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0" r:id="rId8"/>
    <p:sldId id="262" r:id="rId9"/>
    <p:sldId id="264" r:id="rId10"/>
    <p:sldId id="263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442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7F142A-00E3-9F4A-887D-8B72C080BD9E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192C8-471B-4D4C-AF9D-98E67C07ECE3}">
      <dgm:prSet phldrT="[Text]"/>
      <dgm:spPr/>
      <dgm:t>
        <a:bodyPr/>
        <a:lstStyle/>
        <a:p>
          <a:r>
            <a:rPr lang="en-US" dirty="0" smtClean="0"/>
            <a:t>Input Features</a:t>
          </a:r>
          <a:endParaRPr lang="en-US" dirty="0"/>
        </a:p>
      </dgm:t>
    </dgm:pt>
    <dgm:pt modelId="{C30A8490-F4EB-5A4F-9C5F-41DA922787EF}" type="parTrans" cxnId="{5DF4609A-6E1E-9948-A47A-58943D2F0CFB}">
      <dgm:prSet/>
      <dgm:spPr/>
      <dgm:t>
        <a:bodyPr/>
        <a:lstStyle/>
        <a:p>
          <a:endParaRPr lang="en-US"/>
        </a:p>
      </dgm:t>
    </dgm:pt>
    <dgm:pt modelId="{D1D99917-23AC-DA43-917F-3E66EC871162}" type="sibTrans" cxnId="{5DF4609A-6E1E-9948-A47A-58943D2F0CFB}">
      <dgm:prSet/>
      <dgm:spPr/>
      <dgm:t>
        <a:bodyPr/>
        <a:lstStyle/>
        <a:p>
          <a:endParaRPr lang="en-US"/>
        </a:p>
      </dgm:t>
    </dgm:pt>
    <dgm:pt modelId="{26461077-E1EE-F142-A4D8-F4EC59CF53D2}">
      <dgm:prSet phldrT="[Text]"/>
      <dgm:spPr/>
      <dgm:t>
        <a:bodyPr/>
        <a:lstStyle/>
        <a:p>
          <a:r>
            <a:rPr lang="en-US" dirty="0" smtClean="0"/>
            <a:t>Decision Tree</a:t>
          </a:r>
          <a:endParaRPr lang="en-US" dirty="0"/>
        </a:p>
      </dgm:t>
    </dgm:pt>
    <dgm:pt modelId="{41806A7B-0D9D-E142-99B9-568BA467FDE0}" type="parTrans" cxnId="{9718E02B-2925-704F-9A61-E806E8FE17D5}">
      <dgm:prSet/>
      <dgm:spPr/>
      <dgm:t>
        <a:bodyPr/>
        <a:lstStyle/>
        <a:p>
          <a:endParaRPr lang="en-US"/>
        </a:p>
      </dgm:t>
    </dgm:pt>
    <dgm:pt modelId="{606A7D85-4482-634A-A422-3C3ABFA45276}" type="sibTrans" cxnId="{9718E02B-2925-704F-9A61-E806E8FE17D5}">
      <dgm:prSet/>
      <dgm:spPr/>
      <dgm:t>
        <a:bodyPr/>
        <a:lstStyle/>
        <a:p>
          <a:endParaRPr lang="en-US"/>
        </a:p>
      </dgm:t>
    </dgm:pt>
    <dgm:pt modelId="{0A94D9CC-60DF-004A-997F-9EAF0C93FCE7}">
      <dgm:prSet phldrT="[Text]"/>
      <dgm:spPr/>
      <dgm:t>
        <a:bodyPr/>
        <a:lstStyle/>
        <a:p>
          <a:r>
            <a:rPr lang="en-US" dirty="0" smtClean="0"/>
            <a:t>Random Forest RMSE</a:t>
          </a:r>
          <a:endParaRPr lang="en-US" dirty="0"/>
        </a:p>
      </dgm:t>
    </dgm:pt>
    <dgm:pt modelId="{3B8DABC6-B759-3448-970F-3BCAF7E6AB5C}" type="parTrans" cxnId="{D04F96A7-76D2-A445-87CB-3477000DDD08}">
      <dgm:prSet/>
      <dgm:spPr/>
      <dgm:t>
        <a:bodyPr/>
        <a:lstStyle/>
        <a:p>
          <a:endParaRPr lang="en-US"/>
        </a:p>
      </dgm:t>
    </dgm:pt>
    <dgm:pt modelId="{E9C14730-2618-7B44-88F2-BA0395093F36}" type="sibTrans" cxnId="{D04F96A7-76D2-A445-87CB-3477000DDD08}">
      <dgm:prSet/>
      <dgm:spPr/>
      <dgm:t>
        <a:bodyPr/>
        <a:lstStyle/>
        <a:p>
          <a:endParaRPr lang="en-US"/>
        </a:p>
      </dgm:t>
    </dgm:pt>
    <dgm:pt modelId="{5BE43A61-83D5-A045-81F9-B85389107941}">
      <dgm:prSet phldrT="[Text]"/>
      <dgm:spPr/>
      <dgm:t>
        <a:bodyPr/>
        <a:lstStyle/>
        <a:p>
          <a:r>
            <a:rPr lang="en-US" dirty="0" smtClean="0"/>
            <a:t>Eliminate Unimportant Features</a:t>
          </a:r>
          <a:endParaRPr lang="en-US" dirty="0"/>
        </a:p>
      </dgm:t>
    </dgm:pt>
    <dgm:pt modelId="{5BA1D2E7-EE1E-DA41-ACC1-5CDEEF153CED}" type="parTrans" cxnId="{3D1FC7E3-57F9-CD47-91D5-55F83D4BE5F2}">
      <dgm:prSet/>
      <dgm:spPr/>
      <dgm:t>
        <a:bodyPr/>
        <a:lstStyle/>
        <a:p>
          <a:endParaRPr lang="en-US"/>
        </a:p>
      </dgm:t>
    </dgm:pt>
    <dgm:pt modelId="{33DF3F4B-87F4-5142-A270-6B67E3E3E0DA}" type="sibTrans" cxnId="{3D1FC7E3-57F9-CD47-91D5-55F83D4BE5F2}">
      <dgm:prSet/>
      <dgm:spPr/>
      <dgm:t>
        <a:bodyPr/>
        <a:lstStyle/>
        <a:p>
          <a:endParaRPr lang="en-US"/>
        </a:p>
      </dgm:t>
    </dgm:pt>
    <dgm:pt modelId="{CA77B281-D35C-CE43-8386-A3A49CDAED6F}" type="pres">
      <dgm:prSet presAssocID="{0B7F142A-00E3-9F4A-887D-8B72C080BD9E}" presName="cycle" presStyleCnt="0">
        <dgm:presLayoutVars>
          <dgm:dir/>
          <dgm:resizeHandles val="exact"/>
        </dgm:presLayoutVars>
      </dgm:prSet>
      <dgm:spPr/>
    </dgm:pt>
    <dgm:pt modelId="{0CDD4480-C0D3-EC4B-A89B-7BD1C917F17F}" type="pres">
      <dgm:prSet presAssocID="{3EF192C8-471B-4D4C-AF9D-98E67C07ECE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195E7-5C36-394D-9E56-53E4FF040157}" type="pres">
      <dgm:prSet presAssocID="{D1D99917-23AC-DA43-917F-3E66EC871162}" presName="sibTrans" presStyleLbl="sibTrans2D1" presStyleIdx="0" presStyleCnt="4"/>
      <dgm:spPr/>
    </dgm:pt>
    <dgm:pt modelId="{4F43B045-3B30-2C4B-9786-0AA71CFD1D75}" type="pres">
      <dgm:prSet presAssocID="{D1D99917-23AC-DA43-917F-3E66EC871162}" presName="connectorText" presStyleLbl="sibTrans2D1" presStyleIdx="0" presStyleCnt="4"/>
      <dgm:spPr/>
    </dgm:pt>
    <dgm:pt modelId="{3C71AC77-0E5D-B24D-AAE9-FF2D7366D86C}" type="pres">
      <dgm:prSet presAssocID="{26461077-E1EE-F142-A4D8-F4EC59CF53D2}" presName="node" presStyleLbl="node1" presStyleIdx="1" presStyleCnt="4">
        <dgm:presLayoutVars>
          <dgm:bulletEnabled val="1"/>
        </dgm:presLayoutVars>
      </dgm:prSet>
      <dgm:spPr/>
    </dgm:pt>
    <dgm:pt modelId="{4C8A5104-50F0-344D-BB45-5B27B13F9E25}" type="pres">
      <dgm:prSet presAssocID="{606A7D85-4482-634A-A422-3C3ABFA45276}" presName="sibTrans" presStyleLbl="sibTrans2D1" presStyleIdx="1" presStyleCnt="4"/>
      <dgm:spPr/>
    </dgm:pt>
    <dgm:pt modelId="{04A21FF0-7077-F14D-8DD5-B24C6F46FADB}" type="pres">
      <dgm:prSet presAssocID="{606A7D85-4482-634A-A422-3C3ABFA45276}" presName="connectorText" presStyleLbl="sibTrans2D1" presStyleIdx="1" presStyleCnt="4"/>
      <dgm:spPr/>
    </dgm:pt>
    <dgm:pt modelId="{D45518D5-58D2-5E4E-9457-EF6169F2B62A}" type="pres">
      <dgm:prSet presAssocID="{0A94D9CC-60DF-004A-997F-9EAF0C93FCE7}" presName="node" presStyleLbl="node1" presStyleIdx="2" presStyleCnt="4">
        <dgm:presLayoutVars>
          <dgm:bulletEnabled val="1"/>
        </dgm:presLayoutVars>
      </dgm:prSet>
      <dgm:spPr/>
    </dgm:pt>
    <dgm:pt modelId="{1C70F68E-62EB-5844-801C-7BAF990E71CE}" type="pres">
      <dgm:prSet presAssocID="{E9C14730-2618-7B44-88F2-BA0395093F36}" presName="sibTrans" presStyleLbl="sibTrans2D1" presStyleIdx="2" presStyleCnt="4"/>
      <dgm:spPr/>
    </dgm:pt>
    <dgm:pt modelId="{A7B8B98D-A93F-7A45-8184-8E6257E8230D}" type="pres">
      <dgm:prSet presAssocID="{E9C14730-2618-7B44-88F2-BA0395093F36}" presName="connectorText" presStyleLbl="sibTrans2D1" presStyleIdx="2" presStyleCnt="4"/>
      <dgm:spPr/>
    </dgm:pt>
    <dgm:pt modelId="{BE12177C-4C2C-1F4A-9EED-E84D7F4FBE11}" type="pres">
      <dgm:prSet presAssocID="{5BE43A61-83D5-A045-81F9-B85389107941}" presName="node" presStyleLbl="node1" presStyleIdx="3" presStyleCnt="4">
        <dgm:presLayoutVars>
          <dgm:bulletEnabled val="1"/>
        </dgm:presLayoutVars>
      </dgm:prSet>
      <dgm:spPr/>
    </dgm:pt>
    <dgm:pt modelId="{1FEB76F5-5070-AB40-99A7-4FDE0D560943}" type="pres">
      <dgm:prSet presAssocID="{33DF3F4B-87F4-5142-A270-6B67E3E3E0DA}" presName="sibTrans" presStyleLbl="sibTrans2D1" presStyleIdx="3" presStyleCnt="4"/>
      <dgm:spPr/>
    </dgm:pt>
    <dgm:pt modelId="{92B2E5E5-90E8-4440-B2F8-87A6AA928ECC}" type="pres">
      <dgm:prSet presAssocID="{33DF3F4B-87F4-5142-A270-6B67E3E3E0DA}" presName="connectorText" presStyleLbl="sibTrans2D1" presStyleIdx="3" presStyleCnt="4"/>
      <dgm:spPr/>
    </dgm:pt>
  </dgm:ptLst>
  <dgm:cxnLst>
    <dgm:cxn modelId="{F8730319-42DA-7444-9262-4E0F13C662AF}" type="presOf" srcId="{26461077-E1EE-F142-A4D8-F4EC59CF53D2}" destId="{3C71AC77-0E5D-B24D-AAE9-FF2D7366D86C}" srcOrd="0" destOrd="0" presId="urn:microsoft.com/office/officeart/2005/8/layout/cycle2"/>
    <dgm:cxn modelId="{A6113AD7-B346-C24C-B1B1-446E60767D64}" type="presOf" srcId="{606A7D85-4482-634A-A422-3C3ABFA45276}" destId="{04A21FF0-7077-F14D-8DD5-B24C6F46FADB}" srcOrd="1" destOrd="0" presId="urn:microsoft.com/office/officeart/2005/8/layout/cycle2"/>
    <dgm:cxn modelId="{578BAE17-7976-B643-8B00-00CD2E1CBAA7}" type="presOf" srcId="{0B7F142A-00E3-9F4A-887D-8B72C080BD9E}" destId="{CA77B281-D35C-CE43-8386-A3A49CDAED6F}" srcOrd="0" destOrd="0" presId="urn:microsoft.com/office/officeart/2005/8/layout/cycle2"/>
    <dgm:cxn modelId="{B541F58B-5D37-5F4F-B11F-E199E985EA33}" type="presOf" srcId="{33DF3F4B-87F4-5142-A270-6B67E3E3E0DA}" destId="{1FEB76F5-5070-AB40-99A7-4FDE0D560943}" srcOrd="0" destOrd="0" presId="urn:microsoft.com/office/officeart/2005/8/layout/cycle2"/>
    <dgm:cxn modelId="{07696D7B-DEEC-A942-9C3F-9924FC64D22B}" type="presOf" srcId="{E9C14730-2618-7B44-88F2-BA0395093F36}" destId="{A7B8B98D-A93F-7A45-8184-8E6257E8230D}" srcOrd="1" destOrd="0" presId="urn:microsoft.com/office/officeart/2005/8/layout/cycle2"/>
    <dgm:cxn modelId="{124AB307-1232-F14D-B126-A09A1216D9FD}" type="presOf" srcId="{3EF192C8-471B-4D4C-AF9D-98E67C07ECE3}" destId="{0CDD4480-C0D3-EC4B-A89B-7BD1C917F17F}" srcOrd="0" destOrd="0" presId="urn:microsoft.com/office/officeart/2005/8/layout/cycle2"/>
    <dgm:cxn modelId="{DE6417C4-7255-FC46-88BA-0B5CF784EC99}" type="presOf" srcId="{0A94D9CC-60DF-004A-997F-9EAF0C93FCE7}" destId="{D45518D5-58D2-5E4E-9457-EF6169F2B62A}" srcOrd="0" destOrd="0" presId="urn:microsoft.com/office/officeart/2005/8/layout/cycle2"/>
    <dgm:cxn modelId="{5DF4609A-6E1E-9948-A47A-58943D2F0CFB}" srcId="{0B7F142A-00E3-9F4A-887D-8B72C080BD9E}" destId="{3EF192C8-471B-4D4C-AF9D-98E67C07ECE3}" srcOrd="0" destOrd="0" parTransId="{C30A8490-F4EB-5A4F-9C5F-41DA922787EF}" sibTransId="{D1D99917-23AC-DA43-917F-3E66EC871162}"/>
    <dgm:cxn modelId="{3D1FC7E3-57F9-CD47-91D5-55F83D4BE5F2}" srcId="{0B7F142A-00E3-9F4A-887D-8B72C080BD9E}" destId="{5BE43A61-83D5-A045-81F9-B85389107941}" srcOrd="3" destOrd="0" parTransId="{5BA1D2E7-EE1E-DA41-ACC1-5CDEEF153CED}" sibTransId="{33DF3F4B-87F4-5142-A270-6B67E3E3E0DA}"/>
    <dgm:cxn modelId="{D04F96A7-76D2-A445-87CB-3477000DDD08}" srcId="{0B7F142A-00E3-9F4A-887D-8B72C080BD9E}" destId="{0A94D9CC-60DF-004A-997F-9EAF0C93FCE7}" srcOrd="2" destOrd="0" parTransId="{3B8DABC6-B759-3448-970F-3BCAF7E6AB5C}" sibTransId="{E9C14730-2618-7B44-88F2-BA0395093F36}"/>
    <dgm:cxn modelId="{CCBAE82D-B8AD-1146-AC47-94032869525B}" type="presOf" srcId="{E9C14730-2618-7B44-88F2-BA0395093F36}" destId="{1C70F68E-62EB-5844-801C-7BAF990E71CE}" srcOrd="0" destOrd="0" presId="urn:microsoft.com/office/officeart/2005/8/layout/cycle2"/>
    <dgm:cxn modelId="{28C72133-1469-A44B-B076-027854E49BB2}" type="presOf" srcId="{D1D99917-23AC-DA43-917F-3E66EC871162}" destId="{4F43B045-3B30-2C4B-9786-0AA71CFD1D75}" srcOrd="1" destOrd="0" presId="urn:microsoft.com/office/officeart/2005/8/layout/cycle2"/>
    <dgm:cxn modelId="{9718E02B-2925-704F-9A61-E806E8FE17D5}" srcId="{0B7F142A-00E3-9F4A-887D-8B72C080BD9E}" destId="{26461077-E1EE-F142-A4D8-F4EC59CF53D2}" srcOrd="1" destOrd="0" parTransId="{41806A7B-0D9D-E142-99B9-568BA467FDE0}" sibTransId="{606A7D85-4482-634A-A422-3C3ABFA45276}"/>
    <dgm:cxn modelId="{56867F0A-F5AF-D34F-8E6F-7B6129420BA6}" type="presOf" srcId="{33DF3F4B-87F4-5142-A270-6B67E3E3E0DA}" destId="{92B2E5E5-90E8-4440-B2F8-87A6AA928ECC}" srcOrd="1" destOrd="0" presId="urn:microsoft.com/office/officeart/2005/8/layout/cycle2"/>
    <dgm:cxn modelId="{AE91E53A-D3E3-414C-84E8-E8A9139AFDF3}" type="presOf" srcId="{606A7D85-4482-634A-A422-3C3ABFA45276}" destId="{4C8A5104-50F0-344D-BB45-5B27B13F9E25}" srcOrd="0" destOrd="0" presId="urn:microsoft.com/office/officeart/2005/8/layout/cycle2"/>
    <dgm:cxn modelId="{FA887BE9-9205-2C46-89F9-63B04AEC9724}" type="presOf" srcId="{5BE43A61-83D5-A045-81F9-B85389107941}" destId="{BE12177C-4C2C-1F4A-9EED-E84D7F4FBE11}" srcOrd="0" destOrd="0" presId="urn:microsoft.com/office/officeart/2005/8/layout/cycle2"/>
    <dgm:cxn modelId="{41EB4665-35B7-A54F-9402-119968F6B925}" type="presOf" srcId="{D1D99917-23AC-DA43-917F-3E66EC871162}" destId="{4FC195E7-5C36-394D-9E56-53E4FF040157}" srcOrd="0" destOrd="0" presId="urn:microsoft.com/office/officeart/2005/8/layout/cycle2"/>
    <dgm:cxn modelId="{6E14065B-E9F8-494B-8F9C-5FF6D6C75EF2}" type="presParOf" srcId="{CA77B281-D35C-CE43-8386-A3A49CDAED6F}" destId="{0CDD4480-C0D3-EC4B-A89B-7BD1C917F17F}" srcOrd="0" destOrd="0" presId="urn:microsoft.com/office/officeart/2005/8/layout/cycle2"/>
    <dgm:cxn modelId="{91340E39-1154-C743-97CF-A602715AFC29}" type="presParOf" srcId="{CA77B281-D35C-CE43-8386-A3A49CDAED6F}" destId="{4FC195E7-5C36-394D-9E56-53E4FF040157}" srcOrd="1" destOrd="0" presId="urn:microsoft.com/office/officeart/2005/8/layout/cycle2"/>
    <dgm:cxn modelId="{47F5D618-A465-5248-BB06-A7C30F3F9C32}" type="presParOf" srcId="{4FC195E7-5C36-394D-9E56-53E4FF040157}" destId="{4F43B045-3B30-2C4B-9786-0AA71CFD1D75}" srcOrd="0" destOrd="0" presId="urn:microsoft.com/office/officeart/2005/8/layout/cycle2"/>
    <dgm:cxn modelId="{3B080F36-824E-9447-8C21-A44691F9D60E}" type="presParOf" srcId="{CA77B281-D35C-CE43-8386-A3A49CDAED6F}" destId="{3C71AC77-0E5D-B24D-AAE9-FF2D7366D86C}" srcOrd="2" destOrd="0" presId="urn:microsoft.com/office/officeart/2005/8/layout/cycle2"/>
    <dgm:cxn modelId="{E333D289-180B-694C-B683-BA737034E953}" type="presParOf" srcId="{CA77B281-D35C-CE43-8386-A3A49CDAED6F}" destId="{4C8A5104-50F0-344D-BB45-5B27B13F9E25}" srcOrd="3" destOrd="0" presId="urn:microsoft.com/office/officeart/2005/8/layout/cycle2"/>
    <dgm:cxn modelId="{B72ECBB8-6C3F-A347-B16D-90FBEBC1A57F}" type="presParOf" srcId="{4C8A5104-50F0-344D-BB45-5B27B13F9E25}" destId="{04A21FF0-7077-F14D-8DD5-B24C6F46FADB}" srcOrd="0" destOrd="0" presId="urn:microsoft.com/office/officeart/2005/8/layout/cycle2"/>
    <dgm:cxn modelId="{FEE40454-A8EB-484A-A301-E322A520C937}" type="presParOf" srcId="{CA77B281-D35C-CE43-8386-A3A49CDAED6F}" destId="{D45518D5-58D2-5E4E-9457-EF6169F2B62A}" srcOrd="4" destOrd="0" presId="urn:microsoft.com/office/officeart/2005/8/layout/cycle2"/>
    <dgm:cxn modelId="{1430C594-CF44-FB4C-98F0-7F537646193E}" type="presParOf" srcId="{CA77B281-D35C-CE43-8386-A3A49CDAED6F}" destId="{1C70F68E-62EB-5844-801C-7BAF990E71CE}" srcOrd="5" destOrd="0" presId="urn:microsoft.com/office/officeart/2005/8/layout/cycle2"/>
    <dgm:cxn modelId="{6E9B7ED3-4C97-914A-BBB5-AA4EAFC05855}" type="presParOf" srcId="{1C70F68E-62EB-5844-801C-7BAF990E71CE}" destId="{A7B8B98D-A93F-7A45-8184-8E6257E8230D}" srcOrd="0" destOrd="0" presId="urn:microsoft.com/office/officeart/2005/8/layout/cycle2"/>
    <dgm:cxn modelId="{9BD0FFFF-1F3E-3742-85AC-030FF2D66208}" type="presParOf" srcId="{CA77B281-D35C-CE43-8386-A3A49CDAED6F}" destId="{BE12177C-4C2C-1F4A-9EED-E84D7F4FBE11}" srcOrd="6" destOrd="0" presId="urn:microsoft.com/office/officeart/2005/8/layout/cycle2"/>
    <dgm:cxn modelId="{7DAC62FD-0BA2-124B-B582-39BF75480415}" type="presParOf" srcId="{CA77B281-D35C-CE43-8386-A3A49CDAED6F}" destId="{1FEB76F5-5070-AB40-99A7-4FDE0D560943}" srcOrd="7" destOrd="0" presId="urn:microsoft.com/office/officeart/2005/8/layout/cycle2"/>
    <dgm:cxn modelId="{FB7934B4-03D4-9D49-96C6-4A879021C884}" type="presParOf" srcId="{1FEB76F5-5070-AB40-99A7-4FDE0D560943}" destId="{92B2E5E5-90E8-4440-B2F8-87A6AA928EC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D4480-C0D3-EC4B-A89B-7BD1C917F17F}">
      <dsp:nvSpPr>
        <dsp:cNvPr id="0" name=""/>
        <dsp:cNvSpPr/>
      </dsp:nvSpPr>
      <dsp:spPr>
        <a:xfrm>
          <a:off x="2762026" y="1246"/>
          <a:ext cx="1498455" cy="1498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Input Features</a:t>
          </a:r>
          <a:endParaRPr lang="en-US" sz="1300" kern="1200" dirty="0"/>
        </a:p>
      </dsp:txBody>
      <dsp:txXfrm>
        <a:off x="2981470" y="220690"/>
        <a:ext cx="1059567" cy="1059567"/>
      </dsp:txXfrm>
    </dsp:sp>
    <dsp:sp modelId="{4FC195E7-5C36-394D-9E56-53E4FF040157}">
      <dsp:nvSpPr>
        <dsp:cNvPr id="0" name=""/>
        <dsp:cNvSpPr/>
      </dsp:nvSpPr>
      <dsp:spPr>
        <a:xfrm rot="2700000">
          <a:off x="4099549" y="1284828"/>
          <a:ext cx="397848" cy="505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117028" y="1343776"/>
        <a:ext cx="278494" cy="303436"/>
      </dsp:txXfrm>
    </dsp:sp>
    <dsp:sp modelId="{3C71AC77-0E5D-B24D-AAE9-FF2D7366D86C}">
      <dsp:nvSpPr>
        <dsp:cNvPr id="0" name=""/>
        <dsp:cNvSpPr/>
      </dsp:nvSpPr>
      <dsp:spPr>
        <a:xfrm>
          <a:off x="4352389" y="1591608"/>
          <a:ext cx="1498455" cy="1498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Decision Tree</a:t>
          </a:r>
          <a:endParaRPr lang="en-US" sz="1300" kern="1200" dirty="0"/>
        </a:p>
      </dsp:txBody>
      <dsp:txXfrm>
        <a:off x="4571833" y="1811052"/>
        <a:ext cx="1059567" cy="1059567"/>
      </dsp:txXfrm>
    </dsp:sp>
    <dsp:sp modelId="{4C8A5104-50F0-344D-BB45-5B27B13F9E25}">
      <dsp:nvSpPr>
        <dsp:cNvPr id="0" name=""/>
        <dsp:cNvSpPr/>
      </dsp:nvSpPr>
      <dsp:spPr>
        <a:xfrm rot="8100000">
          <a:off x="4115473" y="2875191"/>
          <a:ext cx="397848" cy="505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4217348" y="2934139"/>
        <a:ext cx="278494" cy="303436"/>
      </dsp:txXfrm>
    </dsp:sp>
    <dsp:sp modelId="{D45518D5-58D2-5E4E-9457-EF6169F2B62A}">
      <dsp:nvSpPr>
        <dsp:cNvPr id="0" name=""/>
        <dsp:cNvSpPr/>
      </dsp:nvSpPr>
      <dsp:spPr>
        <a:xfrm>
          <a:off x="2762026" y="3181971"/>
          <a:ext cx="1498455" cy="1498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Random Forest RMSE</a:t>
          </a:r>
          <a:endParaRPr lang="en-US" sz="1300" kern="1200" dirty="0"/>
        </a:p>
      </dsp:txBody>
      <dsp:txXfrm>
        <a:off x="2981470" y="3401415"/>
        <a:ext cx="1059567" cy="1059567"/>
      </dsp:txXfrm>
    </dsp:sp>
    <dsp:sp modelId="{1C70F68E-62EB-5844-801C-7BAF990E71CE}">
      <dsp:nvSpPr>
        <dsp:cNvPr id="0" name=""/>
        <dsp:cNvSpPr/>
      </dsp:nvSpPr>
      <dsp:spPr>
        <a:xfrm rot="13500000">
          <a:off x="2525110" y="2891115"/>
          <a:ext cx="397848" cy="505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2626985" y="3034459"/>
        <a:ext cx="278494" cy="303436"/>
      </dsp:txXfrm>
    </dsp:sp>
    <dsp:sp modelId="{BE12177C-4C2C-1F4A-9EED-E84D7F4FBE11}">
      <dsp:nvSpPr>
        <dsp:cNvPr id="0" name=""/>
        <dsp:cNvSpPr/>
      </dsp:nvSpPr>
      <dsp:spPr>
        <a:xfrm>
          <a:off x="1171664" y="1591608"/>
          <a:ext cx="1498455" cy="1498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Eliminate Unimportant Features</a:t>
          </a:r>
          <a:endParaRPr lang="en-US" sz="1300" kern="1200" dirty="0"/>
        </a:p>
      </dsp:txBody>
      <dsp:txXfrm>
        <a:off x="1391108" y="1811052"/>
        <a:ext cx="1059567" cy="1059567"/>
      </dsp:txXfrm>
    </dsp:sp>
    <dsp:sp modelId="{1FEB76F5-5070-AB40-99A7-4FDE0D560943}">
      <dsp:nvSpPr>
        <dsp:cNvPr id="0" name=""/>
        <dsp:cNvSpPr/>
      </dsp:nvSpPr>
      <dsp:spPr>
        <a:xfrm rot="18900000">
          <a:off x="2509187" y="1300752"/>
          <a:ext cx="397848" cy="5057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26666" y="1444096"/>
        <a:ext cx="278494" cy="303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1D6A0F-2709-024F-83DF-2C3AE83AE11B}" type="datetimeFigureOut">
              <a:rPr lang="en-US" smtClean="0"/>
              <a:t>6/3/15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8FDA9EB-44A6-924E-AF3C-C16B5891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622" y="1836974"/>
            <a:ext cx="10710040" cy="2677648"/>
          </a:xfrm>
        </p:spPr>
        <p:txBody>
          <a:bodyPr/>
          <a:lstStyle/>
          <a:p>
            <a:r>
              <a:rPr lang="en-US" b="1" dirty="0" smtClean="0"/>
              <a:t>Grading Campaigns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200" b="1" dirty="0" smtClean="0"/>
              <a:t>How can we judge congressional campaigns sooner and better.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cap="none" dirty="0" smtClean="0">
                <a:latin typeface="Baskerville Old Face" charset="0"/>
                <a:ea typeface="Baskerville Old Face" charset="0"/>
                <a:cs typeface="Baskerville Old Face" charset="0"/>
              </a:rPr>
              <a:t>Presented by Lloyd Miller</a:t>
            </a:r>
          </a:p>
          <a:p>
            <a:pPr algn="r"/>
            <a:r>
              <a:rPr lang="en-US" cap="none" dirty="0" smtClean="0">
                <a:latin typeface="Baskerville Old Face" charset="0"/>
                <a:ea typeface="Baskerville Old Face" charset="0"/>
                <a:cs typeface="Baskerville Old Face" charset="0"/>
              </a:rPr>
              <a:t>June 3</a:t>
            </a:r>
            <a:r>
              <a:rPr lang="en-US" cap="none" dirty="0">
                <a:latin typeface="Baskerville Old Face" charset="0"/>
                <a:ea typeface="Baskerville Old Face" charset="0"/>
                <a:cs typeface="Baskerville Old Face" charset="0"/>
              </a:rPr>
              <a:t>,</a:t>
            </a:r>
            <a:r>
              <a:rPr lang="en-US" cap="none" dirty="0" smtClean="0">
                <a:latin typeface="Baskerville Old Face" charset="0"/>
                <a:ea typeface="Baskerville Old Face" charset="0"/>
                <a:cs typeface="Baskerville Old Face" charset="0"/>
              </a:rPr>
              <a:t> 2015</a:t>
            </a:r>
            <a:endParaRPr lang="en-US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../data/cong_pred_model/Visualizations/Power%20of%20Incumbency_cle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80" y="2297260"/>
            <a:ext cx="6939517" cy="43492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Incumbency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2297260"/>
            <a:ext cx="2275367" cy="201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Strong Are The Two Together?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A </a:t>
            </a:r>
            <a:r>
              <a:rPr lang="en-US" sz="3600" u="sng" dirty="0" smtClean="0"/>
              <a:t>linear regression</a:t>
            </a:r>
            <a:r>
              <a:rPr lang="en-US" sz="3600" dirty="0" smtClean="0"/>
              <a:t> model using ONLY PVI score and Incumbent Status produced a model with an RMSE of </a:t>
            </a:r>
            <a:endParaRPr lang="en-US" sz="3600" dirty="0"/>
          </a:p>
          <a:p>
            <a:pPr marL="0" indent="0" algn="ctr">
              <a:buNone/>
            </a:pPr>
            <a:r>
              <a:rPr lang="en-US" sz="4400" b="1" dirty="0" smtClean="0"/>
              <a:t>5.264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Magic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4012"/>
            <a:ext cx="9052302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000" b="1" dirty="0" smtClean="0"/>
              <a:t>Can we just look at how much a candidate raised, and set a threshold?</a:t>
            </a:r>
            <a:endParaRPr lang="en-US" altLang="en-US" sz="20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4" y="2926080"/>
            <a:ext cx="3931920" cy="393192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421927" y="4795285"/>
            <a:ext cx="3402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447" y="2926080"/>
            <a:ext cx="3931920" cy="393192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358979" y="4795285"/>
            <a:ext cx="3402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8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Magic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4012"/>
            <a:ext cx="87614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What can the cash on hand advantage tell us?</a:t>
            </a:r>
            <a:endParaRPr lang="en-US" sz="2000" b="1" dirty="0"/>
          </a:p>
        </p:txBody>
      </p:sp>
      <p:pic>
        <p:nvPicPr>
          <p:cNvPr id="9" name="Picture 8" descr="../data/cong_pred_model/Visualizations/CoH_April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72" y="2926080"/>
            <a:ext cx="3931920" cy="393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../data/cong_pred_model/Visualizations/CoH_June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47" y="2926080"/>
            <a:ext cx="3931920" cy="393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55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959306" cy="34163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Using a decision tree to locate important features</a:t>
            </a:r>
          </a:p>
          <a:p>
            <a:r>
              <a:rPr lang="en-US" sz="2000" b="1" dirty="0" smtClean="0"/>
              <a:t>Eliminate features with low or no importance until we find the 2-3 most valuable features</a:t>
            </a:r>
          </a:p>
          <a:p>
            <a:r>
              <a:rPr lang="en-US" sz="2000" b="1" dirty="0" smtClean="0"/>
              <a:t>Decision Tree and Random Forest Testing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1690579"/>
              </p:ext>
            </p:extLst>
          </p:nvPr>
        </p:nvGraphicFramePr>
        <p:xfrm>
          <a:off x="4275174" y="1807535"/>
          <a:ext cx="7022509" cy="4681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Features Were Most Predictive?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27828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Decision Tree Features</a:t>
            </a:r>
          </a:p>
          <a:p>
            <a:r>
              <a:rPr lang="en-US" sz="2000" dirty="0" smtClean="0"/>
              <a:t>PVI Score</a:t>
            </a:r>
          </a:p>
          <a:p>
            <a:r>
              <a:rPr lang="en-US" sz="2000" dirty="0" smtClean="0"/>
              <a:t>Cash on Hand Advantage at the Beginning of the Period</a:t>
            </a:r>
          </a:p>
          <a:p>
            <a:r>
              <a:rPr lang="en-US" sz="2000" dirty="0" smtClean="0"/>
              <a:t>Total Receipts (amount raised by June 30)</a:t>
            </a:r>
          </a:p>
          <a:p>
            <a:r>
              <a:rPr lang="en-US" sz="2000" dirty="0" smtClean="0"/>
              <a:t>Incumbency Status</a:t>
            </a:r>
          </a:p>
          <a:p>
            <a:r>
              <a:rPr lang="en-US" sz="2000" dirty="0" smtClean="0"/>
              <a:t>Fundraising Advantage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2455" y="2603500"/>
            <a:ext cx="448313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 smtClean="0"/>
              <a:t>Random Forest Features</a:t>
            </a:r>
          </a:p>
          <a:p>
            <a:r>
              <a:rPr lang="en-US" sz="2000" dirty="0" smtClean="0"/>
              <a:t>PVI Score</a:t>
            </a:r>
          </a:p>
          <a:p>
            <a:r>
              <a:rPr lang="en-US" sz="2000" dirty="0" smtClean="0"/>
              <a:t>Cash on Hand Advantage at the Beginning of the Period</a:t>
            </a:r>
          </a:p>
          <a:p>
            <a:r>
              <a:rPr lang="en-US" sz="2000" dirty="0" smtClean="0"/>
              <a:t>Total Receipts (amount raised by June 30)</a:t>
            </a:r>
          </a:p>
          <a:p>
            <a:r>
              <a:rPr lang="en-US" sz="2000" dirty="0" smtClean="0"/>
              <a:t>Incumbency Status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286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How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A random forest model using PVI, Incumbency, Beginning Cash Advantage and Final Receipts produced a model with an RMSE of </a:t>
            </a:r>
            <a:endParaRPr lang="en-US" sz="3200" dirty="0"/>
          </a:p>
          <a:p>
            <a:pPr marL="0" indent="0" algn="ctr">
              <a:buNone/>
            </a:pPr>
            <a:r>
              <a:rPr lang="en-US" sz="4400" b="1" dirty="0" smtClean="0"/>
              <a:t>5.016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Incumbency is a valuable predictor but not the most valuable because districts are generally represented by their favored party already.</a:t>
            </a:r>
          </a:p>
          <a:p>
            <a:r>
              <a:rPr lang="en-US" sz="2000" b="1" dirty="0" smtClean="0"/>
              <a:t>Cash on Hand Advantage at the beginning of the period (April 1) matters more than the ending cash advantage because of primaries.</a:t>
            </a:r>
            <a:endParaRPr lang="en-US" dirty="0"/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37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Improve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Focus only on races in the middle zone of “toss-up” districts where the outcome is actually in question.</a:t>
            </a:r>
          </a:p>
          <a:p>
            <a:r>
              <a:rPr lang="en-US" sz="2000" b="1" dirty="0" smtClean="0"/>
              <a:t>Use historical data to create more observations from 2002-2010</a:t>
            </a:r>
            <a:endParaRPr lang="en-US" dirty="0"/>
          </a:p>
          <a:p>
            <a:endParaRPr lang="en-US" sz="2000" b="1" dirty="0" smtClean="0"/>
          </a:p>
          <a:p>
            <a:endParaRPr lang="en-US" sz="2000" b="1" dirty="0"/>
          </a:p>
          <a:p>
            <a:pPr marL="0" indent="0" algn="ctr">
              <a:buNone/>
            </a:pPr>
            <a:r>
              <a:rPr lang="en-US" sz="4000" b="1" dirty="0" smtClean="0"/>
              <a:t>Questions?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0040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On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Outside groups spent $790 </a:t>
            </a:r>
            <a:r>
              <a:rPr lang="en-US" sz="2000" b="1" dirty="0" smtClean="0"/>
              <a:t>million in 2014</a:t>
            </a:r>
            <a:endParaRPr lang="en-US" sz="2000" b="1" dirty="0" smtClean="0"/>
          </a:p>
          <a:p>
            <a:r>
              <a:rPr lang="en-US" sz="2000" b="1" dirty="0" smtClean="0"/>
              <a:t>Earlier decisions make for more efficient spending</a:t>
            </a:r>
          </a:p>
          <a:p>
            <a:r>
              <a:rPr lang="en-US" sz="2000" b="1" dirty="0" smtClean="0"/>
              <a:t>Limited information available in the summer before the election</a:t>
            </a:r>
          </a:p>
          <a:p>
            <a:r>
              <a:rPr lang="en-US" sz="2000" b="1" dirty="0" smtClean="0"/>
              <a:t>Campaign Finance Data is limited to quarterly reports:</a:t>
            </a:r>
          </a:p>
          <a:p>
            <a:pPr lvl="1"/>
            <a:r>
              <a:rPr lang="en-US" sz="2000" b="1" dirty="0" smtClean="0"/>
              <a:t>First Quarter reports come out April 15</a:t>
            </a:r>
          </a:p>
          <a:p>
            <a:pPr lvl="1"/>
            <a:r>
              <a:rPr lang="en-US" sz="2000" b="1" dirty="0" smtClean="0"/>
              <a:t>Second Quarter reports come out July 15</a:t>
            </a:r>
          </a:p>
          <a:p>
            <a:pPr lvl="1"/>
            <a:r>
              <a:rPr lang="en-US" sz="2000" b="1" dirty="0" smtClean="0"/>
              <a:t>Third Quarter reports come out October 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help make better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r>
              <a:rPr lang="en-US" sz="3200" dirty="0" smtClean="0"/>
              <a:t>Given the July 15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campaign finance report, what can we learn and predict about the eventual outcome of the election in </a:t>
            </a:r>
            <a:r>
              <a:rPr lang="en-US" sz="3200" dirty="0"/>
              <a:t>N</a:t>
            </a:r>
            <a:r>
              <a:rPr lang="en-US" sz="3200" dirty="0" smtClean="0"/>
              <a:t>ovember?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We’re not going to predict the outcome, only use a predicted outcome to judge the health of a campaign.</a:t>
            </a:r>
          </a:p>
          <a:p>
            <a:r>
              <a:rPr lang="en-US" sz="2000" b="1" dirty="0" smtClean="0"/>
              <a:t>Using the % of the vote gives us a smaller range to work with (20-80%) and is much more easily understood.</a:t>
            </a:r>
          </a:p>
          <a:p>
            <a:r>
              <a:rPr lang="en-US" sz="2000" b="1" dirty="0" smtClean="0"/>
              <a:t>Campaigns communicate health through polling, and the accepted MOE of +/- 3.5-5.0%</a:t>
            </a:r>
          </a:p>
          <a:p>
            <a:r>
              <a:rPr lang="en-US" sz="2000" b="1" dirty="0" smtClean="0"/>
              <a:t>Our goal is to achieve predictions that test as close to that error as possible.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We only have 870 total samples due to redistricting</a:t>
            </a:r>
          </a:p>
          <a:p>
            <a:r>
              <a:rPr lang="en-US" altLang="en-US" sz="2000" b="1" dirty="0" smtClean="0"/>
              <a:t>Elections are generally predictable, there are few surprises</a:t>
            </a:r>
          </a:p>
          <a:p>
            <a:r>
              <a:rPr lang="en-US" altLang="en-US" sz="2000" b="1" dirty="0" smtClean="0"/>
              <a:t>Actually predicting a single election result in next to impossible due to the eccentricities of individual races (scandals)</a:t>
            </a:r>
          </a:p>
          <a:p>
            <a:endParaRPr lang="en-US" altLang="en-US" sz="2000" b="1" dirty="0"/>
          </a:p>
          <a:p>
            <a:pPr marL="0" indent="0">
              <a:buNone/>
            </a:pPr>
            <a:r>
              <a:rPr lang="en-US" altLang="en-US" sz="2000" b="1" dirty="0" smtClean="0"/>
              <a:t>The best we can do is create a scale of grading campaigns general health, based on their predicted total percent of the vote. Anything more specific would be laughably inaccurate.</a:t>
            </a: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Federal Election Commission campaign finance report data for individual campaigns including receipts, disbursements, and cash on hand.</a:t>
            </a:r>
            <a:endParaRPr lang="en-US" b="1" dirty="0" smtClean="0"/>
          </a:p>
          <a:p>
            <a:r>
              <a:rPr lang="en-US" altLang="en-US" b="1" dirty="0"/>
              <a:t>US Census Bureau American Community Survey</a:t>
            </a:r>
          </a:p>
          <a:p>
            <a:pPr marL="0" indent="0">
              <a:buNone/>
            </a:pPr>
            <a:r>
              <a:rPr lang="en-US" altLang="en-US" dirty="0" smtClean="0"/>
              <a:t>	Districts </a:t>
            </a:r>
            <a:r>
              <a:rPr lang="en-US" altLang="en-US" dirty="0"/>
              <a:t>generally behave similarly given certain parameters:</a:t>
            </a:r>
          </a:p>
          <a:p>
            <a:pPr lvl="1">
              <a:buFontTx/>
              <a:buChar char="-"/>
            </a:pPr>
            <a:r>
              <a:rPr lang="en-US" altLang="en-US" dirty="0"/>
              <a:t>Population Density: Rural, exurban, suburban, and urban districts</a:t>
            </a:r>
          </a:p>
          <a:p>
            <a:pPr lvl="1">
              <a:buFontTx/>
              <a:buChar char="-"/>
            </a:pPr>
            <a:r>
              <a:rPr lang="en-US" altLang="en-US" dirty="0"/>
              <a:t>Diversity: White population versus minority population</a:t>
            </a:r>
          </a:p>
          <a:p>
            <a:pPr lvl="1">
              <a:buFontTx/>
              <a:buChar char="-"/>
            </a:pPr>
            <a:r>
              <a:rPr lang="en-US" altLang="en-US" dirty="0"/>
              <a:t>Cost Of Living: Median income, home value, and </a:t>
            </a:r>
            <a:r>
              <a:rPr lang="en-US" altLang="en-US" dirty="0" smtClean="0"/>
              <a:t>rent</a:t>
            </a:r>
            <a:endParaRPr lang="en-US" altLang="en-US" dirty="0"/>
          </a:p>
          <a:p>
            <a:r>
              <a:rPr lang="en-US" altLang="en-US" b="1" dirty="0"/>
              <a:t>Cook Political Report</a:t>
            </a:r>
          </a:p>
          <a:p>
            <a:pPr marL="0" indent="0">
              <a:buNone/>
            </a:pPr>
            <a:r>
              <a:rPr lang="en-US" altLang="en-US" dirty="0" smtClean="0"/>
              <a:t>	Partisan </a:t>
            </a:r>
            <a:r>
              <a:rPr lang="en-US" altLang="en-US" dirty="0"/>
              <a:t>Voter Index: The inclination for a district to support one party over </a:t>
            </a:r>
            <a:r>
              <a:rPr lang="en-US" altLang="en-US" dirty="0" smtClean="0"/>
              <a:t>	another</a:t>
            </a:r>
            <a:r>
              <a:rPr lang="en-US" altLang="en-US" dirty="0"/>
              <a:t>. This is the effective “point spread”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Turns Out Demographics Don’t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4012"/>
            <a:ext cx="876141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dirty="0" smtClean="0"/>
              <a:t>Although demographic data may play a role in party primaries, it is not the best indicator of general election results.</a:t>
            </a:r>
            <a:endParaRPr lang="en-US" altLang="en-US" sz="2000" dirty="0"/>
          </a:p>
          <a:p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552" y="3221664"/>
            <a:ext cx="4848447" cy="363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32" y="3223260"/>
            <a:ext cx="4846320" cy="36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Partisanship</a:t>
            </a:r>
            <a:endParaRPr lang="en-US" dirty="0"/>
          </a:p>
        </p:txBody>
      </p:sp>
      <p:pic>
        <p:nvPicPr>
          <p:cNvPr id="6" name="Picture 5" descr="../data/cong_pred_model/Visualizations/Power%20of%20Partisanship_cle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97" y="2297260"/>
            <a:ext cx="6583925" cy="45607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72000" y="2297260"/>
            <a:ext cx="2275367" cy="201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../data/cong_pred_model/Visualizations/PVI_Correl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087" y="2303436"/>
            <a:ext cx="5312736" cy="45545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Partisanship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2297260"/>
            <a:ext cx="2275367" cy="201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763</TotalTime>
  <Words>606</Words>
  <Application>Microsoft Macintosh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Baskerville Old Face</vt:lpstr>
      <vt:lpstr>Century Gothic</vt:lpstr>
      <vt:lpstr>Wingdings 3</vt:lpstr>
      <vt:lpstr>Arial</vt:lpstr>
      <vt:lpstr>Ion Boardroom</vt:lpstr>
      <vt:lpstr>Grading Campaigns  How can we judge congressional campaigns sooner and better.</vt:lpstr>
      <vt:lpstr>Background On The Problem</vt:lpstr>
      <vt:lpstr>How can we help make better choices</vt:lpstr>
      <vt:lpstr>Communicating The Results</vt:lpstr>
      <vt:lpstr>What do we already know</vt:lpstr>
      <vt:lpstr>Available Data Sources</vt:lpstr>
      <vt:lpstr>It Turns Out Demographics Don’t Matter</vt:lpstr>
      <vt:lpstr>The Power of Partisanship</vt:lpstr>
      <vt:lpstr>The Power of Partisanship</vt:lpstr>
      <vt:lpstr>The Power of Incumbency</vt:lpstr>
      <vt:lpstr>How Strong Are The Two Together?</vt:lpstr>
      <vt:lpstr>Is There A Magic Number?</vt:lpstr>
      <vt:lpstr>Is There A Magic Number?</vt:lpstr>
      <vt:lpstr>Finding The Indicators</vt:lpstr>
      <vt:lpstr>Which Features Were Most Predictive?</vt:lpstr>
      <vt:lpstr>So, How Did We Do?</vt:lpstr>
      <vt:lpstr>What did we learn?</vt:lpstr>
      <vt:lpstr>Ways To Improve The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Miller</dc:creator>
  <cp:lastModifiedBy>Lloyd Miller</cp:lastModifiedBy>
  <cp:revision>22</cp:revision>
  <dcterms:created xsi:type="dcterms:W3CDTF">2015-04-27T00:26:33Z</dcterms:created>
  <dcterms:modified xsi:type="dcterms:W3CDTF">2015-06-03T17:37:39Z</dcterms:modified>
</cp:coreProperties>
</file>