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7315200" cy="9144000"/>
  <p:notesSz cx="6858000" cy="9144000"/>
  <p:defaultTextStyle>
    <a:defPPr>
      <a:defRPr lang="en-US"/>
    </a:defPPr>
    <a:lvl1pPr marL="0" algn="l" defTabSz="914088" rtl="0" eaLnBrk="1" latinLnBrk="0" hangingPunct="1">
      <a:defRPr sz="1800" kern="1200">
        <a:solidFill>
          <a:schemeClr val="tx1"/>
        </a:solidFill>
        <a:latin typeface="+mn-lt"/>
        <a:ea typeface="+mn-ea"/>
        <a:cs typeface="+mn-cs"/>
      </a:defRPr>
    </a:lvl1pPr>
    <a:lvl2pPr marL="457043"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29" algn="l" defTabSz="914088" rtl="0" eaLnBrk="1" latinLnBrk="0" hangingPunct="1">
      <a:defRPr sz="1800" kern="1200">
        <a:solidFill>
          <a:schemeClr val="tx1"/>
        </a:solidFill>
        <a:latin typeface="+mn-lt"/>
        <a:ea typeface="+mn-ea"/>
        <a:cs typeface="+mn-cs"/>
      </a:defRPr>
    </a:lvl4pPr>
    <a:lvl5pPr marL="1828174" algn="l" defTabSz="914088" rtl="0" eaLnBrk="1" latinLnBrk="0" hangingPunct="1">
      <a:defRPr sz="1800" kern="1200">
        <a:solidFill>
          <a:schemeClr val="tx1"/>
        </a:solidFill>
        <a:latin typeface="+mn-lt"/>
        <a:ea typeface="+mn-ea"/>
        <a:cs typeface="+mn-cs"/>
      </a:defRPr>
    </a:lvl5pPr>
    <a:lvl6pPr marL="2285217" algn="l" defTabSz="914088" rtl="0" eaLnBrk="1" latinLnBrk="0" hangingPunct="1">
      <a:defRPr sz="1800" kern="1200">
        <a:solidFill>
          <a:schemeClr val="tx1"/>
        </a:solidFill>
        <a:latin typeface="+mn-lt"/>
        <a:ea typeface="+mn-ea"/>
        <a:cs typeface="+mn-cs"/>
      </a:defRPr>
    </a:lvl6pPr>
    <a:lvl7pPr marL="2742261" algn="l" defTabSz="914088" rtl="0" eaLnBrk="1" latinLnBrk="0" hangingPunct="1">
      <a:defRPr sz="1800" kern="1200">
        <a:solidFill>
          <a:schemeClr val="tx1"/>
        </a:solidFill>
        <a:latin typeface="+mn-lt"/>
        <a:ea typeface="+mn-ea"/>
        <a:cs typeface="+mn-cs"/>
      </a:defRPr>
    </a:lvl7pPr>
    <a:lvl8pPr marL="3199305" algn="l" defTabSz="914088" rtl="0" eaLnBrk="1" latinLnBrk="0" hangingPunct="1">
      <a:defRPr sz="1800" kern="1200">
        <a:solidFill>
          <a:schemeClr val="tx1"/>
        </a:solidFill>
        <a:latin typeface="+mn-lt"/>
        <a:ea typeface="+mn-ea"/>
        <a:cs typeface="+mn-cs"/>
      </a:defRPr>
    </a:lvl8pPr>
    <a:lvl9pPr marL="3656348" algn="l" defTabSz="91408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111111"/>
    <a:srgbClr val="23232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474" autoAdjust="0"/>
  </p:normalViewPr>
  <p:slideViewPr>
    <p:cSldViewPr>
      <p:cViewPr varScale="1">
        <p:scale>
          <a:sx n="52" d="100"/>
          <a:sy n="52" d="100"/>
        </p:scale>
        <p:origin x="-2196" y="-90"/>
      </p:cViewPr>
      <p:guideLst>
        <p:guide orient="horz" pos="2880"/>
        <p:guide pos="230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2840572"/>
            <a:ext cx="621792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7280" y="5181600"/>
            <a:ext cx="5120640" cy="2336800"/>
          </a:xfrm>
        </p:spPr>
        <p:txBody>
          <a:bodyPr/>
          <a:lstStyle>
            <a:lvl1pPr marL="0" indent="0" algn="ctr">
              <a:buNone/>
              <a:defRPr>
                <a:solidFill>
                  <a:schemeClr val="tx1">
                    <a:tint val="75000"/>
                  </a:schemeClr>
                </a:solidFill>
              </a:defRPr>
            </a:lvl1pPr>
            <a:lvl2pPr marL="457043" indent="0" algn="ctr">
              <a:buNone/>
              <a:defRPr>
                <a:solidFill>
                  <a:schemeClr val="tx1">
                    <a:tint val="75000"/>
                  </a:schemeClr>
                </a:solidFill>
              </a:defRPr>
            </a:lvl2pPr>
            <a:lvl3pPr marL="914088" indent="0" algn="ctr">
              <a:buNone/>
              <a:defRPr>
                <a:solidFill>
                  <a:schemeClr val="tx1">
                    <a:tint val="75000"/>
                  </a:schemeClr>
                </a:solidFill>
              </a:defRPr>
            </a:lvl3pPr>
            <a:lvl4pPr marL="1371129" indent="0" algn="ctr">
              <a:buNone/>
              <a:defRPr>
                <a:solidFill>
                  <a:schemeClr val="tx1">
                    <a:tint val="75000"/>
                  </a:schemeClr>
                </a:solidFill>
              </a:defRPr>
            </a:lvl4pPr>
            <a:lvl5pPr marL="1828174" indent="0" algn="ctr">
              <a:buNone/>
              <a:defRPr>
                <a:solidFill>
                  <a:schemeClr val="tx1">
                    <a:tint val="75000"/>
                  </a:schemeClr>
                </a:solidFill>
              </a:defRPr>
            </a:lvl5pPr>
            <a:lvl6pPr marL="2285217" indent="0" algn="ctr">
              <a:buNone/>
              <a:defRPr>
                <a:solidFill>
                  <a:schemeClr val="tx1">
                    <a:tint val="75000"/>
                  </a:schemeClr>
                </a:solidFill>
              </a:defRPr>
            </a:lvl6pPr>
            <a:lvl7pPr marL="2742261" indent="0" algn="ctr">
              <a:buNone/>
              <a:defRPr>
                <a:solidFill>
                  <a:schemeClr val="tx1">
                    <a:tint val="75000"/>
                  </a:schemeClr>
                </a:solidFill>
              </a:defRPr>
            </a:lvl7pPr>
            <a:lvl8pPr marL="3199305" indent="0" algn="ctr">
              <a:buNone/>
              <a:defRPr>
                <a:solidFill>
                  <a:schemeClr val="tx1">
                    <a:tint val="75000"/>
                  </a:schemeClr>
                </a:solidFill>
              </a:defRPr>
            </a:lvl8pPr>
            <a:lvl9pPr marL="36563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E4BAB3-2566-4666-B26C-4B48087B18DF}"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4BAB3-2566-4666-B26C-4B48087B18DF}"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43071" y="488951"/>
            <a:ext cx="1316990"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2101" y="488951"/>
            <a:ext cx="3829050"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4BAB3-2566-4666-B26C-4B48087B18DF}"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4BAB3-2566-4666-B26C-4B48087B18DF}"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5875867"/>
            <a:ext cx="621792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3875625"/>
            <a:ext cx="6217920" cy="2000249"/>
          </a:xfrm>
        </p:spPr>
        <p:txBody>
          <a:bodyPr anchor="b"/>
          <a:lstStyle>
            <a:lvl1pPr marL="0" indent="0">
              <a:buNone/>
              <a:defRPr sz="2000">
                <a:solidFill>
                  <a:schemeClr val="tx1">
                    <a:tint val="75000"/>
                  </a:schemeClr>
                </a:solidFill>
              </a:defRPr>
            </a:lvl1pPr>
            <a:lvl2pPr marL="457043" indent="0">
              <a:buNone/>
              <a:defRPr sz="1800">
                <a:solidFill>
                  <a:schemeClr val="tx1">
                    <a:tint val="75000"/>
                  </a:schemeClr>
                </a:solidFill>
              </a:defRPr>
            </a:lvl2pPr>
            <a:lvl3pPr marL="914088" indent="0">
              <a:buNone/>
              <a:defRPr sz="1600">
                <a:solidFill>
                  <a:schemeClr val="tx1">
                    <a:tint val="75000"/>
                  </a:schemeClr>
                </a:solidFill>
              </a:defRPr>
            </a:lvl3pPr>
            <a:lvl4pPr marL="1371129" indent="0">
              <a:buNone/>
              <a:defRPr sz="1400">
                <a:solidFill>
                  <a:schemeClr val="tx1">
                    <a:tint val="75000"/>
                  </a:schemeClr>
                </a:solidFill>
              </a:defRPr>
            </a:lvl4pPr>
            <a:lvl5pPr marL="1828174" indent="0">
              <a:buNone/>
              <a:defRPr sz="1400">
                <a:solidFill>
                  <a:schemeClr val="tx1">
                    <a:tint val="75000"/>
                  </a:schemeClr>
                </a:solidFill>
              </a:defRPr>
            </a:lvl5pPr>
            <a:lvl6pPr marL="2285217" indent="0">
              <a:buNone/>
              <a:defRPr sz="1400">
                <a:solidFill>
                  <a:schemeClr val="tx1">
                    <a:tint val="75000"/>
                  </a:schemeClr>
                </a:solidFill>
              </a:defRPr>
            </a:lvl6pPr>
            <a:lvl7pPr marL="2742261" indent="0">
              <a:buNone/>
              <a:defRPr sz="1400">
                <a:solidFill>
                  <a:schemeClr val="tx1">
                    <a:tint val="75000"/>
                  </a:schemeClr>
                </a:solidFill>
              </a:defRPr>
            </a:lvl7pPr>
            <a:lvl8pPr marL="3199305" indent="0">
              <a:buNone/>
              <a:defRPr sz="1400">
                <a:solidFill>
                  <a:schemeClr val="tx1">
                    <a:tint val="75000"/>
                  </a:schemeClr>
                </a:solidFill>
              </a:defRPr>
            </a:lvl8pPr>
            <a:lvl9pPr marL="365634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4BAB3-2566-4666-B26C-4B48087B18DF}"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2100" y="2844805"/>
            <a:ext cx="2573020"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87040" y="2844805"/>
            <a:ext cx="2573020"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E4BAB3-2566-4666-B26C-4B48087B18DF}"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366184"/>
            <a:ext cx="658368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2" y="2046817"/>
            <a:ext cx="3232150" cy="853016"/>
          </a:xfrm>
        </p:spPr>
        <p:txBody>
          <a:bodyPr anchor="b"/>
          <a:lstStyle>
            <a:lvl1pPr marL="0" indent="0">
              <a:buNone/>
              <a:defRPr sz="2400" b="1"/>
            </a:lvl1pPr>
            <a:lvl2pPr marL="457043" indent="0">
              <a:buNone/>
              <a:defRPr sz="2000" b="1"/>
            </a:lvl2pPr>
            <a:lvl3pPr marL="914088" indent="0">
              <a:buNone/>
              <a:defRPr sz="1800" b="1"/>
            </a:lvl3pPr>
            <a:lvl4pPr marL="1371129" indent="0">
              <a:buNone/>
              <a:defRPr sz="1600" b="1"/>
            </a:lvl4pPr>
            <a:lvl5pPr marL="1828174" indent="0">
              <a:buNone/>
              <a:defRPr sz="1600" b="1"/>
            </a:lvl5pPr>
            <a:lvl6pPr marL="2285217" indent="0">
              <a:buNone/>
              <a:defRPr sz="1600" b="1"/>
            </a:lvl6pPr>
            <a:lvl7pPr marL="2742261" indent="0">
              <a:buNone/>
              <a:defRPr sz="1600" b="1"/>
            </a:lvl7pPr>
            <a:lvl8pPr marL="3199305" indent="0">
              <a:buNone/>
              <a:defRPr sz="1600" b="1"/>
            </a:lvl8pPr>
            <a:lvl9pPr marL="36563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762" y="2899833"/>
            <a:ext cx="323215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022" y="2046817"/>
            <a:ext cx="3233420" cy="853016"/>
          </a:xfrm>
        </p:spPr>
        <p:txBody>
          <a:bodyPr anchor="b"/>
          <a:lstStyle>
            <a:lvl1pPr marL="0" indent="0">
              <a:buNone/>
              <a:defRPr sz="2400" b="1"/>
            </a:lvl1pPr>
            <a:lvl2pPr marL="457043" indent="0">
              <a:buNone/>
              <a:defRPr sz="2000" b="1"/>
            </a:lvl2pPr>
            <a:lvl3pPr marL="914088" indent="0">
              <a:buNone/>
              <a:defRPr sz="1800" b="1"/>
            </a:lvl3pPr>
            <a:lvl4pPr marL="1371129" indent="0">
              <a:buNone/>
              <a:defRPr sz="1600" b="1"/>
            </a:lvl4pPr>
            <a:lvl5pPr marL="1828174" indent="0">
              <a:buNone/>
              <a:defRPr sz="1600" b="1"/>
            </a:lvl5pPr>
            <a:lvl6pPr marL="2285217" indent="0">
              <a:buNone/>
              <a:defRPr sz="1600" b="1"/>
            </a:lvl6pPr>
            <a:lvl7pPr marL="2742261" indent="0">
              <a:buNone/>
              <a:defRPr sz="1600" b="1"/>
            </a:lvl7pPr>
            <a:lvl8pPr marL="3199305" indent="0">
              <a:buNone/>
              <a:defRPr sz="1600" b="1"/>
            </a:lvl8pPr>
            <a:lvl9pPr marL="36563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16022" y="2899833"/>
            <a:ext cx="323342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E4BAB3-2566-4666-B26C-4B48087B18DF}"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E4BAB3-2566-4666-B26C-4B48087B18DF}"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4BAB3-2566-4666-B26C-4B48087B18DF}"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1" y="364067"/>
            <a:ext cx="2406650"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860044" y="364074"/>
            <a:ext cx="4089401"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761" y="1913474"/>
            <a:ext cx="2406650" cy="6254751"/>
          </a:xfrm>
        </p:spPr>
        <p:txBody>
          <a:bodyPr/>
          <a:lstStyle>
            <a:lvl1pPr marL="0" indent="0">
              <a:buNone/>
              <a:defRPr sz="1400"/>
            </a:lvl1pPr>
            <a:lvl2pPr marL="457043" indent="0">
              <a:buNone/>
              <a:defRPr sz="1200"/>
            </a:lvl2pPr>
            <a:lvl3pPr marL="914088" indent="0">
              <a:buNone/>
              <a:defRPr sz="1000"/>
            </a:lvl3pPr>
            <a:lvl4pPr marL="1371129" indent="0">
              <a:buNone/>
              <a:defRPr sz="900"/>
            </a:lvl4pPr>
            <a:lvl5pPr marL="1828174" indent="0">
              <a:buNone/>
              <a:defRPr sz="900"/>
            </a:lvl5pPr>
            <a:lvl6pPr marL="2285217" indent="0">
              <a:buNone/>
              <a:defRPr sz="900"/>
            </a:lvl6pPr>
            <a:lvl7pPr marL="2742261" indent="0">
              <a:buNone/>
              <a:defRPr sz="900"/>
            </a:lvl7pPr>
            <a:lvl8pPr marL="3199305" indent="0">
              <a:buNone/>
              <a:defRPr sz="900"/>
            </a:lvl8pPr>
            <a:lvl9pPr marL="36563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4BAB3-2566-4666-B26C-4B48087B18DF}"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830" y="6400805"/>
            <a:ext cx="438912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433830" y="817033"/>
            <a:ext cx="4389120" cy="5486400"/>
          </a:xfrm>
        </p:spPr>
        <p:txBody>
          <a:bodyPr/>
          <a:lstStyle>
            <a:lvl1pPr marL="0" indent="0">
              <a:buNone/>
              <a:defRPr sz="3200"/>
            </a:lvl1pPr>
            <a:lvl2pPr marL="457043" indent="0">
              <a:buNone/>
              <a:defRPr sz="2800"/>
            </a:lvl2pPr>
            <a:lvl3pPr marL="914088" indent="0">
              <a:buNone/>
              <a:defRPr sz="2400"/>
            </a:lvl3pPr>
            <a:lvl4pPr marL="1371129" indent="0">
              <a:buNone/>
              <a:defRPr sz="2000"/>
            </a:lvl4pPr>
            <a:lvl5pPr marL="1828174" indent="0">
              <a:buNone/>
              <a:defRPr sz="2000"/>
            </a:lvl5pPr>
            <a:lvl6pPr marL="2285217" indent="0">
              <a:buNone/>
              <a:defRPr sz="2000"/>
            </a:lvl6pPr>
            <a:lvl7pPr marL="2742261" indent="0">
              <a:buNone/>
              <a:defRPr sz="2000"/>
            </a:lvl7pPr>
            <a:lvl8pPr marL="3199305" indent="0">
              <a:buNone/>
              <a:defRPr sz="2000"/>
            </a:lvl8pPr>
            <a:lvl9pPr marL="3656348" indent="0">
              <a:buNone/>
              <a:defRPr sz="2000"/>
            </a:lvl9pPr>
          </a:lstStyle>
          <a:p>
            <a:endParaRPr lang="en-US"/>
          </a:p>
        </p:txBody>
      </p:sp>
      <p:sp>
        <p:nvSpPr>
          <p:cNvPr id="4" name="Text Placeholder 3"/>
          <p:cNvSpPr>
            <a:spLocks noGrp="1"/>
          </p:cNvSpPr>
          <p:nvPr>
            <p:ph type="body" sz="half" idx="2"/>
          </p:nvPr>
        </p:nvSpPr>
        <p:spPr>
          <a:xfrm>
            <a:off x="1433830" y="7156456"/>
            <a:ext cx="4389120" cy="1073149"/>
          </a:xfrm>
        </p:spPr>
        <p:txBody>
          <a:bodyPr/>
          <a:lstStyle>
            <a:lvl1pPr marL="0" indent="0">
              <a:buNone/>
              <a:defRPr sz="1400"/>
            </a:lvl1pPr>
            <a:lvl2pPr marL="457043" indent="0">
              <a:buNone/>
              <a:defRPr sz="1200"/>
            </a:lvl2pPr>
            <a:lvl3pPr marL="914088" indent="0">
              <a:buNone/>
              <a:defRPr sz="1000"/>
            </a:lvl3pPr>
            <a:lvl4pPr marL="1371129" indent="0">
              <a:buNone/>
              <a:defRPr sz="900"/>
            </a:lvl4pPr>
            <a:lvl5pPr marL="1828174" indent="0">
              <a:buNone/>
              <a:defRPr sz="900"/>
            </a:lvl5pPr>
            <a:lvl6pPr marL="2285217" indent="0">
              <a:buNone/>
              <a:defRPr sz="900"/>
            </a:lvl6pPr>
            <a:lvl7pPr marL="2742261" indent="0">
              <a:buNone/>
              <a:defRPr sz="900"/>
            </a:lvl7pPr>
            <a:lvl8pPr marL="3199305" indent="0">
              <a:buNone/>
              <a:defRPr sz="900"/>
            </a:lvl8pPr>
            <a:lvl9pPr marL="36563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4BAB3-2566-4666-B26C-4B48087B18DF}"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E0A7C-EB67-4EF1-9B0C-6730A072F6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6184"/>
            <a:ext cx="6583680" cy="1524000"/>
          </a:xfrm>
          <a:prstGeom prst="rect">
            <a:avLst/>
          </a:prstGeom>
        </p:spPr>
        <p:txBody>
          <a:bodyPr vert="horz" lIns="91408" tIns="45704" rIns="91408" bIns="457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65760" y="2133608"/>
            <a:ext cx="6583680" cy="6034617"/>
          </a:xfrm>
          <a:prstGeom prst="rect">
            <a:avLst/>
          </a:prstGeom>
        </p:spPr>
        <p:txBody>
          <a:bodyPr vert="horz" lIns="91408" tIns="45704" rIns="91408"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65760" y="8475141"/>
            <a:ext cx="1706880" cy="486833"/>
          </a:xfrm>
          <a:prstGeom prst="rect">
            <a:avLst/>
          </a:prstGeom>
        </p:spPr>
        <p:txBody>
          <a:bodyPr vert="horz" lIns="91408" tIns="45704" rIns="91408" bIns="45704" rtlCol="0" anchor="ctr"/>
          <a:lstStyle>
            <a:lvl1pPr algn="l">
              <a:defRPr sz="1200">
                <a:solidFill>
                  <a:schemeClr val="tx1">
                    <a:tint val="75000"/>
                  </a:schemeClr>
                </a:solidFill>
              </a:defRPr>
            </a:lvl1pPr>
          </a:lstStyle>
          <a:p>
            <a:fld id="{9BE4BAB3-2566-4666-B26C-4B48087B18DF}" type="datetimeFigureOut">
              <a:rPr lang="en-US" smtClean="0"/>
              <a:t>10/17/2016</a:t>
            </a:fld>
            <a:endParaRPr lang="en-US"/>
          </a:p>
        </p:txBody>
      </p:sp>
      <p:sp>
        <p:nvSpPr>
          <p:cNvPr id="5" name="Footer Placeholder 4"/>
          <p:cNvSpPr>
            <a:spLocks noGrp="1"/>
          </p:cNvSpPr>
          <p:nvPr>
            <p:ph type="ftr" sz="quarter" idx="3"/>
          </p:nvPr>
        </p:nvSpPr>
        <p:spPr>
          <a:xfrm>
            <a:off x="2499360" y="8475141"/>
            <a:ext cx="2316480" cy="486833"/>
          </a:xfrm>
          <a:prstGeom prst="rect">
            <a:avLst/>
          </a:prstGeom>
        </p:spPr>
        <p:txBody>
          <a:bodyPr vert="horz" lIns="91408" tIns="45704" rIns="91408"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42560" y="8475141"/>
            <a:ext cx="1706880" cy="486833"/>
          </a:xfrm>
          <a:prstGeom prst="rect">
            <a:avLst/>
          </a:prstGeom>
        </p:spPr>
        <p:txBody>
          <a:bodyPr vert="horz" lIns="91408" tIns="45704" rIns="91408" bIns="45704" rtlCol="0" anchor="ctr"/>
          <a:lstStyle>
            <a:lvl1pPr algn="r">
              <a:defRPr sz="1200">
                <a:solidFill>
                  <a:schemeClr val="tx1">
                    <a:tint val="75000"/>
                  </a:schemeClr>
                </a:solidFill>
              </a:defRPr>
            </a:lvl1pPr>
          </a:lstStyle>
          <a:p>
            <a:fld id="{4C7E0A7C-EB67-4EF1-9B0C-6730A072F6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088" rtl="0" eaLnBrk="1" latinLnBrk="0" hangingPunct="1">
        <a:spcBef>
          <a:spcPct val="0"/>
        </a:spcBef>
        <a:buNone/>
        <a:defRPr sz="4400" kern="1200">
          <a:solidFill>
            <a:schemeClr val="tx1"/>
          </a:solidFill>
          <a:latin typeface="+mj-lt"/>
          <a:ea typeface="+mj-ea"/>
          <a:cs typeface="+mj-cs"/>
        </a:defRPr>
      </a:lvl1pPr>
    </p:titleStyle>
    <p:bodyStyle>
      <a:lvl1pPr marL="342783" indent="-342783" algn="l" defTabSz="91408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97" indent="-285651" algn="l" defTabSz="91408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09" indent="-228522" algn="l" defTabSz="91408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52"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69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3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27"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6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3"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29" algn="l" defTabSz="914088" rtl="0" eaLnBrk="1" latinLnBrk="0" hangingPunct="1">
        <a:defRPr sz="1800" kern="1200">
          <a:solidFill>
            <a:schemeClr val="tx1"/>
          </a:solidFill>
          <a:latin typeface="+mn-lt"/>
          <a:ea typeface="+mn-ea"/>
          <a:cs typeface="+mn-cs"/>
        </a:defRPr>
      </a:lvl4pPr>
      <a:lvl5pPr marL="1828174" algn="l" defTabSz="914088" rtl="0" eaLnBrk="1" latinLnBrk="0" hangingPunct="1">
        <a:defRPr sz="1800" kern="1200">
          <a:solidFill>
            <a:schemeClr val="tx1"/>
          </a:solidFill>
          <a:latin typeface="+mn-lt"/>
          <a:ea typeface="+mn-ea"/>
          <a:cs typeface="+mn-cs"/>
        </a:defRPr>
      </a:lvl5pPr>
      <a:lvl6pPr marL="2285217" algn="l" defTabSz="914088" rtl="0" eaLnBrk="1" latinLnBrk="0" hangingPunct="1">
        <a:defRPr sz="1800" kern="1200">
          <a:solidFill>
            <a:schemeClr val="tx1"/>
          </a:solidFill>
          <a:latin typeface="+mn-lt"/>
          <a:ea typeface="+mn-ea"/>
          <a:cs typeface="+mn-cs"/>
        </a:defRPr>
      </a:lvl6pPr>
      <a:lvl7pPr marL="2742261" algn="l" defTabSz="914088" rtl="0" eaLnBrk="1" latinLnBrk="0" hangingPunct="1">
        <a:defRPr sz="1800" kern="1200">
          <a:solidFill>
            <a:schemeClr val="tx1"/>
          </a:solidFill>
          <a:latin typeface="+mn-lt"/>
          <a:ea typeface="+mn-ea"/>
          <a:cs typeface="+mn-cs"/>
        </a:defRPr>
      </a:lvl7pPr>
      <a:lvl8pPr marL="3199305" algn="l" defTabSz="914088" rtl="0" eaLnBrk="1" latinLnBrk="0" hangingPunct="1">
        <a:defRPr sz="1800" kern="1200">
          <a:solidFill>
            <a:schemeClr val="tx1"/>
          </a:solidFill>
          <a:latin typeface="+mn-lt"/>
          <a:ea typeface="+mn-ea"/>
          <a:cs typeface="+mn-cs"/>
        </a:defRPr>
      </a:lvl8pPr>
      <a:lvl9pPr marL="365634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7315200" cy="9144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normAutofit/>
          </a:bodyPr>
          <a:lstStyle/>
          <a:p>
            <a:pPr algn="ctr"/>
            <a:r>
              <a:rPr lang="en-US" sz="3000" smtClean="0">
                <a:solidFill>
                  <a:srgbClr val="FFFFFF"/>
                </a:solidFill>
                <a:latin typeface="+mj-lt"/>
              </a:rPr>
              <a:t>Investigatory Project</a:t>
            </a:r>
            <a:endParaRPr lang="en-US" sz="3000">
              <a:solidFill>
                <a:srgbClr val="FFFFFF"/>
              </a:solidFill>
              <a:latin typeface="+mj-lt"/>
            </a:endParaRPr>
          </a:p>
        </p:txBody>
      </p:sp>
      <p:sp>
        <p:nvSpPr>
          <p:cNvPr id="5" name="Rectangle 4"/>
          <p:cNvSpPr/>
          <p:nvPr/>
        </p:nvSpPr>
        <p:spPr>
          <a:xfrm>
            <a:off x="0" y="914400"/>
            <a:ext cx="7315200" cy="457200"/>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lstStyle/>
          <a:p>
            <a:r>
              <a:rPr lang="en-US" sz="1500" smtClean="0">
                <a:latin typeface="+mj-lt"/>
              </a:rPr>
              <a:t>Using Sound to Measure Temperature</a:t>
            </a:r>
            <a:endParaRPr lang="en-US" sz="1500">
              <a:latin typeface="+mj-lt"/>
            </a:endParaRPr>
          </a:p>
        </p:txBody>
      </p:sp>
      <p:sp>
        <p:nvSpPr>
          <p:cNvPr id="6" name="Rounded Rectangle 5"/>
          <p:cNvSpPr/>
          <p:nvPr/>
        </p:nvSpPr>
        <p:spPr>
          <a:xfrm>
            <a:off x="304800" y="1524000"/>
            <a:ext cx="2438400" cy="12954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Objective</a:t>
            </a:r>
          </a:p>
          <a:p>
            <a:pPr algn="just"/>
            <a:r>
              <a:rPr lang="en-US" sz="1250" smtClean="0">
                <a:solidFill>
                  <a:schemeClr val="tx2">
                    <a:lumMod val="50000"/>
                  </a:schemeClr>
                </a:solidFill>
              </a:rPr>
              <a:t>The objective is to determine the temperature of the air inside a pipe by measuring the speed of sound. </a:t>
            </a:r>
            <a:endParaRPr lang="en-US" sz="1250">
              <a:solidFill>
                <a:schemeClr val="tx2">
                  <a:lumMod val="50000"/>
                </a:schemeClr>
              </a:solidFill>
            </a:endParaRPr>
          </a:p>
        </p:txBody>
      </p:sp>
      <p:sp>
        <p:nvSpPr>
          <p:cNvPr id="7" name="Rounded Rectangle 6"/>
          <p:cNvSpPr/>
          <p:nvPr/>
        </p:nvSpPr>
        <p:spPr>
          <a:xfrm>
            <a:off x="304800" y="2971800"/>
            <a:ext cx="2438400" cy="19050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Requirements</a:t>
            </a:r>
          </a:p>
          <a:p>
            <a:pPr marL="342900" indent="-342900" algn="just">
              <a:buFont typeface="+mj-lt"/>
              <a:buAutoNum type="arabicPeriod"/>
            </a:pPr>
            <a:r>
              <a:rPr lang="en-US" sz="1250" smtClean="0">
                <a:solidFill>
                  <a:schemeClr val="tx2">
                    <a:lumMod val="50000"/>
                  </a:schemeClr>
                </a:solidFill>
              </a:rPr>
              <a:t>Microphone</a:t>
            </a:r>
          </a:p>
          <a:p>
            <a:pPr marL="342900" indent="-342900" algn="just">
              <a:buFont typeface="+mj-lt"/>
              <a:buAutoNum type="arabicPeriod"/>
            </a:pPr>
            <a:r>
              <a:rPr lang="en-US" sz="1250" smtClean="0">
                <a:solidFill>
                  <a:schemeClr val="tx2">
                    <a:lumMod val="50000"/>
                  </a:schemeClr>
                </a:solidFill>
              </a:rPr>
              <a:t>Speaker</a:t>
            </a:r>
          </a:p>
          <a:p>
            <a:pPr marL="342900" indent="-342900" algn="just">
              <a:buFont typeface="+mj-lt"/>
              <a:buAutoNum type="arabicPeriod"/>
            </a:pPr>
            <a:r>
              <a:rPr lang="en-US" sz="1250" smtClean="0">
                <a:solidFill>
                  <a:schemeClr val="tx2">
                    <a:lumMod val="50000"/>
                  </a:schemeClr>
                </a:solidFill>
              </a:rPr>
              <a:t>Oscilloscope</a:t>
            </a:r>
          </a:p>
          <a:p>
            <a:pPr marL="342900" indent="-342900" algn="just">
              <a:buFont typeface="+mj-lt"/>
              <a:buAutoNum type="arabicPeriod"/>
            </a:pPr>
            <a:r>
              <a:rPr lang="en-US" sz="1250" smtClean="0">
                <a:solidFill>
                  <a:schemeClr val="tx2">
                    <a:lumMod val="50000"/>
                  </a:schemeClr>
                </a:solidFill>
              </a:rPr>
              <a:t>Audio Generator</a:t>
            </a:r>
          </a:p>
          <a:p>
            <a:pPr marL="342900" indent="-342900" algn="just">
              <a:buFont typeface="+mj-lt"/>
              <a:buAutoNum type="arabicPeriod"/>
            </a:pPr>
            <a:r>
              <a:rPr lang="en-US" sz="1250" smtClean="0">
                <a:solidFill>
                  <a:schemeClr val="tx2">
                    <a:lumMod val="50000"/>
                  </a:schemeClr>
                </a:solidFill>
              </a:rPr>
              <a:t>Thermometer</a:t>
            </a:r>
          </a:p>
          <a:p>
            <a:pPr marL="342900" indent="-342900" algn="just">
              <a:buFont typeface="+mj-lt"/>
              <a:buAutoNum type="arabicPeriod"/>
            </a:pPr>
            <a:r>
              <a:rPr lang="en-US" sz="1250" smtClean="0">
                <a:solidFill>
                  <a:schemeClr val="tx2">
                    <a:lumMod val="50000"/>
                  </a:schemeClr>
                </a:solidFill>
              </a:rPr>
              <a:t>Hairdryer</a:t>
            </a:r>
          </a:p>
          <a:p>
            <a:pPr marL="342900" indent="-342900" algn="just">
              <a:buFont typeface="+mj-lt"/>
              <a:buAutoNum type="arabicPeriod"/>
            </a:pPr>
            <a:r>
              <a:rPr lang="en-US" sz="1250" smtClean="0">
                <a:solidFill>
                  <a:schemeClr val="tx2">
                    <a:lumMod val="50000"/>
                  </a:schemeClr>
                </a:solidFill>
              </a:rPr>
              <a:t>3.6 (3 ft and 7 in) Foot Pipe</a:t>
            </a:r>
            <a:endParaRPr lang="en-US" sz="1250">
              <a:solidFill>
                <a:schemeClr val="tx2">
                  <a:lumMod val="50000"/>
                </a:schemeClr>
              </a:solidFill>
            </a:endParaRPr>
          </a:p>
        </p:txBody>
      </p:sp>
      <p:sp>
        <p:nvSpPr>
          <p:cNvPr id="8" name="Rounded Rectangle 7"/>
          <p:cNvSpPr/>
          <p:nvPr/>
        </p:nvSpPr>
        <p:spPr>
          <a:xfrm>
            <a:off x="2895600" y="1524000"/>
            <a:ext cx="4114800" cy="54864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Procedure</a:t>
            </a:r>
            <a:endParaRPr lang="en-US" sz="1400" smtClean="0">
              <a:solidFill>
                <a:schemeClr val="tx1"/>
              </a:solidFill>
              <a:latin typeface="+mj-lt"/>
            </a:endParaRPr>
          </a:p>
          <a:p>
            <a:pPr marL="342900" indent="-342900" algn="just">
              <a:buFont typeface="+mj-lt"/>
              <a:buAutoNum type="arabicPeriod"/>
            </a:pPr>
            <a:r>
              <a:rPr lang="en-US" sz="1330" smtClean="0">
                <a:solidFill>
                  <a:schemeClr val="tx2">
                    <a:lumMod val="50000"/>
                  </a:schemeClr>
                </a:solidFill>
              </a:rPr>
              <a:t>After placing the speaker and microphone at each end of the pipe, measure the length of the pipe, which is the distance between the speaker and the microphone. </a:t>
            </a:r>
          </a:p>
          <a:p>
            <a:pPr marL="342900" indent="-342900" algn="just">
              <a:buFont typeface="+mj-lt"/>
              <a:buAutoNum type="arabicPeriod"/>
            </a:pPr>
            <a:r>
              <a:rPr lang="en-US" sz="1330" smtClean="0">
                <a:solidFill>
                  <a:schemeClr val="tx2">
                    <a:lumMod val="50000"/>
                  </a:schemeClr>
                </a:solidFill>
              </a:rPr>
              <a:t>To find the lag time between the speaker input and output for the temperatures from 0 to 100 degrees Celsius, combine the equations: v (sound) =331+0.6T and v=d/t, where d=1.1 meters, and T= temperature in degree Celsius.  These two equations would combine to create d/t=331+0.6T.</a:t>
            </a:r>
          </a:p>
          <a:p>
            <a:pPr marL="342900" indent="-342900" algn="just">
              <a:buFont typeface="+mj-lt"/>
              <a:buAutoNum type="arabicPeriod"/>
            </a:pPr>
            <a:r>
              <a:rPr lang="en-US" sz="1330" smtClean="0">
                <a:solidFill>
                  <a:schemeClr val="tx2">
                    <a:lumMod val="50000"/>
                  </a:schemeClr>
                </a:solidFill>
              </a:rPr>
              <a:t>Calculate the time it takes sound to travel through the pipe at 0(C), and the time it takes sound to travel through the container at 100(C), and subtract them. </a:t>
            </a:r>
          </a:p>
          <a:p>
            <a:pPr marL="342900" indent="-342900" algn="just">
              <a:buFont typeface="+mj-lt"/>
              <a:buAutoNum type="arabicPeriod"/>
            </a:pPr>
            <a:r>
              <a:rPr lang="en-US" sz="1330" smtClean="0">
                <a:solidFill>
                  <a:schemeClr val="tx2">
                    <a:lumMod val="50000"/>
                  </a:schemeClr>
                </a:solidFill>
              </a:rPr>
              <a:t>Divide this number by a hundred.</a:t>
            </a:r>
          </a:p>
          <a:p>
            <a:pPr marL="342900" indent="-342900" algn="just">
              <a:buFont typeface="+mj-lt"/>
              <a:buAutoNum type="arabicPeriod"/>
            </a:pPr>
            <a:r>
              <a:rPr lang="en-US" sz="1330" smtClean="0">
                <a:solidFill>
                  <a:schemeClr val="tx2">
                    <a:lumMod val="50000"/>
                  </a:schemeClr>
                </a:solidFill>
              </a:rPr>
              <a:t>Use a hair dryer to heat the air in the pipe to the desired temperature and turn on the sound waves. </a:t>
            </a:r>
          </a:p>
          <a:p>
            <a:pPr marL="342900" indent="-342900" algn="just">
              <a:buFont typeface="+mj-lt"/>
              <a:buAutoNum type="arabicPeriod"/>
            </a:pPr>
            <a:r>
              <a:rPr lang="en-US" sz="1330" smtClean="0">
                <a:solidFill>
                  <a:schemeClr val="tx2">
                    <a:lumMod val="50000"/>
                  </a:schemeClr>
                </a:solidFill>
              </a:rPr>
              <a:t>Mark the intersection of the wave on the oscilloscope grid before and immediately after the hairdryer has been used.  This will indicate the lag time. </a:t>
            </a:r>
          </a:p>
          <a:p>
            <a:pPr marL="342900" indent="-342900" algn="just">
              <a:buFont typeface="+mj-lt"/>
              <a:buAutoNum type="arabicPeriod"/>
            </a:pPr>
            <a:r>
              <a:rPr lang="en-US" sz="1330" smtClean="0">
                <a:solidFill>
                  <a:schemeClr val="tx2">
                    <a:lumMod val="50000"/>
                  </a:schemeClr>
                </a:solidFill>
              </a:rPr>
              <a:t>Now, for every 5 microseconds of lag, add one degree Celsius.</a:t>
            </a:r>
          </a:p>
          <a:p>
            <a:pPr marL="342900" indent="-342900" algn="just">
              <a:buFont typeface="+mj-lt"/>
              <a:buAutoNum type="arabicPeriod"/>
            </a:pPr>
            <a:r>
              <a:rPr lang="en-US" sz="1330" smtClean="0">
                <a:solidFill>
                  <a:schemeClr val="tx2">
                    <a:lumMod val="50000"/>
                  </a:schemeClr>
                </a:solidFill>
              </a:rPr>
              <a:t>Calculate the temperature, and compare the number with the thermometer.  Wait until the pipe cools down, and then repeat the procedure</a:t>
            </a:r>
            <a:endParaRPr lang="en-US" sz="1330">
              <a:solidFill>
                <a:schemeClr val="tx2">
                  <a:lumMod val="50000"/>
                </a:schemeClr>
              </a:solidFill>
            </a:endParaRPr>
          </a:p>
        </p:txBody>
      </p:sp>
      <p:sp>
        <p:nvSpPr>
          <p:cNvPr id="9" name="Rounded Rectangle 8"/>
          <p:cNvSpPr/>
          <p:nvPr/>
        </p:nvSpPr>
        <p:spPr>
          <a:xfrm>
            <a:off x="304800" y="5029200"/>
            <a:ext cx="2438400" cy="19812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Result</a:t>
            </a:r>
          </a:p>
          <a:p>
            <a:pPr algn="just"/>
            <a:r>
              <a:rPr lang="en-US" sz="1250" smtClean="0">
                <a:solidFill>
                  <a:schemeClr val="tx2">
                    <a:lumMod val="50000"/>
                  </a:schemeClr>
                </a:solidFill>
              </a:rPr>
              <a:t>After repeating the experiment 10 times, I found out that my calculated and actual temperatures derived from a thermometer differed on average by 2.8(C). My average percent of error was 4.89%.</a:t>
            </a:r>
            <a:endParaRPr lang="en-US" sz="1250">
              <a:solidFill>
                <a:schemeClr val="tx2">
                  <a:lumMod val="50000"/>
                </a:schemeClr>
              </a:solidFill>
            </a:endParaRPr>
          </a:p>
        </p:txBody>
      </p:sp>
      <p:sp>
        <p:nvSpPr>
          <p:cNvPr id="10" name="Rounded Rectangle 9"/>
          <p:cNvSpPr/>
          <p:nvPr/>
        </p:nvSpPr>
        <p:spPr>
          <a:xfrm>
            <a:off x="304800" y="7162800"/>
            <a:ext cx="6705600" cy="17526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Summary</a:t>
            </a:r>
          </a:p>
          <a:p>
            <a:pPr algn="just"/>
            <a:r>
              <a:rPr lang="en-US" sz="1250" smtClean="0">
                <a:solidFill>
                  <a:schemeClr val="tx2">
                    <a:lumMod val="50000"/>
                  </a:schemeClr>
                </a:solidFill>
              </a:rPr>
              <a:t>We concluded that I was able to accurately predict the temperature by the velocity of the sound that passed through it.  Whenever the temperature was increased, the speed increased; conversely, as the air slowly cooled, the speed decreased.  I think this is due to the fact that with a higher temperature, more energy is in the air.  With more energy, particles are able to vibrate faster, thus increasing the speed of sound. </a:t>
            </a:r>
          </a:p>
          <a:p>
            <a:pPr algn="just"/>
            <a:r>
              <a:rPr lang="en-US" sz="1250" smtClean="0">
                <a:solidFill>
                  <a:schemeClr val="tx2">
                    <a:lumMod val="50000"/>
                  </a:schemeClr>
                </a:solidFill>
              </a:rPr>
              <a:t>This project determined the temperature of air by using the fact that temperature has an effect on the speed of sound.</a:t>
            </a:r>
            <a:endParaRPr lang="en-US" sz="1250">
              <a:solidFill>
                <a:schemeClr val="tx2">
                  <a:lumMod val="50000"/>
                </a:schemeClr>
              </a:solidFill>
            </a:endParaRPr>
          </a:p>
        </p:txBody>
      </p:sp>
      <p:sp>
        <p:nvSpPr>
          <p:cNvPr id="11" name="Rectangle 10"/>
          <p:cNvSpPr/>
          <p:nvPr/>
        </p:nvSpPr>
        <p:spPr>
          <a:xfrm>
            <a:off x="6400800" y="914400"/>
            <a:ext cx="609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smtClean="0">
                <a:latin typeface="Montserrat" pitchFamily="2" charset="0"/>
              </a:rPr>
              <a:t>1</a:t>
            </a:r>
            <a:endParaRPr lang="en-US" sz="1750">
              <a:latin typeface="Montserrat" pitchFamily="2"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7315200" cy="9144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normAutofit/>
          </a:bodyPr>
          <a:lstStyle/>
          <a:p>
            <a:pPr algn="ctr"/>
            <a:r>
              <a:rPr lang="en-US" sz="3000" smtClean="0">
                <a:solidFill>
                  <a:srgbClr val="FFFFFF"/>
                </a:solidFill>
                <a:latin typeface="+mj-lt"/>
              </a:rPr>
              <a:t>Investigatory Project</a:t>
            </a:r>
            <a:endParaRPr lang="en-US" sz="3000">
              <a:solidFill>
                <a:srgbClr val="FFFFFF"/>
              </a:solidFill>
              <a:latin typeface="+mj-lt"/>
            </a:endParaRPr>
          </a:p>
        </p:txBody>
      </p:sp>
      <p:sp>
        <p:nvSpPr>
          <p:cNvPr id="5" name="Rectangle 4"/>
          <p:cNvSpPr/>
          <p:nvPr/>
        </p:nvSpPr>
        <p:spPr>
          <a:xfrm>
            <a:off x="0" y="914400"/>
            <a:ext cx="7315200" cy="457200"/>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lstStyle/>
          <a:p>
            <a:r>
              <a:rPr lang="en-US" sz="1500" smtClean="0">
                <a:latin typeface="+mj-lt"/>
              </a:rPr>
              <a:t>Sink or Float</a:t>
            </a:r>
            <a:endParaRPr lang="en-US" sz="1500">
              <a:latin typeface="+mj-lt"/>
            </a:endParaRPr>
          </a:p>
        </p:txBody>
      </p:sp>
      <p:sp>
        <p:nvSpPr>
          <p:cNvPr id="6" name="Rounded Rectangle 5"/>
          <p:cNvSpPr/>
          <p:nvPr/>
        </p:nvSpPr>
        <p:spPr>
          <a:xfrm>
            <a:off x="304800" y="1524000"/>
            <a:ext cx="3352800" cy="20574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Objective</a:t>
            </a:r>
          </a:p>
          <a:p>
            <a:pPr algn="just"/>
            <a:r>
              <a:rPr lang="en-US" sz="1350" smtClean="0">
                <a:solidFill>
                  <a:schemeClr val="tx2">
                    <a:lumMod val="50000"/>
                  </a:schemeClr>
                </a:solidFill>
              </a:rPr>
              <a:t>The objective of this project is to determine the required salt concentration to make an object of varying weights float in three different fluids: tap water, distilled white vinegar, and 7 Up.  The goal is to demonstrate Archimedes's principle by showing the effect of salt concentration on fluid density and buoyancy.</a:t>
            </a:r>
            <a:endParaRPr lang="en-US" sz="1350">
              <a:solidFill>
                <a:schemeClr val="tx2">
                  <a:lumMod val="50000"/>
                </a:schemeClr>
              </a:solidFill>
            </a:endParaRPr>
          </a:p>
        </p:txBody>
      </p:sp>
      <p:sp>
        <p:nvSpPr>
          <p:cNvPr id="7" name="Rounded Rectangle 6"/>
          <p:cNvSpPr/>
          <p:nvPr/>
        </p:nvSpPr>
        <p:spPr>
          <a:xfrm>
            <a:off x="3810000" y="1524000"/>
            <a:ext cx="3200400" cy="38100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Methods / Materials</a:t>
            </a:r>
          </a:p>
          <a:p>
            <a:pPr algn="just"/>
            <a:r>
              <a:rPr lang="en-US" sz="1500" smtClean="0">
                <a:solidFill>
                  <a:schemeClr val="tx2">
                    <a:lumMod val="50000"/>
                  </a:schemeClr>
                </a:solidFill>
              </a:rPr>
              <a:t>The materials involved consists of a test container, a plastic container with variable weights, a scale, a floating thermometer, stirring sticks, salt, tap water, distilled white vinegar, and 7 Up.</a:t>
            </a:r>
          </a:p>
          <a:p>
            <a:pPr algn="just"/>
            <a:r>
              <a:rPr lang="en-US" sz="1500" smtClean="0">
                <a:solidFill>
                  <a:schemeClr val="tx2">
                    <a:lumMod val="50000"/>
                  </a:schemeClr>
                </a:solidFill>
              </a:rPr>
              <a:t>I conducted tests to determine how much salt is needed for an object to float in each test fluid as the mass of the object is increased. </a:t>
            </a:r>
          </a:p>
          <a:p>
            <a:pPr algn="just"/>
            <a:r>
              <a:rPr lang="en-US" sz="1500" smtClean="0">
                <a:solidFill>
                  <a:schemeClr val="tx2">
                    <a:lumMod val="50000"/>
                  </a:schemeClr>
                </a:solidFill>
              </a:rPr>
              <a:t>For each fluid, I started with an object that floats in fresh fluid (no salt) and increased the mass of the object five times, each time by ten grams.</a:t>
            </a:r>
          </a:p>
        </p:txBody>
      </p:sp>
      <p:sp>
        <p:nvSpPr>
          <p:cNvPr id="9" name="Rounded Rectangle 8"/>
          <p:cNvSpPr/>
          <p:nvPr/>
        </p:nvSpPr>
        <p:spPr>
          <a:xfrm>
            <a:off x="304800" y="3733800"/>
            <a:ext cx="3352800" cy="16002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Result</a:t>
            </a:r>
          </a:p>
          <a:p>
            <a:pPr algn="just"/>
            <a:r>
              <a:rPr lang="en-US" sz="1300" smtClean="0">
                <a:solidFill>
                  <a:schemeClr val="tx2">
                    <a:lumMod val="50000"/>
                  </a:schemeClr>
                </a:solidFill>
              </a:rPr>
              <a:t>The results clearly show that, as the object mass is increased, more salt is needed to keep the object afloat.  Furthermore, vinegar and 7 Up, which are denser fluids, require less salt than water to float an object of the same weight.</a:t>
            </a:r>
            <a:endParaRPr lang="en-US" sz="1300">
              <a:solidFill>
                <a:schemeClr val="tx2">
                  <a:lumMod val="50000"/>
                </a:schemeClr>
              </a:solidFill>
            </a:endParaRPr>
          </a:p>
        </p:txBody>
      </p:sp>
      <p:sp>
        <p:nvSpPr>
          <p:cNvPr id="10" name="Rounded Rectangle 9"/>
          <p:cNvSpPr/>
          <p:nvPr/>
        </p:nvSpPr>
        <p:spPr>
          <a:xfrm>
            <a:off x="304800" y="5486400"/>
            <a:ext cx="6705600" cy="34290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Conclusions / Discussions</a:t>
            </a:r>
          </a:p>
          <a:p>
            <a:pPr algn="just"/>
            <a:r>
              <a:rPr lang="en-US" sz="1500" smtClean="0">
                <a:solidFill>
                  <a:schemeClr val="tx2">
                    <a:lumMod val="50000"/>
                  </a:schemeClr>
                </a:solidFill>
              </a:rPr>
              <a:t>The experiments demonstrate that the higher the density of any fluid, the greater the mass of the object that can float in it. </a:t>
            </a:r>
          </a:p>
          <a:p>
            <a:pPr algn="just"/>
            <a:r>
              <a:rPr lang="en-US" sz="1500" smtClean="0">
                <a:solidFill>
                  <a:schemeClr val="tx2">
                    <a:lumMod val="50000"/>
                  </a:schemeClr>
                </a:solidFill>
              </a:rPr>
              <a:t>In the water experiment, as the object mass is increased, more salt has to be added to the water to increase its density. </a:t>
            </a:r>
          </a:p>
          <a:p>
            <a:pPr algn="just"/>
            <a:r>
              <a:rPr lang="en-US" sz="1500" smtClean="0">
                <a:solidFill>
                  <a:schemeClr val="tx2">
                    <a:lumMod val="50000"/>
                  </a:schemeClr>
                </a:solidFill>
              </a:rPr>
              <a:t>The same observations can be made with two other fluids with higher densities than water, vinegar and 7 Up. </a:t>
            </a:r>
          </a:p>
          <a:p>
            <a:pPr algn="just"/>
            <a:r>
              <a:rPr lang="en-US" sz="1500" smtClean="0">
                <a:solidFill>
                  <a:schemeClr val="tx2">
                    <a:lumMod val="50000"/>
                  </a:schemeClr>
                </a:solidFill>
              </a:rPr>
              <a:t>As more salt is added to these two fluids, their densities increase, and an object with a greater mass can float in them. </a:t>
            </a:r>
          </a:p>
          <a:p>
            <a:pPr algn="just"/>
            <a:r>
              <a:rPr lang="en-US" sz="1500" smtClean="0">
                <a:solidFill>
                  <a:schemeClr val="tx2">
                    <a:lumMod val="50000"/>
                  </a:schemeClr>
                </a:solidFill>
              </a:rPr>
              <a:t>The experiments with vinegar and 7 Up also show that these two fluids can float object with greater mass than tap water, since they have higher densities than water. </a:t>
            </a:r>
          </a:p>
          <a:p>
            <a:pPr algn="just"/>
            <a:r>
              <a:rPr lang="en-US" sz="1500" smtClean="0">
                <a:solidFill>
                  <a:schemeClr val="tx2">
                    <a:lumMod val="50000"/>
                  </a:schemeClr>
                </a:solidFill>
              </a:rPr>
              <a:t>This project demonstrates the effect of salt concentration on the density of a fluid and the buoyancy of an object floating in the fluid. </a:t>
            </a:r>
            <a:endParaRPr lang="en-US" sz="1500">
              <a:solidFill>
                <a:schemeClr val="tx2">
                  <a:lumMod val="50000"/>
                </a:schemeClr>
              </a:solidFill>
            </a:endParaRPr>
          </a:p>
        </p:txBody>
      </p:sp>
      <p:sp>
        <p:nvSpPr>
          <p:cNvPr id="11" name="Rectangle 10"/>
          <p:cNvSpPr/>
          <p:nvPr/>
        </p:nvSpPr>
        <p:spPr>
          <a:xfrm>
            <a:off x="6400800" y="914400"/>
            <a:ext cx="609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smtClean="0">
                <a:latin typeface="Montserrat" pitchFamily="2" charset="0"/>
              </a:rPr>
              <a:t>2</a:t>
            </a:r>
            <a:endParaRPr lang="en-US" sz="1750">
              <a:latin typeface="Montserrat" pitchFamily="2"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7315200" cy="9144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normAutofit/>
          </a:bodyPr>
          <a:lstStyle/>
          <a:p>
            <a:pPr algn="ctr"/>
            <a:r>
              <a:rPr lang="en-US" sz="3000" smtClean="0">
                <a:solidFill>
                  <a:srgbClr val="FFFFFF"/>
                </a:solidFill>
                <a:latin typeface="+mj-lt"/>
              </a:rPr>
              <a:t>Investigatory Project</a:t>
            </a:r>
            <a:endParaRPr lang="en-US" sz="3000">
              <a:solidFill>
                <a:srgbClr val="FFFFFF"/>
              </a:solidFill>
              <a:latin typeface="+mj-lt"/>
            </a:endParaRPr>
          </a:p>
        </p:txBody>
      </p:sp>
      <p:sp>
        <p:nvSpPr>
          <p:cNvPr id="5" name="Rectangle 4"/>
          <p:cNvSpPr/>
          <p:nvPr/>
        </p:nvSpPr>
        <p:spPr>
          <a:xfrm>
            <a:off x="0" y="914400"/>
            <a:ext cx="7315200" cy="457200"/>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rtlCol="0" anchor="ctr"/>
          <a:lstStyle/>
          <a:p>
            <a:r>
              <a:rPr lang="en-US" sz="1500" smtClean="0">
                <a:latin typeface="+mj-lt"/>
              </a:rPr>
              <a:t>Reflections on Reflections</a:t>
            </a:r>
            <a:endParaRPr lang="en-US" sz="1500">
              <a:latin typeface="+mj-lt"/>
            </a:endParaRPr>
          </a:p>
        </p:txBody>
      </p:sp>
      <p:sp>
        <p:nvSpPr>
          <p:cNvPr id="6" name="Rounded Rectangle 5"/>
          <p:cNvSpPr/>
          <p:nvPr/>
        </p:nvSpPr>
        <p:spPr>
          <a:xfrm>
            <a:off x="304800" y="1524000"/>
            <a:ext cx="3352800" cy="30480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Objective</a:t>
            </a:r>
          </a:p>
          <a:p>
            <a:pPr algn="just"/>
            <a:r>
              <a:rPr lang="en-US" sz="1300" smtClean="0">
                <a:solidFill>
                  <a:schemeClr val="tx2">
                    <a:lumMod val="50000"/>
                  </a:schemeClr>
                </a:solidFill>
              </a:rPr>
              <a:t>The purpose of this years science project, Reflections on Reflection, was to attempt to develop a cost effective method of concentrating light onto a photovoltaic solar panel.</a:t>
            </a:r>
          </a:p>
          <a:p>
            <a:pPr algn="just"/>
            <a:r>
              <a:rPr lang="en-US" sz="1300" smtClean="0">
                <a:solidFill>
                  <a:schemeClr val="tx2">
                    <a:lumMod val="50000"/>
                  </a:schemeClr>
                </a:solidFill>
              </a:rPr>
              <a:t>Specifically, we tested which reflective materials work well and by how much it improves efficiency. As a result of the low accuracy of the hyperbolic and smaller parabolic reflector, only the large parabolic reflector was used. Our tests include one thirty minute and five ten minute trials with and without using the large parabolic reflector.</a:t>
            </a:r>
          </a:p>
        </p:txBody>
      </p:sp>
      <p:sp>
        <p:nvSpPr>
          <p:cNvPr id="7" name="Rounded Rectangle 6"/>
          <p:cNvSpPr/>
          <p:nvPr/>
        </p:nvSpPr>
        <p:spPr>
          <a:xfrm>
            <a:off x="3810000" y="1524000"/>
            <a:ext cx="3200400" cy="30480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Methods / Materials</a:t>
            </a:r>
          </a:p>
          <a:p>
            <a:pPr algn="just"/>
            <a:r>
              <a:rPr lang="en-US" sz="1300" smtClean="0">
                <a:solidFill>
                  <a:schemeClr val="tx2">
                    <a:lumMod val="50000"/>
                  </a:schemeClr>
                </a:solidFill>
              </a:rPr>
              <a:t>The procedure included constructing a Cassegrain reflector using mirror tape and window mirror film, and allowing a photovoltaic solar panel to charge three AA Ni-MH batteries for sets of 10 and 30 minutes with and without the use of the reflector.</a:t>
            </a:r>
          </a:p>
          <a:p>
            <a:pPr algn="just"/>
            <a:r>
              <a:rPr lang="en-US" sz="1300" smtClean="0">
                <a:solidFill>
                  <a:schemeClr val="tx2">
                    <a:lumMod val="50000"/>
                  </a:schemeClr>
                </a:solidFill>
              </a:rPr>
              <a:t>After the charging period, the cumulative voltage of the batteries was tested and were connected to six LED lights; this duration was recorded. </a:t>
            </a:r>
          </a:p>
          <a:p>
            <a:pPr algn="just"/>
            <a:r>
              <a:rPr lang="en-US" sz="1300" smtClean="0">
                <a:solidFill>
                  <a:schemeClr val="tx2">
                    <a:lumMod val="50000"/>
                  </a:schemeClr>
                </a:solidFill>
              </a:rPr>
              <a:t>Five sets of ten minutes and one set of thirty minutes were conducted.</a:t>
            </a:r>
          </a:p>
        </p:txBody>
      </p:sp>
      <p:sp>
        <p:nvSpPr>
          <p:cNvPr id="9" name="Rounded Rectangle 8"/>
          <p:cNvSpPr/>
          <p:nvPr/>
        </p:nvSpPr>
        <p:spPr>
          <a:xfrm>
            <a:off x="304800" y="4724400"/>
            <a:ext cx="6705600" cy="16764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Result</a:t>
            </a:r>
          </a:p>
          <a:p>
            <a:pPr algn="just"/>
            <a:r>
              <a:rPr lang="en-US" sz="1300" smtClean="0">
                <a:solidFill>
                  <a:schemeClr val="tx2">
                    <a:lumMod val="50000"/>
                  </a:schemeClr>
                </a:solidFill>
              </a:rPr>
              <a:t>The data supported the idea that such a device can enhance the power of a photovoltaic cell. </a:t>
            </a:r>
          </a:p>
          <a:p>
            <a:pPr algn="just"/>
            <a:r>
              <a:rPr lang="en-US" sz="1300" smtClean="0">
                <a:solidFill>
                  <a:schemeClr val="tx2">
                    <a:lumMod val="50000"/>
                  </a:schemeClr>
                </a:solidFill>
              </a:rPr>
              <a:t>In the ten minute period, the batteries charged with the reflector lit the LEDs for 46 minutes, while the batteries charged without the reflector lit the LEDs for an average of 15 minutes. </a:t>
            </a:r>
          </a:p>
          <a:p>
            <a:pPr algn="just"/>
            <a:r>
              <a:rPr lang="en-US" sz="1300" smtClean="0">
                <a:solidFill>
                  <a:schemeClr val="tx2">
                    <a:lumMod val="50000"/>
                  </a:schemeClr>
                </a:solidFill>
              </a:rPr>
              <a:t>This shows that using the reflector tripled the charge stored in the batteries under a given time. </a:t>
            </a:r>
          </a:p>
          <a:p>
            <a:pPr algn="just"/>
            <a:r>
              <a:rPr lang="en-US" sz="1300" smtClean="0">
                <a:solidFill>
                  <a:schemeClr val="tx2">
                    <a:lumMod val="50000"/>
                  </a:schemeClr>
                </a:solidFill>
              </a:rPr>
              <a:t>Ultimately, voltage did not serve well as a means of measuring how much more energy was absorbed. </a:t>
            </a:r>
          </a:p>
        </p:txBody>
      </p:sp>
      <p:sp>
        <p:nvSpPr>
          <p:cNvPr id="10" name="Rounded Rectangle 9"/>
          <p:cNvSpPr/>
          <p:nvPr/>
        </p:nvSpPr>
        <p:spPr>
          <a:xfrm>
            <a:off x="304800" y="6553200"/>
            <a:ext cx="6705600" cy="2362200"/>
          </a:xfrm>
          <a:prstGeom prst="roundRect">
            <a:avLst>
              <a:gd name="adj" fmla="val 2605"/>
            </a:avLst>
          </a:prstGeom>
          <a:solidFill>
            <a:srgbClr val="FFFFFF"/>
          </a:solidFill>
          <a:ln w="12700">
            <a:solidFill>
              <a:srgbClr val="000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lIns="274320" tIns="137160" rIns="274320" bIns="137160" rtlCol="0" anchor="t"/>
          <a:lstStyle/>
          <a:p>
            <a:pPr algn="just"/>
            <a:r>
              <a:rPr lang="en-US" sz="2000" smtClean="0">
                <a:solidFill>
                  <a:schemeClr val="tx1"/>
                </a:solidFill>
                <a:latin typeface="+mj-lt"/>
              </a:rPr>
              <a:t>Conclusions / Discussions</a:t>
            </a:r>
          </a:p>
          <a:p>
            <a:pPr algn="just"/>
            <a:r>
              <a:rPr lang="en-US" sz="1500" smtClean="0">
                <a:solidFill>
                  <a:schemeClr val="tx2">
                    <a:lumMod val="50000"/>
                  </a:schemeClr>
                </a:solidFill>
              </a:rPr>
              <a:t>This experiment produced applicable information that may possibly influence the solar panel industry by providing less expensive CPV solar units. Finding ways to produce an affordable means of manifesting solar light is the major struggle the solar companies face; by continuing and expanding upon experiments like this the use of solar energy will help to win the fight for energy independence. </a:t>
            </a:r>
          </a:p>
          <a:p>
            <a:pPr algn="just"/>
            <a:r>
              <a:rPr lang="en-US" sz="1500" smtClean="0">
                <a:solidFill>
                  <a:schemeClr val="tx2">
                    <a:lumMod val="50000"/>
                  </a:schemeClr>
                </a:solidFill>
              </a:rPr>
              <a:t>This project was to see Reflections on Reflections is an exploration of concentrate photovolatics, by constructing a modified Cassegrain reflector. </a:t>
            </a:r>
          </a:p>
        </p:txBody>
      </p:sp>
      <p:sp>
        <p:nvSpPr>
          <p:cNvPr id="8" name="Rectangle 7"/>
          <p:cNvSpPr/>
          <p:nvPr/>
        </p:nvSpPr>
        <p:spPr>
          <a:xfrm>
            <a:off x="6400800" y="914400"/>
            <a:ext cx="609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smtClean="0">
                <a:latin typeface="Montserrat" pitchFamily="2" charset="0"/>
              </a:rPr>
              <a:t>3</a:t>
            </a:r>
            <a:endParaRPr lang="en-US" sz="1750">
              <a:latin typeface="Montserrat" pitchFamily="2"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odern">
      <a:dk1>
        <a:srgbClr val="333333"/>
      </a:dk1>
      <a:lt1>
        <a:srgbClr val="F1F1F1"/>
      </a:lt1>
      <a:dk2>
        <a:srgbClr val="AAAAAA"/>
      </a:dk2>
      <a:lt2>
        <a:srgbClr val="E6E6E6"/>
      </a:lt2>
      <a:accent1>
        <a:srgbClr val="FF4436"/>
      </a:accent1>
      <a:accent2>
        <a:srgbClr val="009688"/>
      </a:accent2>
      <a:accent3>
        <a:srgbClr val="2196F3"/>
      </a:accent3>
      <a:accent4>
        <a:srgbClr val="D2BE0E"/>
      </a:accent4>
      <a:accent5>
        <a:srgbClr val="8AC007"/>
      </a:accent5>
      <a:accent6>
        <a:srgbClr val="4285F4"/>
      </a:accent6>
      <a:hlink>
        <a:srgbClr val="DB4437"/>
      </a:hlink>
      <a:folHlink>
        <a:srgbClr val="ED6543"/>
      </a:folHlink>
    </a:clrScheme>
    <a:fontScheme name="Sans-serif 3">
      <a:majorFont>
        <a:latin typeface="Advent Pro"/>
        <a:ea typeface=""/>
        <a:cs typeface=""/>
      </a:majorFont>
      <a:minorFont>
        <a:latin typeface="Marv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1139</Words>
  <Application>Microsoft Office PowerPoint</Application>
  <PresentationFormat>Custom</PresentationFormat>
  <Paragraphs>63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Warner Brothers Movie World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Bugs Bunny</dc:creator>
  <cp:lastModifiedBy>Bugs Bunny</cp:lastModifiedBy>
  <cp:revision>71</cp:revision>
  <dcterms:created xsi:type="dcterms:W3CDTF">2016-10-17T09:49:09Z</dcterms:created>
  <dcterms:modified xsi:type="dcterms:W3CDTF">2016-10-17T11:03:43Z</dcterms:modified>
</cp:coreProperties>
</file>