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1"/>
  </p:notesMasterIdLst>
  <p:sldIdLst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86631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F1085-92F1-4521-BFA5-CC1662E71E16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255ECE6-AD96-4EAF-8E2A-1D6BD3FEAF55}">
      <dgm:prSet phldrT="[Text]"/>
      <dgm:spPr/>
      <dgm:t>
        <a:bodyPr/>
        <a:lstStyle/>
        <a:p>
          <a:r>
            <a:rPr lang="en-GB" dirty="0"/>
            <a:t>Red</a:t>
          </a:r>
        </a:p>
      </dgm:t>
    </dgm:pt>
    <dgm:pt modelId="{DEF6898C-7D8B-4F10-A176-56EFF6E79159}" type="parTrans" cxnId="{62485828-9981-4AE3-A0C5-AB46085F0A85}">
      <dgm:prSet/>
      <dgm:spPr/>
      <dgm:t>
        <a:bodyPr/>
        <a:lstStyle/>
        <a:p>
          <a:endParaRPr lang="en-GB"/>
        </a:p>
      </dgm:t>
    </dgm:pt>
    <dgm:pt modelId="{FE28D2FF-86C2-40C3-A13B-4384B3BC9721}" type="sibTrans" cxnId="{62485828-9981-4AE3-A0C5-AB46085F0A85}">
      <dgm:prSet/>
      <dgm:spPr/>
      <dgm:t>
        <a:bodyPr/>
        <a:lstStyle/>
        <a:p>
          <a:endParaRPr lang="en-GB"/>
        </a:p>
      </dgm:t>
    </dgm:pt>
    <dgm:pt modelId="{99AE2F7A-7399-4EC8-890A-9A862A75B6A2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Green</a:t>
          </a:r>
        </a:p>
      </dgm:t>
    </dgm:pt>
    <dgm:pt modelId="{D566CEFD-0F2E-434F-A85E-670F1C4E539D}" type="parTrans" cxnId="{7B19FF81-4F8D-4FA0-A4F6-BB5E4AD5506B}">
      <dgm:prSet/>
      <dgm:spPr/>
      <dgm:t>
        <a:bodyPr/>
        <a:lstStyle/>
        <a:p>
          <a:endParaRPr lang="en-GB"/>
        </a:p>
      </dgm:t>
    </dgm:pt>
    <dgm:pt modelId="{366DBFCF-E2FE-49AB-82BB-4B8715A06234}" type="sibTrans" cxnId="{7B19FF81-4F8D-4FA0-A4F6-BB5E4AD5506B}">
      <dgm:prSet/>
      <dgm:spPr/>
      <dgm:t>
        <a:bodyPr/>
        <a:lstStyle/>
        <a:p>
          <a:endParaRPr lang="en-GB"/>
        </a:p>
      </dgm:t>
    </dgm:pt>
    <dgm:pt modelId="{CFDB4A6E-33F7-469C-8930-D8B416A75825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Refactor</a:t>
          </a:r>
        </a:p>
      </dgm:t>
    </dgm:pt>
    <dgm:pt modelId="{76A777AB-BEB7-4B01-B99B-322822E3D01E}" type="parTrans" cxnId="{3DBE4DB1-92A3-431D-9322-01DF07FF3BC8}">
      <dgm:prSet/>
      <dgm:spPr/>
      <dgm:t>
        <a:bodyPr/>
        <a:lstStyle/>
        <a:p>
          <a:endParaRPr lang="en-GB"/>
        </a:p>
      </dgm:t>
    </dgm:pt>
    <dgm:pt modelId="{F86E149E-298C-45D2-A65E-27BD78E8D68C}" type="sibTrans" cxnId="{3DBE4DB1-92A3-431D-9322-01DF07FF3BC8}">
      <dgm:prSet/>
      <dgm:spPr/>
      <dgm:t>
        <a:bodyPr/>
        <a:lstStyle/>
        <a:p>
          <a:endParaRPr lang="en-GB"/>
        </a:p>
      </dgm:t>
    </dgm:pt>
    <dgm:pt modelId="{844EAD7F-9D52-42E3-9905-7C6733666AF1}" type="pres">
      <dgm:prSet presAssocID="{0B7F1085-92F1-4521-BFA5-CC1662E71E16}" presName="cycle" presStyleCnt="0">
        <dgm:presLayoutVars>
          <dgm:dir/>
          <dgm:resizeHandles val="exact"/>
        </dgm:presLayoutVars>
      </dgm:prSet>
      <dgm:spPr/>
    </dgm:pt>
    <dgm:pt modelId="{56B508FA-F393-49E6-A4AB-874D360F1364}" type="pres">
      <dgm:prSet presAssocID="{5255ECE6-AD96-4EAF-8E2A-1D6BD3FEAF55}" presName="node" presStyleLbl="node1" presStyleIdx="0" presStyleCnt="3">
        <dgm:presLayoutVars>
          <dgm:bulletEnabled val="1"/>
        </dgm:presLayoutVars>
      </dgm:prSet>
      <dgm:spPr/>
    </dgm:pt>
    <dgm:pt modelId="{31FE4A90-2DD6-4AE0-9501-12F9EA18F020}" type="pres">
      <dgm:prSet presAssocID="{5255ECE6-AD96-4EAF-8E2A-1D6BD3FEAF55}" presName="spNode" presStyleCnt="0"/>
      <dgm:spPr/>
    </dgm:pt>
    <dgm:pt modelId="{A2EFA4B6-6D18-4F33-9657-241C363EF96A}" type="pres">
      <dgm:prSet presAssocID="{FE28D2FF-86C2-40C3-A13B-4384B3BC9721}" presName="sibTrans" presStyleLbl="sibTrans1D1" presStyleIdx="0" presStyleCnt="3"/>
      <dgm:spPr/>
    </dgm:pt>
    <dgm:pt modelId="{E10164E5-55E9-4EC4-8F19-B801B608FF09}" type="pres">
      <dgm:prSet presAssocID="{99AE2F7A-7399-4EC8-890A-9A862A75B6A2}" presName="node" presStyleLbl="node1" presStyleIdx="1" presStyleCnt="3">
        <dgm:presLayoutVars>
          <dgm:bulletEnabled val="1"/>
        </dgm:presLayoutVars>
      </dgm:prSet>
      <dgm:spPr/>
    </dgm:pt>
    <dgm:pt modelId="{1CDF734B-D642-4EB1-9C4E-E2F400D4E533}" type="pres">
      <dgm:prSet presAssocID="{99AE2F7A-7399-4EC8-890A-9A862A75B6A2}" presName="spNode" presStyleCnt="0"/>
      <dgm:spPr/>
    </dgm:pt>
    <dgm:pt modelId="{F1882046-9534-4B52-8431-D357B2B2A28A}" type="pres">
      <dgm:prSet presAssocID="{366DBFCF-E2FE-49AB-82BB-4B8715A06234}" presName="sibTrans" presStyleLbl="sibTrans1D1" presStyleIdx="1" presStyleCnt="3"/>
      <dgm:spPr/>
    </dgm:pt>
    <dgm:pt modelId="{4D198075-18D3-4606-938F-9D29CCC47AD6}" type="pres">
      <dgm:prSet presAssocID="{CFDB4A6E-33F7-469C-8930-D8B416A75825}" presName="node" presStyleLbl="node1" presStyleIdx="2" presStyleCnt="3">
        <dgm:presLayoutVars>
          <dgm:bulletEnabled val="1"/>
        </dgm:presLayoutVars>
      </dgm:prSet>
      <dgm:spPr/>
    </dgm:pt>
    <dgm:pt modelId="{BB0F82D3-EFE1-4F58-A4EB-6AD2C4C021EB}" type="pres">
      <dgm:prSet presAssocID="{CFDB4A6E-33F7-469C-8930-D8B416A75825}" presName="spNode" presStyleCnt="0"/>
      <dgm:spPr/>
    </dgm:pt>
    <dgm:pt modelId="{5C54E9DB-8C26-4AE7-BB14-E5DDDBE96038}" type="pres">
      <dgm:prSet presAssocID="{F86E149E-298C-45D2-A65E-27BD78E8D68C}" presName="sibTrans" presStyleLbl="sibTrans1D1" presStyleIdx="2" presStyleCnt="3"/>
      <dgm:spPr/>
    </dgm:pt>
  </dgm:ptLst>
  <dgm:cxnLst>
    <dgm:cxn modelId="{62485828-9981-4AE3-A0C5-AB46085F0A85}" srcId="{0B7F1085-92F1-4521-BFA5-CC1662E71E16}" destId="{5255ECE6-AD96-4EAF-8E2A-1D6BD3FEAF55}" srcOrd="0" destOrd="0" parTransId="{DEF6898C-7D8B-4F10-A176-56EFF6E79159}" sibTransId="{FE28D2FF-86C2-40C3-A13B-4384B3BC9721}"/>
    <dgm:cxn modelId="{E2441A42-852C-4CCF-A66F-0477A23DCF56}" type="presOf" srcId="{5255ECE6-AD96-4EAF-8E2A-1D6BD3FEAF55}" destId="{56B508FA-F393-49E6-A4AB-874D360F1364}" srcOrd="0" destOrd="0" presId="urn:microsoft.com/office/officeart/2005/8/layout/cycle5"/>
    <dgm:cxn modelId="{4111FA6F-78C0-4FCE-9FB7-5A98421D54E8}" type="presOf" srcId="{366DBFCF-E2FE-49AB-82BB-4B8715A06234}" destId="{F1882046-9534-4B52-8431-D357B2B2A28A}" srcOrd="0" destOrd="0" presId="urn:microsoft.com/office/officeart/2005/8/layout/cycle5"/>
    <dgm:cxn modelId="{7B19FF81-4F8D-4FA0-A4F6-BB5E4AD5506B}" srcId="{0B7F1085-92F1-4521-BFA5-CC1662E71E16}" destId="{99AE2F7A-7399-4EC8-890A-9A862A75B6A2}" srcOrd="1" destOrd="0" parTransId="{D566CEFD-0F2E-434F-A85E-670F1C4E539D}" sibTransId="{366DBFCF-E2FE-49AB-82BB-4B8715A06234}"/>
    <dgm:cxn modelId="{F5BBF68C-53DF-4576-B995-32B497E2BF88}" type="presOf" srcId="{0B7F1085-92F1-4521-BFA5-CC1662E71E16}" destId="{844EAD7F-9D52-42E3-9905-7C6733666AF1}" srcOrd="0" destOrd="0" presId="urn:microsoft.com/office/officeart/2005/8/layout/cycle5"/>
    <dgm:cxn modelId="{91F9CBAC-B232-4C76-BF51-CF9930E5A3B2}" type="presOf" srcId="{FE28D2FF-86C2-40C3-A13B-4384B3BC9721}" destId="{A2EFA4B6-6D18-4F33-9657-241C363EF96A}" srcOrd="0" destOrd="0" presId="urn:microsoft.com/office/officeart/2005/8/layout/cycle5"/>
    <dgm:cxn modelId="{3DBE4DB1-92A3-431D-9322-01DF07FF3BC8}" srcId="{0B7F1085-92F1-4521-BFA5-CC1662E71E16}" destId="{CFDB4A6E-33F7-469C-8930-D8B416A75825}" srcOrd="2" destOrd="0" parTransId="{76A777AB-BEB7-4B01-B99B-322822E3D01E}" sibTransId="{F86E149E-298C-45D2-A65E-27BD78E8D68C}"/>
    <dgm:cxn modelId="{E2DDFFCF-F945-42AB-8030-CA07CEEF4B15}" type="presOf" srcId="{CFDB4A6E-33F7-469C-8930-D8B416A75825}" destId="{4D198075-18D3-4606-938F-9D29CCC47AD6}" srcOrd="0" destOrd="0" presId="urn:microsoft.com/office/officeart/2005/8/layout/cycle5"/>
    <dgm:cxn modelId="{0782CDDE-B147-433A-ADD9-DC382AF43AD1}" type="presOf" srcId="{F86E149E-298C-45D2-A65E-27BD78E8D68C}" destId="{5C54E9DB-8C26-4AE7-BB14-E5DDDBE96038}" srcOrd="0" destOrd="0" presId="urn:microsoft.com/office/officeart/2005/8/layout/cycle5"/>
    <dgm:cxn modelId="{7A1115FD-8B98-4825-8BD1-8CDD5B019913}" type="presOf" srcId="{99AE2F7A-7399-4EC8-890A-9A862A75B6A2}" destId="{E10164E5-55E9-4EC4-8F19-B801B608FF09}" srcOrd="0" destOrd="0" presId="urn:microsoft.com/office/officeart/2005/8/layout/cycle5"/>
    <dgm:cxn modelId="{859CD107-4E13-470F-85BE-B07C20B8464D}" type="presParOf" srcId="{844EAD7F-9D52-42E3-9905-7C6733666AF1}" destId="{56B508FA-F393-49E6-A4AB-874D360F1364}" srcOrd="0" destOrd="0" presId="urn:microsoft.com/office/officeart/2005/8/layout/cycle5"/>
    <dgm:cxn modelId="{E58E40AB-C6E7-4E29-9E5B-A32C1F5E01D7}" type="presParOf" srcId="{844EAD7F-9D52-42E3-9905-7C6733666AF1}" destId="{31FE4A90-2DD6-4AE0-9501-12F9EA18F020}" srcOrd="1" destOrd="0" presId="urn:microsoft.com/office/officeart/2005/8/layout/cycle5"/>
    <dgm:cxn modelId="{47FBEF6A-8514-4145-9433-585668FEC0EB}" type="presParOf" srcId="{844EAD7F-9D52-42E3-9905-7C6733666AF1}" destId="{A2EFA4B6-6D18-4F33-9657-241C363EF96A}" srcOrd="2" destOrd="0" presId="urn:microsoft.com/office/officeart/2005/8/layout/cycle5"/>
    <dgm:cxn modelId="{B4F49920-A9CC-4FFE-9745-A8EBE0CFD112}" type="presParOf" srcId="{844EAD7F-9D52-42E3-9905-7C6733666AF1}" destId="{E10164E5-55E9-4EC4-8F19-B801B608FF09}" srcOrd="3" destOrd="0" presId="urn:microsoft.com/office/officeart/2005/8/layout/cycle5"/>
    <dgm:cxn modelId="{B97C56F8-A2C2-448B-A902-EB4E6B110615}" type="presParOf" srcId="{844EAD7F-9D52-42E3-9905-7C6733666AF1}" destId="{1CDF734B-D642-4EB1-9C4E-E2F400D4E533}" srcOrd="4" destOrd="0" presId="urn:microsoft.com/office/officeart/2005/8/layout/cycle5"/>
    <dgm:cxn modelId="{7B122BF5-AE53-4185-979B-9D09C11B2783}" type="presParOf" srcId="{844EAD7F-9D52-42E3-9905-7C6733666AF1}" destId="{F1882046-9534-4B52-8431-D357B2B2A28A}" srcOrd="5" destOrd="0" presId="urn:microsoft.com/office/officeart/2005/8/layout/cycle5"/>
    <dgm:cxn modelId="{71BE6A2D-8424-4EF0-A184-E5843882B761}" type="presParOf" srcId="{844EAD7F-9D52-42E3-9905-7C6733666AF1}" destId="{4D198075-18D3-4606-938F-9D29CCC47AD6}" srcOrd="6" destOrd="0" presId="urn:microsoft.com/office/officeart/2005/8/layout/cycle5"/>
    <dgm:cxn modelId="{F61FAC4C-05C3-417B-8CD2-CD73265BD46A}" type="presParOf" srcId="{844EAD7F-9D52-42E3-9905-7C6733666AF1}" destId="{BB0F82D3-EFE1-4F58-A4EB-6AD2C4C021EB}" srcOrd="7" destOrd="0" presId="urn:microsoft.com/office/officeart/2005/8/layout/cycle5"/>
    <dgm:cxn modelId="{027A45FA-0270-416B-9C98-CB2800C2C9DC}" type="presParOf" srcId="{844EAD7F-9D52-42E3-9905-7C6733666AF1}" destId="{5C54E9DB-8C26-4AE7-BB14-E5DDDBE9603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508FA-F393-49E6-A4AB-874D360F1364}">
      <dsp:nvSpPr>
        <dsp:cNvPr id="0" name=""/>
        <dsp:cNvSpPr/>
      </dsp:nvSpPr>
      <dsp:spPr>
        <a:xfrm>
          <a:off x="4145160" y="224"/>
          <a:ext cx="1768078" cy="114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Red</a:t>
          </a:r>
        </a:p>
      </dsp:txBody>
      <dsp:txXfrm>
        <a:off x="4201262" y="56326"/>
        <a:ext cx="1655874" cy="1037046"/>
      </dsp:txXfrm>
    </dsp:sp>
    <dsp:sp modelId="{A2EFA4B6-6D18-4F33-9657-241C363EF96A}">
      <dsp:nvSpPr>
        <dsp:cNvPr id="0" name=""/>
        <dsp:cNvSpPr/>
      </dsp:nvSpPr>
      <dsp:spPr>
        <a:xfrm>
          <a:off x="3497978" y="574850"/>
          <a:ext cx="3062442" cy="3062442"/>
        </a:xfrm>
        <a:custGeom>
          <a:avLst/>
          <a:gdLst/>
          <a:ahLst/>
          <a:cxnLst/>
          <a:rect l="0" t="0" r="0" b="0"/>
          <a:pathLst>
            <a:path>
              <a:moveTo>
                <a:pt x="2652009" y="487922"/>
              </a:moveTo>
              <a:arcTo wR="1531221" hR="1531221" stAng="19023042" swAng="229964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164E5-55E9-4EC4-8F19-B801B608FF09}">
      <dsp:nvSpPr>
        <dsp:cNvPr id="0" name=""/>
        <dsp:cNvSpPr/>
      </dsp:nvSpPr>
      <dsp:spPr>
        <a:xfrm>
          <a:off x="5471237" y="2297056"/>
          <a:ext cx="1768078" cy="114925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Green</a:t>
          </a:r>
        </a:p>
      </dsp:txBody>
      <dsp:txXfrm>
        <a:off x="5527339" y="2353158"/>
        <a:ext cx="1655874" cy="1037046"/>
      </dsp:txXfrm>
    </dsp:sp>
    <dsp:sp modelId="{F1882046-9534-4B52-8431-D357B2B2A28A}">
      <dsp:nvSpPr>
        <dsp:cNvPr id="0" name=""/>
        <dsp:cNvSpPr/>
      </dsp:nvSpPr>
      <dsp:spPr>
        <a:xfrm>
          <a:off x="3497978" y="574850"/>
          <a:ext cx="3062442" cy="3062442"/>
        </a:xfrm>
        <a:custGeom>
          <a:avLst/>
          <a:gdLst/>
          <a:ahLst/>
          <a:cxnLst/>
          <a:rect l="0" t="0" r="0" b="0"/>
          <a:pathLst>
            <a:path>
              <a:moveTo>
                <a:pt x="2000294" y="2988825"/>
              </a:moveTo>
              <a:arcTo wR="1531221" hR="1531221" stAng="4329674" swAng="2140652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98075-18D3-4606-938F-9D29CCC47AD6}">
      <dsp:nvSpPr>
        <dsp:cNvPr id="0" name=""/>
        <dsp:cNvSpPr/>
      </dsp:nvSpPr>
      <dsp:spPr>
        <a:xfrm>
          <a:off x="2819084" y="2297056"/>
          <a:ext cx="1768078" cy="114925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Refactor</a:t>
          </a:r>
        </a:p>
      </dsp:txBody>
      <dsp:txXfrm>
        <a:off x="2875186" y="2353158"/>
        <a:ext cx="1655874" cy="1037046"/>
      </dsp:txXfrm>
    </dsp:sp>
    <dsp:sp modelId="{5C54E9DB-8C26-4AE7-BB14-E5DDDBE96038}">
      <dsp:nvSpPr>
        <dsp:cNvPr id="0" name=""/>
        <dsp:cNvSpPr/>
      </dsp:nvSpPr>
      <dsp:spPr>
        <a:xfrm>
          <a:off x="3497978" y="574850"/>
          <a:ext cx="3062442" cy="3062442"/>
        </a:xfrm>
        <a:custGeom>
          <a:avLst/>
          <a:gdLst/>
          <a:ahLst/>
          <a:cxnLst/>
          <a:rect l="0" t="0" r="0" b="0"/>
          <a:pathLst>
            <a:path>
              <a:moveTo>
                <a:pt x="4979" y="1407837"/>
              </a:moveTo>
              <a:arcTo wR="1531221" hR="1531221" stAng="11077311" swAng="229964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81FBE-47A4-43F6-BE58-0341DD3A2CBF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9301-582D-44FD-9D64-A44AD7401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Write failing unit tests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Write the minimal working implementation to pass the unit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Refactor the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Repeat until the implementation works well and all tests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9301-582D-44FD-9D64-A44AD7401D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3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9301-582D-44FD-9D64-A44AD7401D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6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loeh.dk/2020/02/24/discerning-and-maintaining-purity/" TargetMode="External"/><Relationship Id="rId2" Type="http://schemas.openxmlformats.org/officeDocument/2006/relationships/hyperlink" Target="https://blog.ploeh.dk/2018/11/12/what-to-test-and-not-to-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ploeh.dk/2019/12/09/put-cyclomatic-complexity-to-good-use/" TargetMode="External"/><Relationship Id="rId4" Type="http://schemas.openxmlformats.org/officeDocument/2006/relationships/hyperlink" Target="https://blog.ploeh.dk/2012/05/24/TDDtestsuitesshouldrunin10secondsorl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Unit testing and 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“If you don’t like unit testing your product, most likely your customers won’t like to test it either.”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TDD Cycle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0631C8A-73A0-4D87-A994-C77B66B3D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274733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30D2-DD7A-48BB-B65B-C5A71703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142E-9E2A-4EA1-A886-53B7600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699656"/>
            <a:ext cx="10156371" cy="3253087"/>
          </a:xfrm>
        </p:spPr>
        <p:txBody>
          <a:bodyPr anchor="ctr"/>
          <a:lstStyle/>
          <a:p>
            <a:pPr marL="0" indent="0">
              <a:buNone/>
            </a:pPr>
            <a:r>
              <a:rPr lang="en-GB" i="1" dirty="0"/>
              <a:t>When doing TDD, the purpose of a test is to provide feedback about the API you're developing. A unit test is the first client of the production API. If a test is difficult to write, the production API is difficult to use.</a:t>
            </a:r>
          </a:p>
          <a:p>
            <a:pPr marL="0" indent="0">
              <a:buNone/>
            </a:pPr>
            <a:endParaRPr lang="en-GB" i="1" dirty="0"/>
          </a:p>
          <a:p>
            <a:pPr marL="0" indent="0" algn="r">
              <a:buNone/>
            </a:pPr>
            <a:r>
              <a:rPr lang="en-GB" i="1" dirty="0"/>
              <a:t>- Mark Seeman</a:t>
            </a:r>
          </a:p>
        </p:txBody>
      </p:sp>
      <p:pic>
        <p:nvPicPr>
          <p:cNvPr id="7" name="Graphic 6" descr="Open quotation mark">
            <a:extLst>
              <a:ext uri="{FF2B5EF4-FFF2-40B4-BE49-F238E27FC236}">
                <a16:creationId xmlns:a16="http://schemas.microsoft.com/office/drawing/2014/main" id="{59739458-1C5F-4B4D-BF40-E7109B94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2699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EE20-9B88-4CD4-B795-A3E07708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TDD encourages better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2415-870C-4DF9-A13A-90FBEF3F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Leads to decoupled code</a:t>
            </a:r>
          </a:p>
          <a:p>
            <a:pPr lvl="1"/>
            <a:r>
              <a:rPr lang="en-GB" dirty="0"/>
              <a:t>Naturally leads to following principles like:</a:t>
            </a:r>
          </a:p>
          <a:p>
            <a:pPr lvl="2"/>
            <a:r>
              <a:rPr lang="en-GB" dirty="0"/>
              <a:t>S</a:t>
            </a:r>
            <a:r>
              <a:rPr lang="en-GB" i="1" dirty="0"/>
              <a:t>ingle-responsibility principle</a:t>
            </a:r>
          </a:p>
          <a:p>
            <a:pPr lvl="2"/>
            <a:r>
              <a:rPr lang="en-GB" i="1" dirty="0"/>
              <a:t>Interface segregation principle</a:t>
            </a:r>
          </a:p>
          <a:p>
            <a:pPr lvl="2"/>
            <a:r>
              <a:rPr lang="en-GB" i="1" dirty="0"/>
              <a:t>Dependency inversion/injection</a:t>
            </a:r>
            <a:endParaRPr lang="en-GB" dirty="0"/>
          </a:p>
          <a:p>
            <a:r>
              <a:rPr lang="en-GB" dirty="0"/>
              <a:t>Code smells, poorly designed or difficult to use code become more apparent sooner in the design process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9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CDBE-951E-4C7E-BD6D-0C26EDF2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AA02-D24F-4F9D-BEFA-C6F8DC19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TDD and unit testing</a:t>
            </a:r>
          </a:p>
          <a:p>
            <a:r>
              <a:rPr lang="en-GB" dirty="0"/>
              <a:t>Examples with C# and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Provided a contrast between code that was written without tests in mind versus testable code</a:t>
            </a:r>
          </a:p>
          <a:p>
            <a:r>
              <a:rPr lang="en-GB" dirty="0"/>
              <a:t>Demonstrated how by writing tests first, testing and mocking became easier</a:t>
            </a:r>
          </a:p>
          <a:p>
            <a:r>
              <a:rPr lang="en-GB" dirty="0"/>
              <a:t>Some brief examples of C# 8 features that lead to more declarative (and therefore easier to test) code</a:t>
            </a:r>
          </a:p>
          <a:p>
            <a:pPr lvl="1"/>
            <a:r>
              <a:rPr lang="en-GB" dirty="0"/>
              <a:t>Pattern Matching</a:t>
            </a:r>
          </a:p>
          <a:p>
            <a:r>
              <a:rPr lang="en-GB" dirty="0"/>
              <a:t>Example usage of the “result” type concept to reduce use of nulls and signal intent better</a:t>
            </a:r>
          </a:p>
          <a:p>
            <a:r>
              <a:rPr lang="en-GB" dirty="0" err="1"/>
              <a:t>Javascript</a:t>
            </a:r>
            <a:r>
              <a:rPr lang="en-GB" dirty="0"/>
              <a:t> and Vue example unit testing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2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F502-2511-4E39-AE4D-80BC187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10D3-FD2D-42BC-A74A-2C3004E0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“What to test and what not to test”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dirty="0">
                <a:hlinkClick r:id="rId2"/>
              </a:rPr>
              <a:t>https://blog.ploeh.dk/2018/11/12/what-to-test-and-not-to-test/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“</a:t>
            </a:r>
            <a:r>
              <a:rPr lang="en-GB" dirty="0"/>
              <a:t>Discerning and maintaining purity”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dirty="0">
                <a:hlinkClick r:id="rId3"/>
              </a:rPr>
              <a:t>https://blog.ploeh.dk/2020/02/24/discerning-and-maintaining-purity/ 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“TDD test suites should run in 10 seconds or less“	</a:t>
            </a:r>
            <a:r>
              <a:rPr lang="en-GB" dirty="0">
                <a:hlinkClick r:id="rId4"/>
              </a:rPr>
              <a:t>https://blog.ploeh.dk/2012/05/24/TDDtestsuitesshouldrunin10secondsorless/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“Putting cyclomatic complexity to good use”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dirty="0">
                <a:hlinkClick r:id="rId5"/>
              </a:rPr>
              <a:t>https://blog.ploeh.dk/2019/12/09/put-cyclomatic-complexity-to-good-use/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.NET Libraries shown: </a:t>
            </a:r>
            <a:r>
              <a:rPr lang="en-GB" dirty="0" err="1"/>
              <a:t>Xunit</a:t>
            </a:r>
            <a:r>
              <a:rPr lang="en-GB" dirty="0"/>
              <a:t>, </a:t>
            </a:r>
            <a:r>
              <a:rPr lang="en-GB" dirty="0" err="1"/>
              <a:t>Shouldly</a:t>
            </a:r>
            <a:r>
              <a:rPr lang="en-GB" dirty="0"/>
              <a:t>, </a:t>
            </a:r>
            <a:r>
              <a:rPr lang="en-GB" dirty="0" err="1"/>
              <a:t>AutoFixture</a:t>
            </a:r>
            <a:r>
              <a:rPr lang="en-GB" dirty="0"/>
              <a:t>, </a:t>
            </a:r>
            <a:r>
              <a:rPr lang="en-GB" dirty="0" err="1"/>
              <a:t>NSubtitute</a:t>
            </a:r>
            <a:r>
              <a:rPr lang="en-GB" dirty="0"/>
              <a:t>, Optional</a:t>
            </a:r>
          </a:p>
          <a:p>
            <a:pPr marL="0" indent="0">
              <a:buNone/>
            </a:pPr>
            <a:r>
              <a:rPr lang="en-GB" dirty="0"/>
              <a:t>JS libraries shown: Vue, Vue Test Utils, Jest</a:t>
            </a:r>
          </a:p>
        </p:txBody>
      </p:sp>
    </p:spTree>
    <p:extLst>
      <p:ext uri="{BB962C8B-B14F-4D97-AF65-F5344CB8AC3E}">
        <p14:creationId xmlns:p14="http://schemas.microsoft.com/office/powerpoint/2010/main" val="209496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{0A4F597A-B49E-4669-8797-F5EC4AEF7CBA}tf78438558</Template>
  <TotalTime>0</TotalTime>
  <Words>358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Unit testing and test-driven development</vt:lpstr>
      <vt:lpstr>TDD Cycle</vt:lpstr>
      <vt:lpstr>Why TDD?</vt:lpstr>
      <vt:lpstr>TDD encourages better code</vt:lpstr>
      <vt:lpstr>Conclusion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2020-04-21T17:48:00Z</dcterms:created>
  <dcterms:modified xsi:type="dcterms:W3CDTF">2022-03-03T20:39:23Z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