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47"/>
  </p:notesMasterIdLst>
  <p:sldIdLst>
    <p:sldId id="256" r:id="rId3"/>
    <p:sldId id="257" r:id="rId4"/>
    <p:sldId id="258" r:id="rId5"/>
    <p:sldId id="259" r:id="rId6"/>
    <p:sldId id="309" r:id="rId7"/>
    <p:sldId id="310" r:id="rId8"/>
    <p:sldId id="262" r:id="rId9"/>
    <p:sldId id="263" r:id="rId10"/>
    <p:sldId id="312" r:id="rId11"/>
    <p:sldId id="313" r:id="rId12"/>
    <p:sldId id="314" r:id="rId13"/>
    <p:sldId id="266" r:id="rId14"/>
    <p:sldId id="315" r:id="rId15"/>
    <p:sldId id="286" r:id="rId16"/>
    <p:sldId id="289" r:id="rId17"/>
    <p:sldId id="287" r:id="rId18"/>
    <p:sldId id="288" r:id="rId19"/>
    <p:sldId id="285" r:id="rId20"/>
    <p:sldId id="292" r:id="rId21"/>
    <p:sldId id="294" r:id="rId22"/>
    <p:sldId id="291" r:id="rId23"/>
    <p:sldId id="295" r:id="rId24"/>
    <p:sldId id="293" r:id="rId25"/>
    <p:sldId id="296" r:id="rId26"/>
    <p:sldId id="268" r:id="rId27"/>
    <p:sldId id="297" r:id="rId28"/>
    <p:sldId id="270" r:id="rId29"/>
    <p:sldId id="298" r:id="rId30"/>
    <p:sldId id="299" r:id="rId31"/>
    <p:sldId id="302" r:id="rId32"/>
    <p:sldId id="303" r:id="rId33"/>
    <p:sldId id="300" r:id="rId34"/>
    <p:sldId id="301" r:id="rId35"/>
    <p:sldId id="304" r:id="rId36"/>
    <p:sldId id="274" r:id="rId37"/>
    <p:sldId id="275" r:id="rId38"/>
    <p:sldId id="276" r:id="rId39"/>
    <p:sldId id="277" r:id="rId40"/>
    <p:sldId id="278" r:id="rId41"/>
    <p:sldId id="305" r:id="rId42"/>
    <p:sldId id="307" r:id="rId43"/>
    <p:sldId id="306" r:id="rId44"/>
    <p:sldId id="308" r:id="rId45"/>
    <p:sldId id="280" r:id="rId4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2" autoAdjust="0"/>
    <p:restoredTop sz="93631"/>
  </p:normalViewPr>
  <p:slideViewPr>
    <p:cSldViewPr snapToGrid="0" snapToObjects="1">
      <p:cViewPr varScale="1">
        <p:scale>
          <a:sx n="112" d="100"/>
          <a:sy n="112" d="100"/>
        </p:scale>
        <p:origin x="-848" y="-10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4.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doughnutChart>
        <c:varyColors val="1"/>
        <c:ser>
          <c:idx val="0"/>
          <c:order val="0"/>
          <c:tx>
            <c:strRef>
              <c:f>工作表1!$B$1</c:f>
              <c:strCache>
                <c:ptCount val="1"/>
                <c:pt idx="0">
                  <c:v>销售额</c:v>
                </c:pt>
              </c:strCache>
            </c:strRef>
          </c:tx>
          <c:dPt>
            <c:idx val="0"/>
            <c:bubble3D val="0"/>
            <c:spPr>
              <a:solidFill>
                <a:schemeClr val="accent4">
                  <a:shade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68C0-4A3E-ACF8-5584927DBB58}"/>
              </c:ext>
            </c:extLst>
          </c:dPt>
          <c:dPt>
            <c:idx val="1"/>
            <c:bubble3D val="0"/>
            <c:spPr>
              <a:solidFill>
                <a:schemeClr val="accent4">
                  <a:shade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68C0-4A3E-ACF8-5584927DBB58}"/>
              </c:ext>
            </c:extLst>
          </c:dPt>
          <c:dPt>
            <c:idx val="2"/>
            <c:bubble3D val="0"/>
            <c:spPr>
              <a:solidFill>
                <a:schemeClr val="accent4">
                  <a:tint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68C0-4A3E-ACF8-5584927DBB58}"/>
              </c:ext>
            </c:extLst>
          </c:dPt>
          <c:dPt>
            <c:idx val="3"/>
            <c:bubble3D val="0"/>
            <c:spPr>
              <a:solidFill>
                <a:schemeClr val="accent4">
                  <a:tint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68C0-4A3E-ACF8-5584927DBB58}"/>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8.200000000000001</c:v>
                </c:pt>
                <c:pt idx="1">
                  <c:v>3.2</c:v>
                </c:pt>
                <c:pt idx="2">
                  <c:v>1.4</c:v>
                </c:pt>
                <c:pt idx="3">
                  <c:v>1.2</c:v>
                </c:pt>
              </c:numCache>
            </c:numRef>
          </c:val>
          <c:extLst xmlns:c16r2="http://schemas.microsoft.com/office/drawing/2015/06/chart">
            <c:ext xmlns:c16="http://schemas.microsoft.com/office/drawing/2014/chart" uri="{C3380CC4-5D6E-409C-BE32-E72D297353CC}">
              <c16:uniqueId val="{00000008-68C0-4A3E-ACF8-5584927DBB5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ser>
          <c:idx val="0"/>
          <c:order val="0"/>
          <c:tx>
            <c:strRef>
              <c:f>工作表1!$B$1</c:f>
              <c:strCache>
                <c:ptCount val="1"/>
                <c:pt idx="0">
                  <c:v>销售额</c:v>
                </c:pt>
              </c:strCache>
            </c:strRef>
          </c:tx>
          <c:dPt>
            <c:idx val="0"/>
            <c:bubble3D val="0"/>
            <c:spPr>
              <a:solidFill>
                <a:schemeClr val="accent6">
                  <a:shade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8D72-4637-85F2-DFCEE266EB71}"/>
              </c:ext>
            </c:extLst>
          </c:dPt>
          <c:dPt>
            <c:idx val="1"/>
            <c:bubble3D val="0"/>
            <c:spPr>
              <a:solidFill>
                <a:schemeClr val="accent6">
                  <a:shade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8D72-4637-85F2-DFCEE266EB71}"/>
              </c:ext>
            </c:extLst>
          </c:dPt>
          <c:dPt>
            <c:idx val="2"/>
            <c:bubble3D val="0"/>
            <c:spPr>
              <a:solidFill>
                <a:schemeClr val="accent6">
                  <a:tint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8D72-4637-85F2-DFCEE266EB71}"/>
              </c:ext>
            </c:extLst>
          </c:dPt>
          <c:dPt>
            <c:idx val="3"/>
            <c:bubble3D val="0"/>
            <c:spPr>
              <a:solidFill>
                <a:schemeClr val="accent6">
                  <a:tint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8D72-4637-85F2-DFCEE266EB71}"/>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8.200000000000001</c:v>
                </c:pt>
                <c:pt idx="1">
                  <c:v>3.2</c:v>
                </c:pt>
                <c:pt idx="2">
                  <c:v>1.4</c:v>
                </c:pt>
                <c:pt idx="3">
                  <c:v>1.2</c:v>
                </c:pt>
              </c:numCache>
            </c:numRef>
          </c:val>
          <c:extLst xmlns:c16r2="http://schemas.microsoft.com/office/drawing/2015/06/chart">
            <c:ext xmlns:c16="http://schemas.microsoft.com/office/drawing/2014/chart" uri="{C3380CC4-5D6E-409C-BE32-E72D297353CC}">
              <c16:uniqueId val="{00000008-8D72-4637-85F2-DFCEE266EB7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Adaboost</a:t>
            </a:r>
            <a:r>
              <a:rPr lang="zh-CN"/>
              <a:t>算法模型训练结果</a:t>
            </a:r>
            <a:endParaRPr lang="en-US"/>
          </a:p>
        </c:rich>
      </c:tx>
      <c:layout/>
      <c:overlay val="0"/>
    </c:title>
    <c:autoTitleDeleted val="0"/>
    <c:plotArea>
      <c:layout/>
      <c:barChart>
        <c:barDir val="col"/>
        <c:grouping val="stacked"/>
        <c:varyColors val="0"/>
        <c:ser>
          <c:idx val="0"/>
          <c:order val="0"/>
          <c:tx>
            <c:strRef>
              <c:f>工作表1!$B$1</c:f>
              <c:strCache>
                <c:ptCount val="1"/>
                <c:pt idx="0">
                  <c:v>Adaboost</c:v>
                </c:pt>
              </c:strCache>
            </c:strRef>
          </c:tx>
          <c:invertIfNegative val="0"/>
          <c:cat>
            <c:strRef>
              <c:f>工作表1!$A$2:$A$5</c:f>
              <c:strCache>
                <c:ptCount val="4"/>
                <c:pt idx="0">
                  <c:v>Precision</c:v>
                </c:pt>
                <c:pt idx="1">
                  <c:v>Recall</c:v>
                </c:pt>
                <c:pt idx="2">
                  <c:v>平均收益率</c:v>
                </c:pt>
                <c:pt idx="3">
                  <c:v>选股正收益率</c:v>
                </c:pt>
              </c:strCache>
            </c:strRef>
          </c:cat>
          <c:val>
            <c:numRef>
              <c:f>工作表1!$B$2:$B$5</c:f>
              <c:numCache>
                <c:formatCode>0.00%</c:formatCode>
                <c:ptCount val="4"/>
                <c:pt idx="0">
                  <c:v>0.603</c:v>
                </c:pt>
                <c:pt idx="1">
                  <c:v>0.545</c:v>
                </c:pt>
                <c:pt idx="2">
                  <c:v>0.496</c:v>
                </c:pt>
                <c:pt idx="3">
                  <c:v>0.875</c:v>
                </c:pt>
              </c:numCache>
            </c:numRef>
          </c:val>
        </c:ser>
        <c:dLbls>
          <c:showLegendKey val="0"/>
          <c:showVal val="0"/>
          <c:showCatName val="0"/>
          <c:showSerName val="0"/>
          <c:showPercent val="0"/>
          <c:showBubbleSize val="0"/>
        </c:dLbls>
        <c:gapWidth val="95"/>
        <c:overlap val="100"/>
        <c:axId val="2122743208"/>
        <c:axId val="2122021016"/>
      </c:barChart>
      <c:catAx>
        <c:axId val="2122743208"/>
        <c:scaling>
          <c:orientation val="minMax"/>
        </c:scaling>
        <c:delete val="0"/>
        <c:axPos val="b"/>
        <c:majorTickMark val="none"/>
        <c:minorTickMark val="none"/>
        <c:tickLblPos val="nextTo"/>
        <c:crossAx val="2122021016"/>
        <c:crosses val="autoZero"/>
        <c:auto val="1"/>
        <c:lblAlgn val="ctr"/>
        <c:lblOffset val="100"/>
        <c:noMultiLvlLbl val="0"/>
      </c:catAx>
      <c:valAx>
        <c:axId val="2122021016"/>
        <c:scaling>
          <c:orientation val="minMax"/>
        </c:scaling>
        <c:delete val="0"/>
        <c:axPos val="l"/>
        <c:majorGridlines/>
        <c:numFmt formatCode="0.00%" sourceLinked="1"/>
        <c:majorTickMark val="none"/>
        <c:minorTickMark val="none"/>
        <c:tickLblPos val="nextTo"/>
        <c:crossAx val="2122743208"/>
        <c:crosses val="autoZero"/>
        <c:crossBetween val="between"/>
      </c:valAx>
      <c:dTable>
        <c:showHorzBorder val="1"/>
        <c:showVertBorder val="1"/>
        <c:showOutline val="1"/>
        <c:showKeys val="1"/>
      </c:dTable>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zh-CN"/>
              <a:t>不同核参数的</a:t>
            </a:r>
            <a:r>
              <a:rPr lang="en-US"/>
              <a:t>SVM</a:t>
            </a:r>
            <a:r>
              <a:rPr lang="zh-CN"/>
              <a:t>模型训练结果</a:t>
            </a:r>
          </a:p>
        </c:rich>
      </c:tx>
      <c:layout/>
      <c:overlay val="0"/>
    </c:title>
    <c:autoTitleDeleted val="0"/>
    <c:plotArea>
      <c:layout/>
      <c:barChart>
        <c:barDir val="col"/>
        <c:grouping val="clustered"/>
        <c:varyColors val="0"/>
        <c:ser>
          <c:idx val="0"/>
          <c:order val="0"/>
          <c:tx>
            <c:strRef>
              <c:f>工作表1!$B$1</c:f>
              <c:strCache>
                <c:ptCount val="1"/>
                <c:pt idx="0">
                  <c:v>Precision</c:v>
                </c:pt>
              </c:strCache>
            </c:strRef>
          </c:tx>
          <c:invertIfNegative val="0"/>
          <c:cat>
            <c:strRef>
              <c:f>工作表1!$A$2:$A$5</c:f>
              <c:strCache>
                <c:ptCount val="4"/>
                <c:pt idx="0">
                  <c:v>σ=0.5</c:v>
                </c:pt>
                <c:pt idx="1">
                  <c:v>σ=1</c:v>
                </c:pt>
                <c:pt idx="2">
                  <c:v>σ=2</c:v>
                </c:pt>
                <c:pt idx="3">
                  <c:v>σ=5</c:v>
                </c:pt>
              </c:strCache>
            </c:strRef>
          </c:cat>
          <c:val>
            <c:numRef>
              <c:f>工作表1!$B$2:$B$5</c:f>
              <c:numCache>
                <c:formatCode>0.00%</c:formatCode>
                <c:ptCount val="4"/>
                <c:pt idx="0">
                  <c:v>0.584</c:v>
                </c:pt>
                <c:pt idx="1">
                  <c:v>0.596</c:v>
                </c:pt>
                <c:pt idx="2">
                  <c:v>0.599</c:v>
                </c:pt>
                <c:pt idx="3">
                  <c:v>0.572</c:v>
                </c:pt>
              </c:numCache>
            </c:numRef>
          </c:val>
        </c:ser>
        <c:ser>
          <c:idx val="1"/>
          <c:order val="1"/>
          <c:tx>
            <c:strRef>
              <c:f>工作表1!$C$1</c:f>
              <c:strCache>
                <c:ptCount val="1"/>
                <c:pt idx="0">
                  <c:v>Recall</c:v>
                </c:pt>
              </c:strCache>
            </c:strRef>
          </c:tx>
          <c:invertIfNegative val="0"/>
          <c:cat>
            <c:strRef>
              <c:f>工作表1!$A$2:$A$5</c:f>
              <c:strCache>
                <c:ptCount val="4"/>
                <c:pt idx="0">
                  <c:v>σ=0.5</c:v>
                </c:pt>
                <c:pt idx="1">
                  <c:v>σ=1</c:v>
                </c:pt>
                <c:pt idx="2">
                  <c:v>σ=2</c:v>
                </c:pt>
                <c:pt idx="3">
                  <c:v>σ=5</c:v>
                </c:pt>
              </c:strCache>
            </c:strRef>
          </c:cat>
          <c:val>
            <c:numRef>
              <c:f>工作表1!$C$2:$C$5</c:f>
              <c:numCache>
                <c:formatCode>0.00%</c:formatCode>
                <c:ptCount val="4"/>
                <c:pt idx="0" formatCode="0%">
                  <c:v>0.6</c:v>
                </c:pt>
                <c:pt idx="1">
                  <c:v>0.571</c:v>
                </c:pt>
                <c:pt idx="2">
                  <c:v>0.563</c:v>
                </c:pt>
                <c:pt idx="3">
                  <c:v>0.578</c:v>
                </c:pt>
              </c:numCache>
            </c:numRef>
          </c:val>
        </c:ser>
        <c:dLbls>
          <c:showLegendKey val="0"/>
          <c:showVal val="0"/>
          <c:showCatName val="0"/>
          <c:showSerName val="0"/>
          <c:showPercent val="0"/>
          <c:showBubbleSize val="0"/>
        </c:dLbls>
        <c:gapWidth val="150"/>
        <c:axId val="2104522040"/>
        <c:axId val="2104519048"/>
      </c:barChart>
      <c:catAx>
        <c:axId val="2104522040"/>
        <c:scaling>
          <c:orientation val="minMax"/>
        </c:scaling>
        <c:delete val="0"/>
        <c:axPos val="b"/>
        <c:majorTickMark val="none"/>
        <c:minorTickMark val="none"/>
        <c:tickLblPos val="nextTo"/>
        <c:crossAx val="2104519048"/>
        <c:crosses val="autoZero"/>
        <c:auto val="1"/>
        <c:lblAlgn val="ctr"/>
        <c:lblOffset val="100"/>
        <c:noMultiLvlLbl val="0"/>
      </c:catAx>
      <c:valAx>
        <c:axId val="2104519048"/>
        <c:scaling>
          <c:orientation val="minMax"/>
        </c:scaling>
        <c:delete val="0"/>
        <c:axPos val="l"/>
        <c:majorGridlines/>
        <c:numFmt formatCode="0.00%" sourceLinked="1"/>
        <c:majorTickMark val="none"/>
        <c:minorTickMark val="none"/>
        <c:tickLblPos val="nextTo"/>
        <c:crossAx val="2104522040"/>
        <c:crosses val="autoZero"/>
        <c:crossBetween val="between"/>
      </c:valAx>
      <c:dTable>
        <c:showHorzBorder val="1"/>
        <c:showVertBorder val="1"/>
        <c:showOutline val="1"/>
        <c:showKeys val="1"/>
      </c:dTable>
    </c:plotArea>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ltLang="zh-CN" dirty="0" err="1" smtClean="0"/>
              <a:t>SVM_Adaboost</a:t>
            </a:r>
            <a:r>
              <a:rPr lang="zh-CN" altLang="en-US" dirty="0" smtClean="0"/>
              <a:t>模型训练结果</a:t>
            </a:r>
            <a:endParaRPr lang="zh-CN" altLang="en-US" dirty="0"/>
          </a:p>
        </c:rich>
      </c:tx>
      <c:layout/>
      <c:overlay val="0"/>
    </c:title>
    <c:autoTitleDeleted val="0"/>
    <c:plotArea>
      <c:layout/>
      <c:barChart>
        <c:barDir val="col"/>
        <c:grouping val="clustered"/>
        <c:varyColors val="0"/>
        <c:ser>
          <c:idx val="0"/>
          <c:order val="0"/>
          <c:tx>
            <c:strRef>
              <c:f>工作表1!$B$1</c:f>
              <c:strCache>
                <c:ptCount val="1"/>
                <c:pt idx="0">
                  <c:v>Adaboost</c:v>
                </c:pt>
              </c:strCache>
            </c:strRef>
          </c:tx>
          <c:invertIfNegative val="0"/>
          <c:cat>
            <c:strRef>
              <c:f>工作表1!$A$2:$A$5</c:f>
              <c:strCache>
                <c:ptCount val="4"/>
                <c:pt idx="0">
                  <c:v>Precision</c:v>
                </c:pt>
                <c:pt idx="1">
                  <c:v>Recall</c:v>
                </c:pt>
                <c:pt idx="2">
                  <c:v>平均收益率</c:v>
                </c:pt>
                <c:pt idx="3">
                  <c:v>选股正收益率</c:v>
                </c:pt>
              </c:strCache>
            </c:strRef>
          </c:cat>
          <c:val>
            <c:numRef>
              <c:f>工作表1!$B$2:$B$5</c:f>
              <c:numCache>
                <c:formatCode>0.00%</c:formatCode>
                <c:ptCount val="4"/>
                <c:pt idx="0" formatCode="0%">
                  <c:v>0.6</c:v>
                </c:pt>
                <c:pt idx="1">
                  <c:v>0.545</c:v>
                </c:pt>
                <c:pt idx="2">
                  <c:v>0.496</c:v>
                </c:pt>
                <c:pt idx="3">
                  <c:v>0.875</c:v>
                </c:pt>
              </c:numCache>
            </c:numRef>
          </c:val>
        </c:ser>
        <c:ser>
          <c:idx val="1"/>
          <c:order val="1"/>
          <c:tx>
            <c:strRef>
              <c:f>工作表1!$C$1</c:f>
              <c:strCache>
                <c:ptCount val="1"/>
                <c:pt idx="0">
                  <c:v>SVM_Adaboost 1</c:v>
                </c:pt>
              </c:strCache>
            </c:strRef>
          </c:tx>
          <c:invertIfNegative val="0"/>
          <c:cat>
            <c:strRef>
              <c:f>工作表1!$A$2:$A$5</c:f>
              <c:strCache>
                <c:ptCount val="4"/>
                <c:pt idx="0">
                  <c:v>Precision</c:v>
                </c:pt>
                <c:pt idx="1">
                  <c:v>Recall</c:v>
                </c:pt>
                <c:pt idx="2">
                  <c:v>平均收益率</c:v>
                </c:pt>
                <c:pt idx="3">
                  <c:v>选股正收益率</c:v>
                </c:pt>
              </c:strCache>
            </c:strRef>
          </c:cat>
          <c:val>
            <c:numRef>
              <c:f>工作表1!$C$2:$C$5</c:f>
              <c:numCache>
                <c:formatCode>0.00%</c:formatCode>
                <c:ptCount val="4"/>
                <c:pt idx="0">
                  <c:v>0.649</c:v>
                </c:pt>
                <c:pt idx="1">
                  <c:v>1.0</c:v>
                </c:pt>
                <c:pt idx="2">
                  <c:v>0.532</c:v>
                </c:pt>
                <c:pt idx="3" formatCode="0%">
                  <c:v>1.0</c:v>
                </c:pt>
              </c:numCache>
            </c:numRef>
          </c:val>
        </c:ser>
        <c:ser>
          <c:idx val="2"/>
          <c:order val="2"/>
          <c:tx>
            <c:strRef>
              <c:f>工作表1!$D$1</c:f>
              <c:strCache>
                <c:ptCount val="1"/>
                <c:pt idx="0">
                  <c:v>SVM_Adaboost 2</c:v>
                </c:pt>
              </c:strCache>
            </c:strRef>
          </c:tx>
          <c:invertIfNegative val="0"/>
          <c:cat>
            <c:strRef>
              <c:f>工作表1!$A$2:$A$5</c:f>
              <c:strCache>
                <c:ptCount val="4"/>
                <c:pt idx="0">
                  <c:v>Precision</c:v>
                </c:pt>
                <c:pt idx="1">
                  <c:v>Recall</c:v>
                </c:pt>
                <c:pt idx="2">
                  <c:v>平均收益率</c:v>
                </c:pt>
                <c:pt idx="3">
                  <c:v>选股正收益率</c:v>
                </c:pt>
              </c:strCache>
            </c:strRef>
          </c:cat>
          <c:val>
            <c:numRef>
              <c:f>工作表1!$D$2:$D$5</c:f>
              <c:numCache>
                <c:formatCode>0.00%</c:formatCode>
                <c:ptCount val="4"/>
                <c:pt idx="0">
                  <c:v>0.667</c:v>
                </c:pt>
                <c:pt idx="1">
                  <c:v>1.0</c:v>
                </c:pt>
                <c:pt idx="2">
                  <c:v>0.551</c:v>
                </c:pt>
                <c:pt idx="3" formatCode="0%">
                  <c:v>1.0</c:v>
                </c:pt>
              </c:numCache>
            </c:numRef>
          </c:val>
        </c:ser>
        <c:dLbls>
          <c:showLegendKey val="0"/>
          <c:showVal val="0"/>
          <c:showCatName val="0"/>
          <c:showSerName val="0"/>
          <c:showPercent val="0"/>
          <c:showBubbleSize val="0"/>
        </c:dLbls>
        <c:gapWidth val="150"/>
        <c:axId val="2122647752"/>
        <c:axId val="2122654904"/>
      </c:barChart>
      <c:catAx>
        <c:axId val="2122647752"/>
        <c:scaling>
          <c:orientation val="minMax"/>
        </c:scaling>
        <c:delete val="0"/>
        <c:axPos val="b"/>
        <c:majorTickMark val="none"/>
        <c:minorTickMark val="none"/>
        <c:tickLblPos val="nextTo"/>
        <c:crossAx val="2122654904"/>
        <c:crosses val="autoZero"/>
        <c:auto val="1"/>
        <c:lblAlgn val="ctr"/>
        <c:lblOffset val="100"/>
        <c:noMultiLvlLbl val="0"/>
      </c:catAx>
      <c:valAx>
        <c:axId val="2122654904"/>
        <c:scaling>
          <c:orientation val="minMax"/>
          <c:min val="0.2"/>
        </c:scaling>
        <c:delete val="0"/>
        <c:axPos val="l"/>
        <c:majorGridlines/>
        <c:numFmt formatCode="0%" sourceLinked="1"/>
        <c:majorTickMark val="none"/>
        <c:minorTickMark val="none"/>
        <c:tickLblPos val="nextTo"/>
        <c:crossAx val="2122647752"/>
        <c:crosses val="autoZero"/>
        <c:crossBetween val="between"/>
      </c:valAx>
      <c:dTable>
        <c:showHorzBorder val="1"/>
        <c:showVertBorder val="1"/>
        <c:showOutline val="1"/>
        <c:showKeys val="1"/>
      </c:dTable>
    </c:plotArea>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23/10/16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138407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34</a:t>
            </a:fld>
            <a:endParaRPr kumimoji="1" lang="zh-CN" altLang="en-US"/>
          </a:p>
        </p:txBody>
      </p:sp>
    </p:spTree>
    <p:extLst>
      <p:ext uri="{BB962C8B-B14F-4D97-AF65-F5344CB8AC3E}">
        <p14:creationId xmlns:p14="http://schemas.microsoft.com/office/powerpoint/2010/main" val="188497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311198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311198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3111985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175782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413043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a:t>
            </a:r>
            <a:r>
              <a:rPr lang="en-US" altLang="zh-CN" sz="1200" kern="1200" dirty="0" err="1" smtClean="0">
                <a:solidFill>
                  <a:schemeClr val="tx1"/>
                </a:solidFill>
                <a:effectLst/>
                <a:latin typeface="+mn-lt"/>
                <a:ea typeface="+mn-ea"/>
                <a:cs typeface="+mn-cs"/>
              </a:rPr>
              <a:t>exp</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α</a:t>
            </a:r>
            <a:r>
              <a:rPr lang="en-US" altLang="zh-CN" sz="1200" i="1" kern="1200" dirty="0" err="1" smtClean="0">
                <a:solidFill>
                  <a:schemeClr val="tx1"/>
                </a:solidFill>
                <a:effectLst/>
                <a:latin typeface="+mn-lt"/>
                <a:ea typeface="+mn-ea"/>
                <a:cs typeface="+mn-cs"/>
              </a:rPr>
              <a:t>mtiymxi</a:t>
            </a:r>
            <a:r>
              <a:rPr lang="zh-CN" altLang="zh-CN" sz="1200" kern="1200" dirty="0" smtClean="0">
                <a:solidFill>
                  <a:schemeClr val="tx1"/>
                </a:solidFill>
                <a:effectLst/>
                <a:latin typeface="+mn-lt"/>
                <a:ea typeface="+mn-ea"/>
                <a:cs typeface="+mn-cs"/>
              </a:rPr>
              <a:t>是指数函数，当</a:t>
            </a:r>
            <a:r>
              <a:rPr lang="en-US" altLang="zh-CN" sz="1200" i="1" kern="1200" dirty="0" err="1" smtClean="0">
                <a:solidFill>
                  <a:schemeClr val="tx1"/>
                </a:solidFill>
                <a:effectLst/>
                <a:latin typeface="+mn-lt"/>
                <a:ea typeface="+mn-ea"/>
                <a:cs typeface="+mn-cs"/>
              </a:rPr>
              <a:t>tiymxi</a:t>
            </a:r>
            <a:r>
              <a:rPr lang="en-US" altLang="zh-CN" sz="1200" kern="1200" dirty="0" smtClean="0">
                <a:solidFill>
                  <a:schemeClr val="tx1"/>
                </a:solidFill>
                <a:effectLst/>
                <a:latin typeface="+mn-lt"/>
                <a:ea typeface="+mn-ea"/>
                <a:cs typeface="+mn-cs"/>
              </a:rPr>
              <a:t>&lt;0</a:t>
            </a:r>
            <a:r>
              <a:rPr lang="zh-CN" altLang="zh-CN" sz="1200" kern="1200" dirty="0" smtClean="0">
                <a:solidFill>
                  <a:schemeClr val="tx1"/>
                </a:solidFill>
                <a:effectLst/>
                <a:latin typeface="+mn-lt"/>
                <a:ea typeface="+mn-ea"/>
                <a:cs typeface="+mn-cs"/>
              </a:rPr>
              <a:t>，即该弱分类器的判别分类与训练样本分类不同时，</a:t>
            </a:r>
            <a:r>
              <a:rPr lang="en-US" altLang="zh-CN" sz="1200" kern="1200" dirty="0" err="1" smtClean="0">
                <a:solidFill>
                  <a:schemeClr val="tx1"/>
                </a:solidFill>
                <a:effectLst/>
                <a:latin typeface="+mn-lt"/>
                <a:ea typeface="+mn-ea"/>
                <a:cs typeface="+mn-cs"/>
              </a:rPr>
              <a:t>exp</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α</a:t>
            </a:r>
            <a:r>
              <a:rPr lang="en-US" altLang="zh-CN" sz="1200" i="1" kern="1200" dirty="0" err="1" smtClean="0">
                <a:solidFill>
                  <a:schemeClr val="tx1"/>
                </a:solidFill>
                <a:effectLst/>
                <a:latin typeface="+mn-lt"/>
                <a:ea typeface="+mn-ea"/>
                <a:cs typeface="+mn-cs"/>
              </a:rPr>
              <a:t>mtiymxi</a:t>
            </a:r>
            <a:r>
              <a:rPr lang="en-US" altLang="zh-CN" sz="1200" i="1" kern="1200" dirty="0" smtClean="0">
                <a:solidFill>
                  <a:schemeClr val="tx1"/>
                </a:solidFill>
                <a:effectLst/>
                <a:latin typeface="+mn-lt"/>
                <a:ea typeface="+mn-ea"/>
                <a:cs typeface="+mn-cs"/>
              </a:rPr>
              <a:t>&gt;1</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误分类的样本权重得以增大。反之，正确分类的样本权重变小。</a:t>
            </a:r>
            <a:endParaRPr lang="en-US"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17578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a:t>
            </a:r>
            <a:r>
              <a:rPr lang="en-US" altLang="zh-CN" sz="1200" kern="1200" dirty="0" err="1" smtClean="0">
                <a:solidFill>
                  <a:schemeClr val="tx1"/>
                </a:solidFill>
                <a:effectLst/>
                <a:latin typeface="+mn-lt"/>
                <a:ea typeface="+mn-ea"/>
                <a:cs typeface="+mn-cs"/>
              </a:rPr>
              <a:t>exp</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α</a:t>
            </a:r>
            <a:r>
              <a:rPr lang="en-US" altLang="zh-CN" sz="1200" i="1" kern="1200" dirty="0" err="1" smtClean="0">
                <a:solidFill>
                  <a:schemeClr val="tx1"/>
                </a:solidFill>
                <a:effectLst/>
                <a:latin typeface="+mn-lt"/>
                <a:ea typeface="+mn-ea"/>
                <a:cs typeface="+mn-cs"/>
              </a:rPr>
              <a:t>mtiymxi</a:t>
            </a:r>
            <a:r>
              <a:rPr lang="zh-CN" altLang="zh-CN" sz="1200" kern="1200" dirty="0" smtClean="0">
                <a:solidFill>
                  <a:schemeClr val="tx1"/>
                </a:solidFill>
                <a:effectLst/>
                <a:latin typeface="+mn-lt"/>
                <a:ea typeface="+mn-ea"/>
                <a:cs typeface="+mn-cs"/>
              </a:rPr>
              <a:t>是指数函数，当</a:t>
            </a:r>
            <a:r>
              <a:rPr lang="en-US" altLang="zh-CN" sz="1200" i="1" kern="1200" dirty="0" err="1" smtClean="0">
                <a:solidFill>
                  <a:schemeClr val="tx1"/>
                </a:solidFill>
                <a:effectLst/>
                <a:latin typeface="+mn-lt"/>
                <a:ea typeface="+mn-ea"/>
                <a:cs typeface="+mn-cs"/>
              </a:rPr>
              <a:t>tiymxi</a:t>
            </a:r>
            <a:r>
              <a:rPr lang="en-US" altLang="zh-CN" sz="1200" kern="1200" dirty="0" smtClean="0">
                <a:solidFill>
                  <a:schemeClr val="tx1"/>
                </a:solidFill>
                <a:effectLst/>
                <a:latin typeface="+mn-lt"/>
                <a:ea typeface="+mn-ea"/>
                <a:cs typeface="+mn-cs"/>
              </a:rPr>
              <a:t>&lt;0</a:t>
            </a:r>
            <a:r>
              <a:rPr lang="zh-CN" altLang="zh-CN" sz="1200" kern="1200" dirty="0" smtClean="0">
                <a:solidFill>
                  <a:schemeClr val="tx1"/>
                </a:solidFill>
                <a:effectLst/>
                <a:latin typeface="+mn-lt"/>
                <a:ea typeface="+mn-ea"/>
                <a:cs typeface="+mn-cs"/>
              </a:rPr>
              <a:t>，即该弱分类器的判别分类与训练样本分类不同时，</a:t>
            </a:r>
            <a:r>
              <a:rPr lang="en-US" altLang="zh-CN" sz="1200" kern="1200" dirty="0" err="1" smtClean="0">
                <a:solidFill>
                  <a:schemeClr val="tx1"/>
                </a:solidFill>
                <a:effectLst/>
                <a:latin typeface="+mn-lt"/>
                <a:ea typeface="+mn-ea"/>
                <a:cs typeface="+mn-cs"/>
              </a:rPr>
              <a:t>exp</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α</a:t>
            </a:r>
            <a:r>
              <a:rPr lang="en-US" altLang="zh-CN" sz="1200" i="1" kern="1200" dirty="0" err="1" smtClean="0">
                <a:solidFill>
                  <a:schemeClr val="tx1"/>
                </a:solidFill>
                <a:effectLst/>
                <a:latin typeface="+mn-lt"/>
                <a:ea typeface="+mn-ea"/>
                <a:cs typeface="+mn-cs"/>
              </a:rPr>
              <a:t>mtiymxi</a:t>
            </a:r>
            <a:r>
              <a:rPr lang="en-US" altLang="zh-CN" sz="1200" i="1" kern="1200" dirty="0" smtClean="0">
                <a:solidFill>
                  <a:schemeClr val="tx1"/>
                </a:solidFill>
                <a:effectLst/>
                <a:latin typeface="+mn-lt"/>
                <a:ea typeface="+mn-ea"/>
                <a:cs typeface="+mn-cs"/>
              </a:rPr>
              <a:t>&gt;1</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误分类的样本权重得以增大。反之，正确分类的样本权重变小。</a:t>
            </a:r>
            <a:endParaRPr lang="en-US"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175782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26</a:t>
            </a:fld>
            <a:endParaRPr kumimoji="1" lang="zh-CN" altLang="en-US"/>
          </a:p>
        </p:txBody>
      </p:sp>
    </p:spTree>
    <p:extLst>
      <p:ext uri="{BB962C8B-B14F-4D97-AF65-F5344CB8AC3E}">
        <p14:creationId xmlns:p14="http://schemas.microsoft.com/office/powerpoint/2010/main" val="2135006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4"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__1.docx"/><Relationship Id="rId4" Type="http://schemas.openxmlformats.org/officeDocument/2006/relationships/image" Target="../media/image18.png"/><Relationship Id="rId1" Type="http://schemas.openxmlformats.org/officeDocument/2006/relationships/vmlDrawing" Target="../drawings/vmlDrawing1.vml"/><Relationship Id="rId2"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package" Target="../embeddings/Microsoft_Word___4.docx"/><Relationship Id="rId9" Type="http://schemas.openxmlformats.org/officeDocument/2006/relationships/image" Target="../media/image20.png"/><Relationship Id="rId1" Type="http://schemas.openxmlformats.org/officeDocument/2006/relationships/vmlDrawing" Target="../drawings/vmlDrawing2.vml"/><Relationship Id="rId2"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chart" Target="../charts/char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chart" Target="../charts/char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chart" Target="../charts/char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hyperlink" Target="http://cms.ers.usda.gov/%7BlocalLink:9349%7D" TargetMode="External"/><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hyperlink" Target="http://cms.ers.usda.gov/%7BlocalLink:8899%7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07569" y="1452563"/>
            <a:ext cx="5461531" cy="834708"/>
          </a:xfrm>
        </p:spPr>
        <p:txBody>
          <a:bodyPr/>
          <a:lstStyle/>
          <a:p>
            <a:r>
              <a:rPr kumimoji="1" lang="en-US" altLang="zh-CN" dirty="0" smtClean="0"/>
              <a:t>Data Science in R</a:t>
            </a:r>
            <a:endParaRPr kumimoji="1" lang="zh-CN" altLang="en-US" dirty="0"/>
          </a:p>
        </p:txBody>
      </p:sp>
      <p:sp>
        <p:nvSpPr>
          <p:cNvPr id="3" name="文本占位符 2"/>
          <p:cNvSpPr>
            <a:spLocks noGrp="1"/>
          </p:cNvSpPr>
          <p:nvPr>
            <p:ph type="body" sz="quarter" idx="11"/>
          </p:nvPr>
        </p:nvSpPr>
        <p:spPr>
          <a:xfrm>
            <a:off x="1307569" y="2287271"/>
            <a:ext cx="6867676" cy="1215006"/>
          </a:xfrm>
        </p:spPr>
        <p:txBody>
          <a:bodyPr/>
          <a:lstStyle/>
          <a:p>
            <a:r>
              <a:rPr kumimoji="1" lang="en-US" altLang="zh-CN" dirty="0" smtClean="0"/>
              <a:t>Midterm Project</a:t>
            </a:r>
            <a:endParaRPr kumimoji="1" lang="zh-CN" altLang="en-US" dirty="0"/>
          </a:p>
        </p:txBody>
      </p:sp>
      <p:sp>
        <p:nvSpPr>
          <p:cNvPr id="4" name="文本占位符 3"/>
          <p:cNvSpPr>
            <a:spLocks noGrp="1"/>
          </p:cNvSpPr>
          <p:nvPr>
            <p:ph type="body" sz="quarter" idx="12"/>
          </p:nvPr>
        </p:nvSpPr>
        <p:spPr/>
        <p:txBody>
          <a:bodyPr/>
          <a:lstStyle/>
          <a:p>
            <a:r>
              <a:rPr lang="en-US" altLang="zh-CN" dirty="0"/>
              <a:t>County-level oil and gas production </a:t>
            </a:r>
            <a:endParaRPr lang="en-US" altLang="zh-CN" dirty="0"/>
          </a:p>
        </p:txBody>
      </p:sp>
      <p:sp>
        <p:nvSpPr>
          <p:cNvPr id="5" name="文本占位符 4"/>
          <p:cNvSpPr>
            <a:spLocks noGrp="1"/>
          </p:cNvSpPr>
          <p:nvPr>
            <p:ph type="body" sz="quarter" idx="13"/>
          </p:nvPr>
        </p:nvSpPr>
        <p:spPr/>
        <p:txBody>
          <a:bodyPr/>
          <a:lstStyle/>
          <a:p>
            <a:r>
              <a:rPr kumimoji="1" lang="en-US" altLang="zh-CN" dirty="0" smtClean="0"/>
              <a:t>Course Number: MA615</a:t>
            </a:r>
            <a:endParaRPr kumimoji="1" lang="zh-CN" altLang="en-US" dirty="0"/>
          </a:p>
          <a:p>
            <a:r>
              <a:rPr kumimoji="1" lang="en-US" altLang="zh-CN" dirty="0" smtClean="0"/>
              <a:t>Professor: Haviland Wright</a:t>
            </a:r>
            <a:endParaRPr kumimoji="1" lang="en-US" altLang="zh-CN" dirty="0"/>
          </a:p>
          <a:p>
            <a:r>
              <a:rPr kumimoji="1" lang="en-US" altLang="zh-CN" dirty="0" smtClean="0"/>
              <a:t>Student: Zichun Liu (Lloyd)</a:t>
            </a:r>
            <a:endParaRPr kumimoji="1" lang="en-US" altLang="zh-CN" dirty="0"/>
          </a:p>
        </p:txBody>
      </p:sp>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1110082" y="223935"/>
            <a:ext cx="8403135" cy="652366"/>
          </a:xfrm>
        </p:spPr>
        <p:txBody>
          <a:bodyPr/>
          <a:lstStyle/>
          <a:p>
            <a:r>
              <a:rPr kumimoji="1" lang="en-US" altLang="zh-CN" dirty="0" smtClean="0"/>
              <a:t>Data</a:t>
            </a:r>
            <a:r>
              <a:rPr kumimoji="1" lang="zh-CN" altLang="en-US" dirty="0" smtClean="0"/>
              <a:t> </a:t>
            </a:r>
            <a:r>
              <a:rPr kumimoji="1" lang="en-US" altLang="zh-CN" dirty="0" smtClean="0"/>
              <a:t>Cleaning</a:t>
            </a:r>
            <a:r>
              <a:rPr kumimoji="1" lang="zh-CN" altLang="en-US" dirty="0" smtClean="0"/>
              <a:t> </a:t>
            </a:r>
            <a:r>
              <a:rPr kumimoji="1" lang="en-US" altLang="zh-CN" dirty="0" smtClean="0"/>
              <a:t>&amp;</a:t>
            </a:r>
            <a:r>
              <a:rPr kumimoji="1" lang="zh-CN" altLang="en-US" dirty="0" smtClean="0"/>
              <a:t> </a:t>
            </a:r>
            <a:r>
              <a:rPr kumimoji="1" lang="en-US" altLang="zh-CN" dirty="0" smtClean="0"/>
              <a:t>Preparation</a:t>
            </a:r>
            <a:endParaRPr kumimoji="1" lang="zh-CN" altLang="en-US" dirty="0"/>
          </a:p>
        </p:txBody>
      </p:sp>
      <p:sp>
        <p:nvSpPr>
          <p:cNvPr id="4" name="椭圆 3"/>
          <p:cNvSpPr/>
          <p:nvPr/>
        </p:nvSpPr>
        <p:spPr>
          <a:xfrm>
            <a:off x="451536" y="1176997"/>
            <a:ext cx="1679512" cy="1679510"/>
          </a:xfrm>
          <a:prstGeom prst="ellipse">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smtClean="0">
                <a:solidFill>
                  <a:srgbClr val="000000"/>
                </a:solidFill>
              </a:rPr>
              <a:t>o</a:t>
            </a:r>
            <a:r>
              <a:rPr kumimoji="1" lang="en-US" altLang="zh-CN" dirty="0" smtClean="0">
                <a:solidFill>
                  <a:srgbClr val="000000"/>
                </a:solidFill>
              </a:rPr>
              <a:t>ilgas1</a:t>
            </a:r>
            <a:endParaRPr kumimoji="1" lang="zh-CN" altLang="en-US" dirty="0">
              <a:solidFill>
                <a:srgbClr val="000000"/>
              </a:solidFill>
            </a:endParaRPr>
          </a:p>
        </p:txBody>
      </p:sp>
      <p:sp>
        <p:nvSpPr>
          <p:cNvPr id="8" name="椭圆 7"/>
          <p:cNvSpPr/>
          <p:nvPr/>
        </p:nvSpPr>
        <p:spPr>
          <a:xfrm>
            <a:off x="576655" y="4048463"/>
            <a:ext cx="1441006" cy="1389103"/>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smtClean="0">
                <a:solidFill>
                  <a:schemeClr val="accent2">
                    <a:lumMod val="75000"/>
                  </a:schemeClr>
                </a:solidFill>
              </a:rPr>
              <a:t>Tidy 1</a:t>
            </a:r>
            <a:endParaRPr kumimoji="1" lang="zh-CN" altLang="en-US" sz="1400" dirty="0">
              <a:solidFill>
                <a:schemeClr val="accent2">
                  <a:lumMod val="75000"/>
                </a:schemeClr>
              </a:solidFill>
            </a:endParaRPr>
          </a:p>
        </p:txBody>
      </p:sp>
      <p:cxnSp>
        <p:nvCxnSpPr>
          <p:cNvPr id="14" name="直线箭头连接符 13"/>
          <p:cNvCxnSpPr/>
          <p:nvPr/>
        </p:nvCxnSpPr>
        <p:spPr>
          <a:xfrm>
            <a:off x="1292620" y="3039176"/>
            <a:ext cx="0" cy="61237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矩形 19"/>
          <p:cNvSpPr/>
          <p:nvPr/>
        </p:nvSpPr>
        <p:spPr>
          <a:xfrm>
            <a:off x="4746190" y="2227844"/>
            <a:ext cx="5209239" cy="2640723"/>
          </a:xfrm>
          <a:prstGeom prst="rect">
            <a:avLst/>
          </a:prstGeom>
          <a:noFill/>
        </p:spPr>
        <p:txBody>
          <a:bodyPr wrap="square" numCol="1" spcCol="360000">
            <a:spAutoFit/>
          </a:bodyPr>
          <a:lstStyle/>
          <a:p>
            <a:pPr defTabSz="609585">
              <a:lnSpc>
                <a:spcPct val="130000"/>
              </a:lnSpc>
            </a:pPr>
            <a:r>
              <a:rPr lang="en-US" altLang="zh-CN" sz="1600" dirty="0" smtClean="0">
                <a:solidFill>
                  <a:schemeClr val="tx1">
                    <a:lumMod val="75000"/>
                    <a:lumOff val="25000"/>
                  </a:schemeClr>
                </a:solidFill>
                <a:latin typeface="Arial"/>
                <a:ea typeface="微软雅黑" charset="0"/>
                <a:cs typeface="Arial"/>
              </a:rPr>
              <a:t>oil</a:t>
            </a:r>
            <a:r>
              <a:rPr lang="zh-CN" altLang="zh-CN" sz="1600" dirty="0" smtClean="0">
                <a:solidFill>
                  <a:schemeClr val="tx1">
                    <a:lumMod val="75000"/>
                    <a:lumOff val="25000"/>
                  </a:schemeClr>
                </a:solidFill>
                <a:latin typeface="Arial"/>
                <a:ea typeface="微软雅黑" charset="0"/>
                <a:cs typeface="Arial"/>
              </a:rPr>
              <a:t>:</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oil</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production</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in</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a</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year.</a:t>
            </a: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r>
              <a:rPr lang="en-US" altLang="zh-CN" sz="1600" dirty="0">
                <a:solidFill>
                  <a:schemeClr val="tx1">
                    <a:lumMod val="75000"/>
                    <a:lumOff val="25000"/>
                  </a:schemeClr>
                </a:solidFill>
                <a:latin typeface="Arial"/>
                <a:ea typeface="微软雅黑" charset="0"/>
                <a:cs typeface="Arial"/>
              </a:rPr>
              <a:t>g</a:t>
            </a:r>
            <a:r>
              <a:rPr lang="en-US" altLang="zh-CN" sz="1600" dirty="0" smtClean="0">
                <a:solidFill>
                  <a:schemeClr val="tx1">
                    <a:lumMod val="75000"/>
                    <a:lumOff val="25000"/>
                  </a:schemeClr>
                </a:solidFill>
                <a:latin typeface="Arial"/>
                <a:ea typeface="微软雅黑" charset="0"/>
                <a:cs typeface="Arial"/>
              </a:rPr>
              <a:t>as:</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gas</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production</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in</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a</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year.</a:t>
            </a: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r>
              <a:rPr lang="en-US" altLang="zh-CN" sz="1600" dirty="0">
                <a:solidFill>
                  <a:schemeClr val="tx1">
                    <a:lumMod val="75000"/>
                    <a:lumOff val="25000"/>
                  </a:schemeClr>
                </a:solidFill>
                <a:latin typeface="Arial"/>
                <a:ea typeface="微软雅黑" charset="0"/>
                <a:cs typeface="Arial"/>
              </a:rPr>
              <a:t>y</a:t>
            </a:r>
            <a:r>
              <a:rPr lang="en-US" altLang="zh-CN" sz="1600" dirty="0" smtClean="0">
                <a:solidFill>
                  <a:schemeClr val="tx1">
                    <a:lumMod val="75000"/>
                    <a:lumOff val="25000"/>
                  </a:schemeClr>
                </a:solidFill>
                <a:latin typeface="Arial"/>
                <a:ea typeface="微软雅黑" charset="0"/>
                <a:cs typeface="Arial"/>
              </a:rPr>
              <a:t>ear:</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indicate</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which</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year</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it</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is</a:t>
            </a:r>
            <a:r>
              <a:rPr lang="zh-CN" altLang="en-US" sz="1600" dirty="0" smtClean="0">
                <a:solidFill>
                  <a:schemeClr val="tx1">
                    <a:lumMod val="75000"/>
                    <a:lumOff val="25000"/>
                  </a:schemeClr>
                </a:solidFill>
                <a:latin typeface="Arial"/>
                <a:ea typeface="微软雅黑" charset="0"/>
                <a:cs typeface="Arial"/>
              </a:rPr>
              <a:t>.</a:t>
            </a:r>
            <a:endParaRPr lang="en-US" altLang="zh-CN" sz="1600" dirty="0" smtClean="0">
              <a:solidFill>
                <a:schemeClr val="tx1">
                  <a:lumMod val="75000"/>
                  <a:lumOff val="25000"/>
                </a:schemeClr>
              </a:solidFill>
              <a:latin typeface="Arial"/>
              <a:ea typeface="微软雅黑" charset="0"/>
              <a:cs typeface="Arial"/>
            </a:endParaRP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r>
              <a:rPr lang="en-US" altLang="zh-CN" sz="1600" dirty="0">
                <a:solidFill>
                  <a:schemeClr val="tx1">
                    <a:lumMod val="75000"/>
                    <a:lumOff val="25000"/>
                  </a:schemeClr>
                </a:solidFill>
                <a:latin typeface="Arial"/>
                <a:ea typeface="微软雅黑" charset="0"/>
                <a:cs typeface="Arial"/>
              </a:rPr>
              <a:t>o</a:t>
            </a:r>
            <a:r>
              <a:rPr lang="en-US" altLang="zh-CN" sz="1600" dirty="0" smtClean="0">
                <a:solidFill>
                  <a:schemeClr val="tx1">
                    <a:lumMod val="75000"/>
                    <a:lumOff val="25000"/>
                  </a:schemeClr>
                </a:solidFill>
                <a:latin typeface="Arial"/>
                <a:ea typeface="微软雅黑" charset="0"/>
                <a:cs typeface="Arial"/>
              </a:rPr>
              <a:t>il/gas2000-2011:</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Dropped</a:t>
            </a: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p:txBody>
      </p:sp>
      <p:pic>
        <p:nvPicPr>
          <p:cNvPr id="22" name="图片 21"/>
          <p:cNvPicPr>
            <a:picLocks noChangeAspect="1"/>
          </p:cNvPicPr>
          <p:nvPr/>
        </p:nvPicPr>
        <p:blipFill>
          <a:blip r:embed="rId3"/>
          <a:stretch>
            <a:fillRect/>
          </a:stretch>
        </p:blipFill>
        <p:spPr>
          <a:xfrm>
            <a:off x="576655" y="5883492"/>
            <a:ext cx="6032500" cy="317500"/>
          </a:xfrm>
          <a:prstGeom prst="rect">
            <a:avLst/>
          </a:prstGeom>
        </p:spPr>
      </p:pic>
    </p:spTree>
    <p:extLst>
      <p:ext uri="{BB962C8B-B14F-4D97-AF65-F5344CB8AC3E}">
        <p14:creationId xmlns:p14="http://schemas.microsoft.com/office/powerpoint/2010/main" val="68927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1110082" y="223935"/>
            <a:ext cx="8403135" cy="652366"/>
          </a:xfrm>
        </p:spPr>
        <p:txBody>
          <a:bodyPr/>
          <a:lstStyle/>
          <a:p>
            <a:r>
              <a:rPr kumimoji="1" lang="en-US" altLang="zh-CN" dirty="0" smtClean="0"/>
              <a:t>Data</a:t>
            </a:r>
            <a:r>
              <a:rPr kumimoji="1" lang="zh-CN" altLang="en-US" dirty="0" smtClean="0"/>
              <a:t> </a:t>
            </a:r>
            <a:r>
              <a:rPr kumimoji="1" lang="en-US" altLang="zh-CN" dirty="0" smtClean="0"/>
              <a:t>Cleaning</a:t>
            </a:r>
            <a:r>
              <a:rPr kumimoji="1" lang="zh-CN" altLang="en-US" dirty="0" smtClean="0"/>
              <a:t> </a:t>
            </a:r>
            <a:r>
              <a:rPr kumimoji="1" lang="en-US" altLang="zh-CN" dirty="0" smtClean="0"/>
              <a:t>&amp;</a:t>
            </a:r>
            <a:r>
              <a:rPr kumimoji="1" lang="zh-CN" altLang="en-US" dirty="0" smtClean="0"/>
              <a:t> </a:t>
            </a:r>
            <a:r>
              <a:rPr kumimoji="1" lang="en-US" altLang="zh-CN" dirty="0" smtClean="0"/>
              <a:t>Preparation</a:t>
            </a:r>
            <a:endParaRPr kumimoji="1" lang="zh-CN" altLang="en-US" dirty="0"/>
          </a:p>
        </p:txBody>
      </p:sp>
      <p:sp>
        <p:nvSpPr>
          <p:cNvPr id="4" name="椭圆 3"/>
          <p:cNvSpPr/>
          <p:nvPr/>
        </p:nvSpPr>
        <p:spPr>
          <a:xfrm>
            <a:off x="451536" y="1176997"/>
            <a:ext cx="1679512" cy="1679510"/>
          </a:xfrm>
          <a:prstGeom prst="ellipse">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smtClean="0">
                <a:solidFill>
                  <a:srgbClr val="000000"/>
                </a:solidFill>
              </a:rPr>
              <a:t>o</a:t>
            </a:r>
            <a:r>
              <a:rPr kumimoji="1" lang="en-US" altLang="zh-CN" dirty="0" smtClean="0">
                <a:solidFill>
                  <a:srgbClr val="000000"/>
                </a:solidFill>
              </a:rPr>
              <a:t>ilgas1</a:t>
            </a:r>
            <a:endParaRPr kumimoji="1" lang="zh-CN" altLang="en-US" dirty="0">
              <a:solidFill>
                <a:srgbClr val="000000"/>
              </a:solidFill>
            </a:endParaRPr>
          </a:p>
        </p:txBody>
      </p:sp>
      <p:sp>
        <p:nvSpPr>
          <p:cNvPr id="8" name="椭圆 7"/>
          <p:cNvSpPr/>
          <p:nvPr/>
        </p:nvSpPr>
        <p:spPr>
          <a:xfrm>
            <a:off x="576655" y="4048463"/>
            <a:ext cx="1441006" cy="1389103"/>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smtClean="0">
                <a:solidFill>
                  <a:schemeClr val="accent2">
                    <a:lumMod val="75000"/>
                  </a:schemeClr>
                </a:solidFill>
              </a:rPr>
              <a:t>Tidy </a:t>
            </a:r>
            <a:r>
              <a:rPr kumimoji="1" lang="en-US" altLang="zh-CN" sz="1400" dirty="0" smtClean="0">
                <a:solidFill>
                  <a:schemeClr val="accent2">
                    <a:lumMod val="75000"/>
                  </a:schemeClr>
                </a:solidFill>
              </a:rPr>
              <a:t>2</a:t>
            </a:r>
            <a:endParaRPr kumimoji="1" lang="zh-CN" altLang="en-US" sz="1400" dirty="0">
              <a:solidFill>
                <a:schemeClr val="accent2">
                  <a:lumMod val="75000"/>
                </a:schemeClr>
              </a:solidFill>
            </a:endParaRPr>
          </a:p>
        </p:txBody>
      </p:sp>
      <p:cxnSp>
        <p:nvCxnSpPr>
          <p:cNvPr id="14" name="直线箭头连接符 13"/>
          <p:cNvCxnSpPr/>
          <p:nvPr/>
        </p:nvCxnSpPr>
        <p:spPr>
          <a:xfrm>
            <a:off x="1292620" y="3039176"/>
            <a:ext cx="0" cy="61237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矩形 19"/>
          <p:cNvSpPr/>
          <p:nvPr/>
        </p:nvSpPr>
        <p:spPr>
          <a:xfrm>
            <a:off x="3873106" y="3039176"/>
            <a:ext cx="5209239" cy="400110"/>
          </a:xfrm>
          <a:prstGeom prst="rect">
            <a:avLst/>
          </a:prstGeom>
          <a:noFill/>
        </p:spPr>
        <p:txBody>
          <a:bodyPr wrap="square" numCol="1" spcCol="360000">
            <a:spAutoFit/>
          </a:bodyPr>
          <a:lstStyle/>
          <a:p>
            <a:pPr defTabSz="609585">
              <a:lnSpc>
                <a:spcPct val="130000"/>
              </a:lnSpc>
            </a:pPr>
            <a:r>
              <a:rPr lang="en-US" altLang="zh-CN" sz="1600" dirty="0" smtClean="0">
                <a:solidFill>
                  <a:schemeClr val="tx1">
                    <a:lumMod val="75000"/>
                    <a:lumOff val="25000"/>
                  </a:schemeClr>
                </a:solidFill>
                <a:latin typeface="Arial"/>
                <a:ea typeface="微软雅黑" charset="0"/>
                <a:cs typeface="Arial"/>
              </a:rPr>
              <a:t>oil/gas2000-2011:</a:t>
            </a:r>
            <a:r>
              <a:rPr lang="zh-CN" altLang="en-US" sz="1600" dirty="0" smtClean="0">
                <a:solidFill>
                  <a:schemeClr val="tx1">
                    <a:lumMod val="75000"/>
                    <a:lumOff val="25000"/>
                  </a:schemeClr>
                </a:solidFill>
                <a:latin typeface="Arial"/>
                <a:ea typeface="微软雅黑" charset="0"/>
                <a:cs typeface="Arial"/>
              </a:rPr>
              <a:t> </a:t>
            </a:r>
            <a:r>
              <a:rPr lang="en-US" altLang="zh-CN" sz="1600" dirty="0" smtClean="0">
                <a:solidFill>
                  <a:schemeClr val="tx1">
                    <a:lumMod val="75000"/>
                    <a:lumOff val="25000"/>
                  </a:schemeClr>
                </a:solidFill>
                <a:latin typeface="Arial"/>
                <a:ea typeface="微软雅黑" charset="0"/>
                <a:cs typeface="Arial"/>
              </a:rPr>
              <a:t>Dropped</a:t>
            </a:r>
          </a:p>
        </p:txBody>
      </p:sp>
      <p:pic>
        <p:nvPicPr>
          <p:cNvPr id="5" name="图片 4"/>
          <p:cNvPicPr>
            <a:picLocks noChangeAspect="1"/>
          </p:cNvPicPr>
          <p:nvPr/>
        </p:nvPicPr>
        <p:blipFill>
          <a:blip r:embed="rId3"/>
          <a:stretch>
            <a:fillRect/>
          </a:stretch>
        </p:blipFill>
        <p:spPr>
          <a:xfrm>
            <a:off x="576655" y="5931573"/>
            <a:ext cx="6121400" cy="266700"/>
          </a:xfrm>
          <a:prstGeom prst="rect">
            <a:avLst/>
          </a:prstGeom>
        </p:spPr>
      </p:pic>
    </p:spTree>
    <p:extLst>
      <p:ext uri="{BB962C8B-B14F-4D97-AF65-F5344CB8AC3E}">
        <p14:creationId xmlns:p14="http://schemas.microsoft.com/office/powerpoint/2010/main" val="197533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smtClean="0"/>
              <a:t>EDA</a:t>
            </a:r>
            <a:endParaRPr kumimoji="1" lang="zh-CN" altLang="en-US" dirty="0"/>
          </a:p>
        </p:txBody>
      </p:sp>
    </p:spTree>
    <p:extLst>
      <p:ext uri="{BB962C8B-B14F-4D97-AF65-F5344CB8AC3E}">
        <p14:creationId xmlns:p14="http://schemas.microsoft.com/office/powerpoint/2010/main" val="507857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3.1</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smtClean="0"/>
              <a:t>EDA</a:t>
            </a:r>
            <a:endParaRPr kumimoji="1" lang="zh-CN" altLang="en-US" dirty="0"/>
          </a:p>
        </p:txBody>
      </p:sp>
      <p:sp>
        <p:nvSpPr>
          <p:cNvPr id="8" name="五边形 7"/>
          <p:cNvSpPr/>
          <p:nvPr/>
        </p:nvSpPr>
        <p:spPr>
          <a:xfrm>
            <a:off x="-141111" y="1074885"/>
            <a:ext cx="2675467" cy="541867"/>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smtClean="0"/>
              <a:t>Explore</a:t>
            </a:r>
            <a:r>
              <a:rPr kumimoji="1" lang="zh-CN" altLang="en-US" dirty="0" smtClean="0"/>
              <a:t> </a:t>
            </a:r>
            <a:r>
              <a:rPr kumimoji="1" lang="en-US" altLang="zh-CN" dirty="0" smtClean="0"/>
              <a:t>on</a:t>
            </a:r>
            <a:r>
              <a:rPr kumimoji="1" lang="zh-CN" altLang="en-US" dirty="0" smtClean="0"/>
              <a:t> </a:t>
            </a:r>
            <a:r>
              <a:rPr kumimoji="1" lang="en-US" altLang="zh-CN" dirty="0" smtClean="0"/>
              <a:t>Tidy1</a:t>
            </a:r>
            <a:endParaRPr kumimoji="1" lang="zh-CN" altLang="en-US" dirty="0"/>
          </a:p>
        </p:txBody>
      </p:sp>
    </p:spTree>
    <p:extLst>
      <p:ext uri="{BB962C8B-B14F-4D97-AF65-F5344CB8AC3E}">
        <p14:creationId xmlns:p14="http://schemas.microsoft.com/office/powerpoint/2010/main" val="9050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a:t>
            </a:r>
            <a:r>
              <a:rPr kumimoji="1" lang="en-US" altLang="en-US" dirty="0" smtClean="0"/>
              <a:t>.1</a:t>
            </a:r>
          </a:p>
        </p:txBody>
      </p:sp>
      <p:sp>
        <p:nvSpPr>
          <p:cNvPr id="3" name="文本占位符 2"/>
          <p:cNvSpPr>
            <a:spLocks noGrp="1"/>
          </p:cNvSpPr>
          <p:nvPr>
            <p:ph type="body" sz="quarter" idx="13"/>
          </p:nvPr>
        </p:nvSpPr>
        <p:spPr/>
        <p:txBody>
          <a:bodyPr/>
          <a:lstStyle/>
          <a:p>
            <a:r>
              <a:rPr kumimoji="1" lang="en-US" altLang="zh-CN" dirty="0" smtClean="0"/>
              <a:t>EDA</a:t>
            </a:r>
            <a:endParaRPr kumimoji="1" lang="zh-CN" altLang="en-US" dirty="0"/>
          </a:p>
        </p:txBody>
      </p:sp>
      <p:sp>
        <p:nvSpPr>
          <p:cNvPr id="7" name="燕尾形 6"/>
          <p:cNvSpPr/>
          <p:nvPr/>
        </p:nvSpPr>
        <p:spPr>
          <a:xfrm>
            <a:off x="2540000" y="1490135"/>
            <a:ext cx="2810933" cy="54186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8" name="五边形 7"/>
          <p:cNvSpPr/>
          <p:nvPr/>
        </p:nvSpPr>
        <p:spPr>
          <a:xfrm>
            <a:off x="0" y="1505814"/>
            <a:ext cx="2675467" cy="541867"/>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5" name="燕尾形 54"/>
          <p:cNvSpPr/>
          <p:nvPr/>
        </p:nvSpPr>
        <p:spPr>
          <a:xfrm>
            <a:off x="5215467" y="1490134"/>
            <a:ext cx="2810933" cy="541866"/>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56" name="燕尾形 55"/>
          <p:cNvSpPr/>
          <p:nvPr/>
        </p:nvSpPr>
        <p:spPr>
          <a:xfrm>
            <a:off x="7890933" y="1490133"/>
            <a:ext cx="2810933" cy="541866"/>
          </a:xfrm>
          <a:prstGeom prst="chevr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58" name="矩形 57"/>
          <p:cNvSpPr/>
          <p:nvPr/>
        </p:nvSpPr>
        <p:spPr>
          <a:xfrm>
            <a:off x="2884752" y="4692913"/>
            <a:ext cx="2451130" cy="563231"/>
          </a:xfrm>
          <a:prstGeom prst="rect">
            <a:avLst/>
          </a:prstGeom>
          <a:noFill/>
        </p:spPr>
        <p:txBody>
          <a:bodyPr wrap="square" numCol="1" spcCol="360000">
            <a:spAutoFit/>
          </a:bodyPr>
          <a:lstStyle/>
          <a:p>
            <a:pPr defTabSz="609585">
              <a:lnSpc>
                <a:spcPct val="130000"/>
              </a:lnSpc>
            </a:pPr>
            <a:r>
              <a:rPr lang="zh-CN" altLang="en-US" sz="1200" dirty="0" smtClean="0">
                <a:solidFill>
                  <a:schemeClr val="tx1">
                    <a:lumMod val="75000"/>
                    <a:lumOff val="25000"/>
                  </a:schemeClr>
                </a:solidFill>
                <a:latin typeface="微软雅黑" charset="0"/>
                <a:ea typeface="微软雅黑" charset="0"/>
              </a:rPr>
              <a:t>所有弱学习算法都可以通过集成和组合提升为强可学习算法。</a:t>
            </a:r>
            <a:endParaRPr lang="zh-CN" altLang="en-US" sz="1200" dirty="0">
              <a:solidFill>
                <a:schemeClr val="tx1">
                  <a:lumMod val="75000"/>
                  <a:lumOff val="25000"/>
                </a:schemeClr>
              </a:solidFill>
              <a:latin typeface="微软雅黑" charset="0"/>
              <a:ea typeface="微软雅黑" charset="0"/>
            </a:endParaRPr>
          </a:p>
        </p:txBody>
      </p:sp>
      <p:sp>
        <p:nvSpPr>
          <p:cNvPr id="59" name="矩形 58"/>
          <p:cNvSpPr/>
          <p:nvPr/>
        </p:nvSpPr>
        <p:spPr>
          <a:xfrm>
            <a:off x="2884752" y="4386364"/>
            <a:ext cx="2531462" cy="361637"/>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强可学习与弱可学习的等价性</a:t>
            </a:r>
            <a:endParaRPr lang="en-US" altLang="zh-CN" sz="1400" b="1" kern="0" dirty="0">
              <a:solidFill>
                <a:schemeClr val="tx1">
                  <a:lumMod val="75000"/>
                  <a:lumOff val="25000"/>
                </a:schemeClr>
              </a:solidFill>
              <a:ea typeface="微软雅黑" charset="0"/>
            </a:endParaRPr>
          </a:p>
        </p:txBody>
      </p:sp>
      <p:grpSp>
        <p:nvGrpSpPr>
          <p:cNvPr id="29" name="组 28"/>
          <p:cNvGrpSpPr/>
          <p:nvPr/>
        </p:nvGrpSpPr>
        <p:grpSpPr>
          <a:xfrm>
            <a:off x="485191" y="2031999"/>
            <a:ext cx="173567" cy="948266"/>
            <a:chOff x="11040533" y="427567"/>
            <a:chExt cx="173567" cy="948266"/>
          </a:xfrm>
        </p:grpSpPr>
        <p:cxnSp>
          <p:nvCxnSpPr>
            <p:cNvPr id="26" name="直线连接符 25"/>
            <p:cNvCxnSpPr/>
            <p:nvPr/>
          </p:nvCxnSpPr>
          <p:spPr>
            <a:xfrm>
              <a:off x="11127316" y="427567"/>
              <a:ext cx="0" cy="897467"/>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1040533" y="1202266"/>
              <a:ext cx="173567" cy="17356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60" name="矩形 59"/>
          <p:cNvSpPr/>
          <p:nvPr/>
        </p:nvSpPr>
        <p:spPr>
          <a:xfrm>
            <a:off x="801449" y="2925177"/>
            <a:ext cx="2451130" cy="323165"/>
          </a:xfrm>
          <a:prstGeom prst="rect">
            <a:avLst/>
          </a:prstGeom>
          <a:noFill/>
        </p:spPr>
        <p:txBody>
          <a:bodyPr wrap="square" numCol="1" spcCol="360000">
            <a:spAutoFit/>
          </a:bodyPr>
          <a:lstStyle/>
          <a:p>
            <a:pPr defTabSz="609585">
              <a:lnSpc>
                <a:spcPct val="130000"/>
              </a:lnSpc>
            </a:pPr>
            <a:r>
              <a:rPr lang="zh-CN" altLang="en-US" sz="1200" dirty="0" smtClean="0">
                <a:solidFill>
                  <a:schemeClr val="tx1">
                    <a:lumMod val="75000"/>
                    <a:lumOff val="25000"/>
                  </a:schemeClr>
                </a:solidFill>
                <a:latin typeface="微软雅黑" charset="0"/>
                <a:ea typeface="微软雅黑" charset="0"/>
              </a:rPr>
              <a:t>训练弱学习器比强学习器容易</a:t>
            </a:r>
            <a:endParaRPr lang="zh-CN" altLang="en-US" sz="1200" dirty="0">
              <a:solidFill>
                <a:schemeClr val="tx1">
                  <a:lumMod val="75000"/>
                  <a:lumOff val="25000"/>
                </a:schemeClr>
              </a:solidFill>
              <a:latin typeface="微软雅黑" charset="0"/>
              <a:ea typeface="微软雅黑" charset="0"/>
            </a:endParaRPr>
          </a:p>
        </p:txBody>
      </p:sp>
      <p:sp>
        <p:nvSpPr>
          <p:cNvPr id="61" name="矩形 60"/>
          <p:cNvSpPr/>
          <p:nvPr/>
        </p:nvSpPr>
        <p:spPr>
          <a:xfrm>
            <a:off x="801449" y="2618628"/>
            <a:ext cx="915635" cy="361637"/>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弱学习器</a:t>
            </a:r>
            <a:endParaRPr lang="en-US" altLang="zh-CN" sz="1400" b="1" kern="0" dirty="0">
              <a:solidFill>
                <a:schemeClr val="tx1">
                  <a:lumMod val="75000"/>
                  <a:lumOff val="25000"/>
                </a:schemeClr>
              </a:solidFill>
              <a:ea typeface="微软雅黑" charset="0"/>
            </a:endParaRPr>
          </a:p>
        </p:txBody>
      </p:sp>
      <p:grpSp>
        <p:nvGrpSpPr>
          <p:cNvPr id="62" name="组 61"/>
          <p:cNvGrpSpPr/>
          <p:nvPr/>
        </p:nvGrpSpPr>
        <p:grpSpPr>
          <a:xfrm>
            <a:off x="2657697" y="3674533"/>
            <a:ext cx="173567" cy="948266"/>
            <a:chOff x="11040533" y="427567"/>
            <a:chExt cx="173567" cy="948266"/>
          </a:xfrm>
        </p:grpSpPr>
        <p:cxnSp>
          <p:nvCxnSpPr>
            <p:cNvPr id="63" name="直线连接符 62"/>
            <p:cNvCxnSpPr/>
            <p:nvPr/>
          </p:nvCxnSpPr>
          <p:spPr>
            <a:xfrm>
              <a:off x="11127316" y="427567"/>
              <a:ext cx="0" cy="89746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11040533" y="1202266"/>
              <a:ext cx="173567" cy="1735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70" name="矩形 69"/>
          <p:cNvSpPr/>
          <p:nvPr/>
        </p:nvSpPr>
        <p:spPr>
          <a:xfrm>
            <a:off x="5900935" y="2982013"/>
            <a:ext cx="2451130" cy="1283428"/>
          </a:xfrm>
          <a:prstGeom prst="rect">
            <a:avLst/>
          </a:prstGeom>
          <a:noFill/>
        </p:spPr>
        <p:txBody>
          <a:bodyPr wrap="square" numCol="1" spcCol="360000">
            <a:spAutoFit/>
          </a:bodyPr>
          <a:lstStyle/>
          <a:p>
            <a:pPr defTabSz="609585">
              <a:lnSpc>
                <a:spcPct val="130000"/>
              </a:lnSpc>
            </a:pPr>
            <a:r>
              <a:rPr lang="zh-CN" altLang="en-US" sz="1200" dirty="0" smtClean="0">
                <a:solidFill>
                  <a:schemeClr val="tx1">
                    <a:lumMod val="75000"/>
                    <a:lumOff val="25000"/>
                  </a:schemeClr>
                </a:solidFill>
                <a:latin typeface="微软雅黑" charset="0"/>
                <a:ea typeface="微软雅黑" charset="0"/>
              </a:rPr>
              <a:t>从学习一个弱分类器出发，</a:t>
            </a:r>
            <a:r>
              <a:rPr lang="zh-CN" altLang="zh-CN" sz="1200" dirty="0" smtClean="0"/>
              <a:t>不断地学习</a:t>
            </a:r>
            <a:r>
              <a:rPr lang="zh-CN" altLang="zh-CN" sz="1200" dirty="0"/>
              <a:t>，从而创建多个简单的并且弱可学习的基本分类器，再将这些基本分类器集成产生精度更高的强分类器。</a:t>
            </a:r>
            <a:r>
              <a:rPr lang="en-US" altLang="zh-CN" sz="1200" dirty="0"/>
              <a:t> </a:t>
            </a:r>
            <a:endParaRPr lang="zh-CN" altLang="en-US" sz="1200" dirty="0">
              <a:solidFill>
                <a:schemeClr val="tx1">
                  <a:lumMod val="75000"/>
                  <a:lumOff val="25000"/>
                </a:schemeClr>
              </a:solidFill>
              <a:latin typeface="微软雅黑" charset="0"/>
              <a:ea typeface="微软雅黑" charset="0"/>
            </a:endParaRPr>
          </a:p>
        </p:txBody>
      </p:sp>
      <p:sp>
        <p:nvSpPr>
          <p:cNvPr id="71" name="矩形 70"/>
          <p:cNvSpPr/>
          <p:nvPr/>
        </p:nvSpPr>
        <p:spPr>
          <a:xfrm>
            <a:off x="5900935" y="2675464"/>
            <a:ext cx="1300356" cy="361637"/>
          </a:xfrm>
          <a:prstGeom prst="rect">
            <a:avLst/>
          </a:prstGeom>
          <a:noFill/>
        </p:spPr>
        <p:txBody>
          <a:bodyPr wrap="none">
            <a:spAutoFit/>
          </a:bodyPr>
          <a:lstStyle/>
          <a:p>
            <a:pPr defTabSz="1219170">
              <a:lnSpc>
                <a:spcPct val="130000"/>
              </a:lnSpc>
              <a:defRPr/>
            </a:pPr>
            <a:r>
              <a:rPr lang="en-US" altLang="zh-CN" sz="1400" b="1" kern="0" dirty="0" smtClean="0">
                <a:solidFill>
                  <a:schemeClr val="tx1">
                    <a:lumMod val="75000"/>
                    <a:lumOff val="25000"/>
                  </a:schemeClr>
                </a:solidFill>
                <a:ea typeface="微软雅黑" charset="0"/>
              </a:rPr>
              <a:t>Boosting</a:t>
            </a:r>
            <a:r>
              <a:rPr lang="zh-CN" altLang="en-US" sz="1400" b="1" kern="0" dirty="0" smtClean="0">
                <a:solidFill>
                  <a:schemeClr val="tx1">
                    <a:lumMod val="75000"/>
                    <a:lumOff val="25000"/>
                  </a:schemeClr>
                </a:solidFill>
                <a:ea typeface="微软雅黑" charset="0"/>
              </a:rPr>
              <a:t>算法</a:t>
            </a:r>
            <a:endParaRPr lang="en-US" altLang="zh-CN" sz="1400" b="1" kern="0" dirty="0">
              <a:solidFill>
                <a:schemeClr val="tx1">
                  <a:lumMod val="75000"/>
                  <a:lumOff val="25000"/>
                </a:schemeClr>
              </a:solidFill>
              <a:ea typeface="微软雅黑" charset="0"/>
            </a:endParaRPr>
          </a:p>
        </p:txBody>
      </p:sp>
      <p:grpSp>
        <p:nvGrpSpPr>
          <p:cNvPr id="72" name="组 71"/>
          <p:cNvGrpSpPr/>
          <p:nvPr/>
        </p:nvGrpSpPr>
        <p:grpSpPr>
          <a:xfrm>
            <a:off x="5640585" y="2031999"/>
            <a:ext cx="173567" cy="948266"/>
            <a:chOff x="11040533" y="427567"/>
            <a:chExt cx="173567" cy="948266"/>
          </a:xfrm>
        </p:grpSpPr>
        <p:cxnSp>
          <p:nvCxnSpPr>
            <p:cNvPr id="73" name="直线连接符 72"/>
            <p:cNvCxnSpPr/>
            <p:nvPr/>
          </p:nvCxnSpPr>
          <p:spPr>
            <a:xfrm>
              <a:off x="11127316" y="427567"/>
              <a:ext cx="0" cy="897467"/>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11040533" y="1202266"/>
              <a:ext cx="173567" cy="17356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76" name="矩形 75"/>
          <p:cNvSpPr/>
          <p:nvPr/>
        </p:nvSpPr>
        <p:spPr>
          <a:xfrm>
            <a:off x="8073441" y="4317998"/>
            <a:ext cx="1394783" cy="361637"/>
          </a:xfrm>
          <a:prstGeom prst="rect">
            <a:avLst/>
          </a:prstGeom>
          <a:noFill/>
        </p:spPr>
        <p:txBody>
          <a:bodyPr wrap="none">
            <a:spAutoFit/>
          </a:bodyPr>
          <a:lstStyle/>
          <a:p>
            <a:pPr defTabSz="1219170">
              <a:lnSpc>
                <a:spcPct val="130000"/>
              </a:lnSpc>
              <a:defRPr/>
            </a:pPr>
            <a:r>
              <a:rPr lang="en-US" altLang="zh-CN" sz="1400" b="1" kern="0" dirty="0" err="1" smtClean="0">
                <a:solidFill>
                  <a:schemeClr val="tx1">
                    <a:lumMod val="75000"/>
                    <a:lumOff val="25000"/>
                  </a:schemeClr>
                </a:solidFill>
                <a:ea typeface="微软雅黑" charset="0"/>
              </a:rPr>
              <a:t>Adaboost</a:t>
            </a:r>
            <a:r>
              <a:rPr lang="zh-CN" altLang="en-US" sz="1400" b="1" kern="0" dirty="0" smtClean="0">
                <a:solidFill>
                  <a:schemeClr val="tx1">
                    <a:lumMod val="75000"/>
                    <a:lumOff val="25000"/>
                  </a:schemeClr>
                </a:solidFill>
                <a:ea typeface="微软雅黑" charset="0"/>
              </a:rPr>
              <a:t>算法</a:t>
            </a:r>
            <a:endParaRPr lang="en-US" altLang="zh-CN" sz="1400" b="1" kern="0" dirty="0">
              <a:solidFill>
                <a:schemeClr val="tx1">
                  <a:lumMod val="75000"/>
                  <a:lumOff val="25000"/>
                </a:schemeClr>
              </a:solidFill>
              <a:ea typeface="微软雅黑" charset="0"/>
            </a:endParaRPr>
          </a:p>
        </p:txBody>
      </p:sp>
      <p:grpSp>
        <p:nvGrpSpPr>
          <p:cNvPr id="77" name="组 76"/>
          <p:cNvGrpSpPr/>
          <p:nvPr/>
        </p:nvGrpSpPr>
        <p:grpSpPr>
          <a:xfrm>
            <a:off x="7813091" y="3674533"/>
            <a:ext cx="173567" cy="948266"/>
            <a:chOff x="11040533" y="427567"/>
            <a:chExt cx="173567" cy="948266"/>
          </a:xfrm>
        </p:grpSpPr>
        <p:cxnSp>
          <p:nvCxnSpPr>
            <p:cNvPr id="78" name="直线连接符 77"/>
            <p:cNvCxnSpPr/>
            <p:nvPr/>
          </p:nvCxnSpPr>
          <p:spPr>
            <a:xfrm>
              <a:off x="11127316" y="427567"/>
              <a:ext cx="0" cy="897467"/>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11040533" y="1202266"/>
              <a:ext cx="173567" cy="17356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4" name="文本框 3"/>
          <p:cNvSpPr txBox="1"/>
          <p:nvPr/>
        </p:nvSpPr>
        <p:spPr>
          <a:xfrm>
            <a:off x="8670215" y="6005785"/>
            <a:ext cx="184666" cy="369332"/>
          </a:xfrm>
          <a:prstGeom prst="rect">
            <a:avLst/>
          </a:prstGeom>
          <a:noFill/>
        </p:spPr>
        <p:txBody>
          <a:bodyPr wrap="none" rtlCol="0">
            <a:spAutoFit/>
          </a:bodyPr>
          <a:lstStyle/>
          <a:p>
            <a:endParaRPr kumimoji="1" lang="zh-CN" altLang="en-US" dirty="0"/>
          </a:p>
        </p:txBody>
      </p:sp>
      <p:pic>
        <p:nvPicPr>
          <p:cNvPr id="5" name="图片 4"/>
          <p:cNvPicPr>
            <a:picLocks noChangeAspect="1"/>
          </p:cNvPicPr>
          <p:nvPr/>
        </p:nvPicPr>
        <p:blipFill>
          <a:blip r:embed="rId3"/>
          <a:stretch>
            <a:fillRect/>
          </a:stretch>
        </p:blipFill>
        <p:spPr>
          <a:xfrm>
            <a:off x="9468224" y="4201076"/>
            <a:ext cx="2160468" cy="741847"/>
          </a:xfrm>
          <a:prstGeom prst="rect">
            <a:avLst/>
          </a:prstGeom>
        </p:spPr>
      </p:pic>
    </p:spTree>
    <p:extLst>
      <p:ext uri="{BB962C8B-B14F-4D97-AF65-F5344CB8AC3E}">
        <p14:creationId xmlns:p14="http://schemas.microsoft.com/office/powerpoint/2010/main" val="285741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err="1" smtClean="0"/>
              <a:t>Adaboost</a:t>
            </a:r>
            <a:r>
              <a:rPr kumimoji="1" lang="zh-CN" altLang="en-US" dirty="0" smtClean="0"/>
              <a:t>算法</a:t>
            </a:r>
            <a:endParaRPr kumimoji="1" lang="zh-CN" altLang="en-US" dirty="0"/>
          </a:p>
        </p:txBody>
      </p:sp>
      <p:pic>
        <p:nvPicPr>
          <p:cNvPr id="4" name="图片 3"/>
          <p:cNvPicPr>
            <a:picLocks noChangeAspect="1"/>
          </p:cNvPicPr>
          <p:nvPr/>
        </p:nvPicPr>
        <p:blipFill>
          <a:blip r:embed="rId3"/>
          <a:stretch>
            <a:fillRect/>
          </a:stretch>
        </p:blipFill>
        <p:spPr>
          <a:xfrm>
            <a:off x="1489446" y="1140766"/>
            <a:ext cx="8701573" cy="5110222"/>
          </a:xfrm>
          <a:prstGeom prst="rect">
            <a:avLst/>
          </a:prstGeom>
        </p:spPr>
      </p:pic>
    </p:spTree>
    <p:extLst>
      <p:ext uri="{BB962C8B-B14F-4D97-AF65-F5344CB8AC3E}">
        <p14:creationId xmlns:p14="http://schemas.microsoft.com/office/powerpoint/2010/main" val="351928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err="1" smtClean="0"/>
              <a:t>Adaboost</a:t>
            </a:r>
            <a:r>
              <a:rPr kumimoji="1" lang="zh-CN" altLang="en-US" dirty="0" smtClean="0"/>
              <a:t>算法</a:t>
            </a:r>
            <a:endParaRPr kumimoji="1" lang="zh-CN" altLang="en-US" dirty="0"/>
          </a:p>
        </p:txBody>
      </p:sp>
      <p:sp>
        <p:nvSpPr>
          <p:cNvPr id="4" name="圆角矩形 3"/>
          <p:cNvSpPr/>
          <p:nvPr/>
        </p:nvSpPr>
        <p:spPr>
          <a:xfrm>
            <a:off x="522138" y="1630710"/>
            <a:ext cx="1374961" cy="1081913"/>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开始</a:t>
            </a:r>
            <a:endParaRPr kumimoji="1" lang="zh-CN" altLang="en-US" dirty="0"/>
          </a:p>
        </p:txBody>
      </p:sp>
      <p:sp>
        <p:nvSpPr>
          <p:cNvPr id="31" name="矩形 30"/>
          <p:cNvSpPr/>
          <p:nvPr/>
        </p:nvSpPr>
        <p:spPr>
          <a:xfrm>
            <a:off x="4730517" y="1630710"/>
            <a:ext cx="1818707" cy="1081913"/>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初始化权重矩阵</a:t>
            </a:r>
            <a:r>
              <a:rPr kumimoji="1" lang="en-US" altLang="zh-CN" dirty="0" smtClean="0"/>
              <a:t>w</a:t>
            </a:r>
            <a:r>
              <a:rPr kumimoji="1" lang="zh-CN" altLang="en-US" dirty="0" smtClean="0"/>
              <a:t>(</a:t>
            </a:r>
            <a:r>
              <a:rPr kumimoji="1" lang="en-US" altLang="zh-CN" dirty="0" err="1" smtClean="0"/>
              <a:t>i</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1/n</a:t>
            </a:r>
            <a:endParaRPr kumimoji="1" lang="zh-CN" altLang="en-US" dirty="0"/>
          </a:p>
        </p:txBody>
      </p:sp>
      <p:sp>
        <p:nvSpPr>
          <p:cNvPr id="6" name="菱形 5"/>
          <p:cNvSpPr/>
          <p:nvPr/>
        </p:nvSpPr>
        <p:spPr>
          <a:xfrm>
            <a:off x="7545095" y="3104623"/>
            <a:ext cx="1818707" cy="1081913"/>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判断</a:t>
            </a:r>
            <a:endParaRPr kumimoji="1" lang="zh-CN" altLang="en-US" dirty="0"/>
          </a:p>
        </p:txBody>
      </p:sp>
      <p:sp>
        <p:nvSpPr>
          <p:cNvPr id="35" name="矩形 34"/>
          <p:cNvSpPr/>
          <p:nvPr/>
        </p:nvSpPr>
        <p:spPr>
          <a:xfrm>
            <a:off x="4730517" y="3104623"/>
            <a:ext cx="1818707" cy="1081913"/>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在当前权重上训练基分类器</a:t>
            </a:r>
            <a:r>
              <a:rPr kumimoji="1" lang="en-US" altLang="zh-CN" dirty="0" err="1" smtClean="0"/>
              <a:t>yi</a:t>
            </a:r>
            <a:endParaRPr kumimoji="1" lang="zh-CN" altLang="en-US" dirty="0"/>
          </a:p>
        </p:txBody>
      </p:sp>
      <p:sp>
        <p:nvSpPr>
          <p:cNvPr id="36" name="矩形 35"/>
          <p:cNvSpPr/>
          <p:nvPr/>
        </p:nvSpPr>
        <p:spPr>
          <a:xfrm>
            <a:off x="2273384" y="3104623"/>
            <a:ext cx="1818707" cy="1081913"/>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计算误差</a:t>
            </a:r>
            <a:r>
              <a:rPr lang="en-US" altLang="zh-CN" i="1" dirty="0" err="1" smtClean="0"/>
              <a:t>εm</a:t>
            </a:r>
            <a:endParaRPr kumimoji="1" lang="zh-CN" altLang="en-US" dirty="0"/>
          </a:p>
        </p:txBody>
      </p:sp>
      <p:sp>
        <p:nvSpPr>
          <p:cNvPr id="37" name="矩形 36"/>
          <p:cNvSpPr/>
          <p:nvPr/>
        </p:nvSpPr>
        <p:spPr>
          <a:xfrm>
            <a:off x="2273384" y="4793654"/>
            <a:ext cx="1818707" cy="108631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计算当前分类器系数</a:t>
            </a:r>
            <a:r>
              <a:rPr lang="en-US" altLang="zh-CN" dirty="0" smtClean="0"/>
              <a:t>α</a:t>
            </a:r>
            <a:r>
              <a:rPr lang="en-US" altLang="zh-CN" dirty="0"/>
              <a:t>m</a:t>
            </a:r>
            <a:endParaRPr kumimoji="1" lang="zh-CN" altLang="en-US" dirty="0"/>
          </a:p>
        </p:txBody>
      </p:sp>
      <p:sp>
        <p:nvSpPr>
          <p:cNvPr id="38" name="平行四边形 37"/>
          <p:cNvSpPr/>
          <p:nvPr/>
        </p:nvSpPr>
        <p:spPr>
          <a:xfrm>
            <a:off x="2273383" y="1630709"/>
            <a:ext cx="2069563" cy="1081914"/>
          </a:xfrm>
          <a:prstGeom prst="parallelogram">
            <a:avLst>
              <a:gd name="adj" fmla="val 40941"/>
            </a:avLst>
          </a:prstGeom>
          <a:ln/>
        </p:spPr>
        <p:style>
          <a:lnRef idx="3">
            <a:schemeClr val="lt1"/>
          </a:lnRef>
          <a:fillRef idx="1">
            <a:schemeClr val="accent3"/>
          </a:fillRef>
          <a:effectRef idx="1">
            <a:schemeClr val="accent3"/>
          </a:effectRef>
          <a:fontRef idx="minor">
            <a:schemeClr val="lt1"/>
          </a:fontRef>
        </p:style>
        <p:txBody>
          <a:bodyPr/>
          <a:lstStyle/>
          <a:p>
            <a:r>
              <a:rPr lang="zh-CN" altLang="en-US" dirty="0" smtClean="0"/>
              <a:t>训练集数据</a:t>
            </a:r>
            <a:r>
              <a:rPr lang="en-US" altLang="zh-CN" dirty="0" smtClean="0"/>
              <a:t>{</a:t>
            </a:r>
            <a:r>
              <a:rPr lang="zh-CN" altLang="en-US" dirty="0"/>
              <a:t>(</a:t>
            </a:r>
            <a:r>
              <a:rPr lang="en-US" altLang="zh-CN" i="1" dirty="0" smtClean="0"/>
              <a:t>x1</a:t>
            </a:r>
            <a:r>
              <a:rPr lang="en-US" altLang="zh-CN" dirty="0"/>
              <a:t>,</a:t>
            </a:r>
            <a:r>
              <a:rPr lang="en-US" altLang="zh-CN" i="1" dirty="0" smtClean="0"/>
              <a:t>y1</a:t>
            </a:r>
            <a:r>
              <a:rPr lang="zh-CN" altLang="zh-CN" i="1" dirty="0"/>
              <a:t>)</a:t>
            </a:r>
            <a:r>
              <a:rPr lang="en-US" altLang="zh-CN" dirty="0" smtClean="0"/>
              <a:t>,(</a:t>
            </a:r>
            <a:r>
              <a:rPr lang="en-US" altLang="zh-CN" i="1" dirty="0" smtClean="0"/>
              <a:t>x2</a:t>
            </a:r>
            <a:r>
              <a:rPr lang="en-US" altLang="zh-CN" dirty="0"/>
              <a:t>,</a:t>
            </a:r>
            <a:r>
              <a:rPr lang="en-US" altLang="zh-CN" i="1" dirty="0" smtClean="0"/>
              <a:t>y2)</a:t>
            </a:r>
            <a:r>
              <a:rPr lang="en-US" altLang="zh-CN" dirty="0" smtClean="0"/>
              <a:t>,</a:t>
            </a:r>
            <a:r>
              <a:rPr lang="en-US" altLang="zh-CN" dirty="0"/>
              <a:t>…</a:t>
            </a:r>
            <a:r>
              <a:rPr lang="en-US" altLang="zh-CN" dirty="0" smtClean="0"/>
              <a:t>,(</a:t>
            </a:r>
            <a:r>
              <a:rPr lang="en-US" altLang="zh-CN" i="1" dirty="0" err="1" smtClean="0"/>
              <a:t>xn</a:t>
            </a:r>
            <a:r>
              <a:rPr lang="en-US" altLang="zh-CN" dirty="0" err="1"/>
              <a:t>,</a:t>
            </a:r>
            <a:r>
              <a:rPr lang="en-US" altLang="zh-CN" i="1" dirty="0" err="1" smtClean="0"/>
              <a:t>yn</a:t>
            </a:r>
            <a:r>
              <a:rPr lang="en-US" altLang="zh-CN" i="1" dirty="0" smtClean="0"/>
              <a:t>)</a:t>
            </a:r>
            <a:r>
              <a:rPr lang="en-US" altLang="zh-CN" dirty="0" smtClean="0"/>
              <a:t>} </a:t>
            </a:r>
            <a:endParaRPr lang="zh-CN" altLang="en-US" dirty="0"/>
          </a:p>
        </p:txBody>
      </p:sp>
      <p:sp>
        <p:nvSpPr>
          <p:cNvPr id="40" name="矩形 39"/>
          <p:cNvSpPr/>
          <p:nvPr/>
        </p:nvSpPr>
        <p:spPr>
          <a:xfrm>
            <a:off x="4730517" y="4793654"/>
            <a:ext cx="1818707" cy="1081913"/>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更新样本权重</a:t>
            </a:r>
            <a:r>
              <a:rPr kumimoji="1" lang="en-US" altLang="zh-CN" dirty="0" smtClean="0"/>
              <a:t>w</a:t>
            </a:r>
            <a:endParaRPr kumimoji="1" lang="zh-CN" altLang="en-US" dirty="0"/>
          </a:p>
        </p:txBody>
      </p:sp>
      <p:sp>
        <p:nvSpPr>
          <p:cNvPr id="42" name="圆角矩形 41"/>
          <p:cNvSpPr/>
          <p:nvPr/>
        </p:nvSpPr>
        <p:spPr>
          <a:xfrm>
            <a:off x="10222751" y="3104623"/>
            <a:ext cx="1606062" cy="1081913"/>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得到最终分类器</a:t>
            </a:r>
            <a:r>
              <a:rPr kumimoji="1" lang="en-US" altLang="zh-CN" dirty="0" smtClean="0"/>
              <a:t>Y</a:t>
            </a:r>
            <a:endParaRPr kumimoji="1" lang="zh-CN" altLang="en-US" dirty="0"/>
          </a:p>
        </p:txBody>
      </p:sp>
      <p:cxnSp>
        <p:nvCxnSpPr>
          <p:cNvPr id="11" name="直线箭头连接符 10"/>
          <p:cNvCxnSpPr>
            <a:stCxn id="4" idx="3"/>
            <a:endCxn id="38" idx="5"/>
          </p:cNvCxnSpPr>
          <p:nvPr/>
        </p:nvCxnSpPr>
        <p:spPr>
          <a:xfrm flipV="1">
            <a:off x="1897099" y="2171666"/>
            <a:ext cx="597757"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线箭头连接符 12"/>
          <p:cNvCxnSpPr>
            <a:stCxn id="38" idx="2"/>
            <a:endCxn id="31" idx="1"/>
          </p:cNvCxnSpPr>
          <p:nvPr/>
        </p:nvCxnSpPr>
        <p:spPr>
          <a:xfrm>
            <a:off x="4121473" y="2171666"/>
            <a:ext cx="60904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肘形连接符 14"/>
          <p:cNvCxnSpPr>
            <a:stCxn id="31" idx="3"/>
            <a:endCxn id="6" idx="0"/>
          </p:cNvCxnSpPr>
          <p:nvPr/>
        </p:nvCxnSpPr>
        <p:spPr>
          <a:xfrm>
            <a:off x="6549224" y="2171667"/>
            <a:ext cx="1905225" cy="93295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a:stCxn id="6" idx="1"/>
            <a:endCxn id="35" idx="3"/>
          </p:cNvCxnSpPr>
          <p:nvPr/>
        </p:nvCxnSpPr>
        <p:spPr>
          <a:xfrm flipH="1">
            <a:off x="6549224" y="3645580"/>
            <a:ext cx="9958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stCxn id="35" idx="1"/>
            <a:endCxn id="36" idx="3"/>
          </p:cNvCxnSpPr>
          <p:nvPr/>
        </p:nvCxnSpPr>
        <p:spPr>
          <a:xfrm flipH="1">
            <a:off x="4092091" y="3645580"/>
            <a:ext cx="6384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a:stCxn id="36" idx="2"/>
            <a:endCxn id="37" idx="0"/>
          </p:cNvCxnSpPr>
          <p:nvPr/>
        </p:nvCxnSpPr>
        <p:spPr>
          <a:xfrm>
            <a:off x="3182738" y="4186536"/>
            <a:ext cx="0" cy="6071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a:stCxn id="37" idx="3"/>
            <a:endCxn id="40" idx="1"/>
          </p:cNvCxnSpPr>
          <p:nvPr/>
        </p:nvCxnSpPr>
        <p:spPr>
          <a:xfrm flipV="1">
            <a:off x="4092091" y="5334611"/>
            <a:ext cx="638426" cy="2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40" idx="3"/>
            <a:endCxn id="6" idx="2"/>
          </p:cNvCxnSpPr>
          <p:nvPr/>
        </p:nvCxnSpPr>
        <p:spPr>
          <a:xfrm flipV="1">
            <a:off x="6549224" y="4186536"/>
            <a:ext cx="1905225" cy="11480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线箭头连接符 29"/>
          <p:cNvCxnSpPr>
            <a:stCxn id="6" idx="3"/>
            <a:endCxn id="42" idx="1"/>
          </p:cNvCxnSpPr>
          <p:nvPr/>
        </p:nvCxnSpPr>
        <p:spPr>
          <a:xfrm>
            <a:off x="9363802" y="3645580"/>
            <a:ext cx="8589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文本框 86"/>
          <p:cNvSpPr txBox="1"/>
          <p:nvPr/>
        </p:nvSpPr>
        <p:spPr>
          <a:xfrm>
            <a:off x="6968466" y="1710001"/>
            <a:ext cx="1781783" cy="923330"/>
          </a:xfrm>
          <a:prstGeom prst="rect">
            <a:avLst/>
          </a:prstGeom>
          <a:noFill/>
        </p:spPr>
        <p:txBody>
          <a:bodyPr wrap="none" rtlCol="0">
            <a:spAutoFit/>
          </a:bodyPr>
          <a:lstStyle/>
          <a:p>
            <a:r>
              <a:rPr kumimoji="1" lang="en-US" altLang="zh-CN" dirty="0" smtClean="0"/>
              <a:t>m=1</a:t>
            </a:r>
          </a:p>
          <a:p>
            <a:endParaRPr kumimoji="1" lang="en-US" altLang="zh-CN" dirty="0"/>
          </a:p>
          <a:p>
            <a:r>
              <a:rPr kumimoji="1" lang="zh-CN" altLang="en-US" dirty="0" smtClean="0"/>
              <a:t>最大循环次数</a:t>
            </a:r>
            <a:r>
              <a:rPr kumimoji="1" lang="en-US" altLang="zh-CN" dirty="0" smtClean="0"/>
              <a:t>M</a:t>
            </a:r>
            <a:endParaRPr kumimoji="1" lang="zh-CN" altLang="en-US" dirty="0"/>
          </a:p>
        </p:txBody>
      </p:sp>
      <p:sp>
        <p:nvSpPr>
          <p:cNvPr id="90" name="文本框 89"/>
          <p:cNvSpPr txBox="1"/>
          <p:nvPr/>
        </p:nvSpPr>
        <p:spPr>
          <a:xfrm>
            <a:off x="7039650" y="3245741"/>
            <a:ext cx="753181" cy="369332"/>
          </a:xfrm>
          <a:prstGeom prst="rect">
            <a:avLst/>
          </a:prstGeom>
          <a:noFill/>
        </p:spPr>
        <p:txBody>
          <a:bodyPr wrap="none" rtlCol="0">
            <a:spAutoFit/>
          </a:bodyPr>
          <a:lstStyle/>
          <a:p>
            <a:r>
              <a:rPr kumimoji="1" lang="en-US" altLang="zh-CN" dirty="0"/>
              <a:t>m</a:t>
            </a:r>
            <a:r>
              <a:rPr kumimoji="1" lang="en-US" altLang="zh-CN" dirty="0" smtClean="0"/>
              <a:t>&lt;M</a:t>
            </a:r>
            <a:endParaRPr kumimoji="1" lang="zh-CN" altLang="en-US" dirty="0"/>
          </a:p>
        </p:txBody>
      </p:sp>
      <p:sp>
        <p:nvSpPr>
          <p:cNvPr id="92" name="文本框 91"/>
          <p:cNvSpPr txBox="1"/>
          <p:nvPr/>
        </p:nvSpPr>
        <p:spPr>
          <a:xfrm>
            <a:off x="6968466" y="4983157"/>
            <a:ext cx="1025378" cy="369332"/>
          </a:xfrm>
          <a:prstGeom prst="rect">
            <a:avLst/>
          </a:prstGeom>
          <a:noFill/>
        </p:spPr>
        <p:txBody>
          <a:bodyPr wrap="none" rtlCol="0">
            <a:spAutoFit/>
          </a:bodyPr>
          <a:lstStyle/>
          <a:p>
            <a:r>
              <a:rPr kumimoji="1" lang="en-US" altLang="zh-CN" dirty="0" smtClean="0"/>
              <a:t>m=m+1</a:t>
            </a:r>
            <a:endParaRPr kumimoji="1" lang="zh-CN" altLang="en-US" dirty="0"/>
          </a:p>
        </p:txBody>
      </p:sp>
      <p:sp>
        <p:nvSpPr>
          <p:cNvPr id="94" name="文本框 93"/>
          <p:cNvSpPr txBox="1"/>
          <p:nvPr/>
        </p:nvSpPr>
        <p:spPr>
          <a:xfrm>
            <a:off x="9454138" y="3245741"/>
            <a:ext cx="753181" cy="369332"/>
          </a:xfrm>
          <a:prstGeom prst="rect">
            <a:avLst/>
          </a:prstGeom>
          <a:noFill/>
        </p:spPr>
        <p:txBody>
          <a:bodyPr wrap="none" rtlCol="0">
            <a:spAutoFit/>
          </a:bodyPr>
          <a:lstStyle/>
          <a:p>
            <a:r>
              <a:rPr kumimoji="1" lang="en-US" altLang="zh-CN" dirty="0"/>
              <a:t>m</a:t>
            </a:r>
            <a:r>
              <a:rPr kumimoji="1" lang="en-US" altLang="zh-CN" dirty="0" smtClean="0"/>
              <a:t>=M</a:t>
            </a:r>
            <a:endParaRPr kumimoji="1" lang="zh-CN" altLang="en-US" dirty="0"/>
          </a:p>
        </p:txBody>
      </p:sp>
    </p:spTree>
    <p:extLst>
      <p:ext uri="{BB962C8B-B14F-4D97-AF65-F5344CB8AC3E}">
        <p14:creationId xmlns:p14="http://schemas.microsoft.com/office/powerpoint/2010/main" val="160002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err="1" smtClean="0"/>
              <a:t>Adaboost</a:t>
            </a:r>
            <a:r>
              <a:rPr kumimoji="1" lang="zh-CN" altLang="en-US" dirty="0" smtClean="0"/>
              <a:t>算法</a:t>
            </a:r>
            <a:endParaRPr kumimoji="1" lang="zh-CN" altLang="en-US" dirty="0"/>
          </a:p>
        </p:txBody>
      </p:sp>
      <p:sp>
        <p:nvSpPr>
          <p:cNvPr id="7" name="燕尾形 6"/>
          <p:cNvSpPr/>
          <p:nvPr/>
        </p:nvSpPr>
        <p:spPr>
          <a:xfrm>
            <a:off x="-276577" y="2540689"/>
            <a:ext cx="2810933" cy="54186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dirty="0"/>
              <a:t>当前分类器系数</a:t>
            </a:r>
            <a:r>
              <a:rPr lang="en-US" altLang="zh-CN" dirty="0" smtClean="0"/>
              <a:t>αm</a:t>
            </a:r>
            <a:r>
              <a:rPr lang="zh-CN" altLang="en-US" dirty="0" smtClean="0"/>
              <a:t>：</a:t>
            </a:r>
            <a:endParaRPr kumimoji="1" lang="zh-CN" altLang="en-US" dirty="0"/>
          </a:p>
        </p:txBody>
      </p:sp>
      <p:sp>
        <p:nvSpPr>
          <p:cNvPr id="8" name="五边形 7"/>
          <p:cNvSpPr/>
          <p:nvPr/>
        </p:nvSpPr>
        <p:spPr>
          <a:xfrm>
            <a:off x="-141111" y="1505814"/>
            <a:ext cx="2675467" cy="541867"/>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dirty="0" smtClean="0"/>
              <a:t>最小化权重误差</a:t>
            </a:r>
            <a:r>
              <a:rPr lang="en-US" altLang="zh-CN" i="1" dirty="0" err="1" smtClean="0"/>
              <a:t>εm</a:t>
            </a:r>
            <a:r>
              <a:rPr kumimoji="1" lang="zh-CN" altLang="en-US" dirty="0"/>
              <a:t>：</a:t>
            </a:r>
          </a:p>
        </p:txBody>
      </p:sp>
      <p:sp>
        <p:nvSpPr>
          <p:cNvPr id="55" name="燕尾形 54"/>
          <p:cNvSpPr/>
          <p:nvPr/>
        </p:nvSpPr>
        <p:spPr>
          <a:xfrm>
            <a:off x="-276577" y="3622602"/>
            <a:ext cx="2810933" cy="541866"/>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dirty="0" smtClean="0">
                <a:solidFill>
                  <a:schemeClr val="tx1"/>
                </a:solidFill>
              </a:rPr>
              <a:t>更新样本权重分布</a:t>
            </a:r>
            <a:r>
              <a:rPr kumimoji="1" lang="en-US" altLang="zh-CN" dirty="0" smtClean="0">
                <a:solidFill>
                  <a:schemeClr val="tx1"/>
                </a:solidFill>
              </a:rPr>
              <a:t>D</a:t>
            </a:r>
            <a:r>
              <a:rPr kumimoji="1" lang="zh-CN" altLang="en-US" dirty="0" smtClean="0">
                <a:solidFill>
                  <a:schemeClr val="tx1"/>
                </a:solidFill>
              </a:rPr>
              <a:t>：</a:t>
            </a:r>
            <a:endParaRPr kumimoji="1" lang="zh-CN" altLang="en-US" dirty="0">
              <a:solidFill>
                <a:schemeClr val="tx1"/>
              </a:solidFill>
            </a:endParaRPr>
          </a:p>
        </p:txBody>
      </p:sp>
      <p:sp>
        <p:nvSpPr>
          <p:cNvPr id="56" name="燕尾形 55"/>
          <p:cNvSpPr/>
          <p:nvPr/>
        </p:nvSpPr>
        <p:spPr>
          <a:xfrm>
            <a:off x="-276577" y="4704515"/>
            <a:ext cx="2810933" cy="541866"/>
          </a:xfrm>
          <a:prstGeom prst="chevr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dirty="0" smtClean="0">
                <a:solidFill>
                  <a:schemeClr val="tx1"/>
                </a:solidFill>
              </a:rPr>
              <a:t>最终分类器</a:t>
            </a:r>
            <a:r>
              <a:rPr kumimoji="1" lang="en-US" altLang="zh-CN" dirty="0" smtClean="0">
                <a:solidFill>
                  <a:schemeClr val="tx1"/>
                </a:solidFill>
              </a:rPr>
              <a:t>Y</a:t>
            </a:r>
            <a:r>
              <a:rPr kumimoji="1" lang="zh-CN" altLang="en-US" dirty="0" smtClean="0">
                <a:solidFill>
                  <a:schemeClr val="tx1"/>
                </a:solidFill>
              </a:rPr>
              <a:t>：</a:t>
            </a:r>
            <a:endParaRPr kumimoji="1" lang="zh-CN" altLang="en-US" dirty="0">
              <a:solidFill>
                <a:schemeClr val="tx1"/>
              </a:solidFill>
            </a:endParaRPr>
          </a:p>
        </p:txBody>
      </p:sp>
      <p:pic>
        <p:nvPicPr>
          <p:cNvPr id="9" name="图片 8"/>
          <p:cNvPicPr>
            <a:picLocks noChangeAspect="1"/>
          </p:cNvPicPr>
          <p:nvPr/>
        </p:nvPicPr>
        <p:blipFill>
          <a:blip r:embed="rId3"/>
          <a:stretch>
            <a:fillRect/>
          </a:stretch>
        </p:blipFill>
        <p:spPr>
          <a:xfrm>
            <a:off x="2728037" y="1223576"/>
            <a:ext cx="6434677" cy="1113976"/>
          </a:xfrm>
          <a:prstGeom prst="rect">
            <a:avLst/>
          </a:prstGeom>
        </p:spPr>
      </p:pic>
      <p:pic>
        <p:nvPicPr>
          <p:cNvPr id="10" name="图片 9"/>
          <p:cNvPicPr>
            <a:picLocks noChangeAspect="1"/>
          </p:cNvPicPr>
          <p:nvPr/>
        </p:nvPicPr>
        <p:blipFill>
          <a:blip r:embed="rId4"/>
          <a:stretch>
            <a:fillRect/>
          </a:stretch>
        </p:blipFill>
        <p:spPr>
          <a:xfrm>
            <a:off x="2790769" y="2400272"/>
            <a:ext cx="3762842" cy="1000606"/>
          </a:xfrm>
          <a:prstGeom prst="rect">
            <a:avLst/>
          </a:prstGeom>
        </p:spPr>
      </p:pic>
      <p:pic>
        <p:nvPicPr>
          <p:cNvPr id="11" name="图片 10"/>
          <p:cNvPicPr>
            <a:picLocks noChangeAspect="1"/>
          </p:cNvPicPr>
          <p:nvPr/>
        </p:nvPicPr>
        <p:blipFill>
          <a:blip r:embed="rId5"/>
          <a:stretch>
            <a:fillRect/>
          </a:stretch>
        </p:blipFill>
        <p:spPr>
          <a:xfrm>
            <a:off x="2947559" y="3438382"/>
            <a:ext cx="7300305" cy="922280"/>
          </a:xfrm>
          <a:prstGeom prst="rect">
            <a:avLst/>
          </a:prstGeom>
        </p:spPr>
      </p:pic>
      <p:pic>
        <p:nvPicPr>
          <p:cNvPr id="12" name="图片 11"/>
          <p:cNvPicPr>
            <a:picLocks noChangeAspect="1"/>
          </p:cNvPicPr>
          <p:nvPr/>
        </p:nvPicPr>
        <p:blipFill>
          <a:blip r:embed="rId6"/>
          <a:stretch>
            <a:fillRect/>
          </a:stretch>
        </p:blipFill>
        <p:spPr>
          <a:xfrm>
            <a:off x="2759411" y="4482346"/>
            <a:ext cx="3807845" cy="1710409"/>
          </a:xfrm>
          <a:prstGeom prst="rect">
            <a:avLst/>
          </a:prstGeom>
        </p:spPr>
      </p:pic>
    </p:spTree>
    <p:extLst>
      <p:ext uri="{BB962C8B-B14F-4D97-AF65-F5344CB8AC3E}">
        <p14:creationId xmlns:p14="http://schemas.microsoft.com/office/powerpoint/2010/main" val="371066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smtClean="0"/>
              <a:t>SVM</a:t>
            </a:r>
            <a:endParaRPr kumimoji="1" lang="zh-CN" altLang="en-US" dirty="0"/>
          </a:p>
        </p:txBody>
      </p:sp>
      <p:sp>
        <p:nvSpPr>
          <p:cNvPr id="4" name="同心圆 3"/>
          <p:cNvSpPr/>
          <p:nvPr/>
        </p:nvSpPr>
        <p:spPr>
          <a:xfrm>
            <a:off x="2022758" y="1399037"/>
            <a:ext cx="2712984" cy="2712984"/>
          </a:xfrm>
          <a:prstGeom prst="donut">
            <a:avLst>
              <a:gd name="adj" fmla="val 22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9" name="矩形 8"/>
          <p:cNvSpPr/>
          <p:nvPr/>
        </p:nvSpPr>
        <p:spPr>
          <a:xfrm>
            <a:off x="817982" y="4379352"/>
            <a:ext cx="10466233" cy="923330"/>
          </a:xfrm>
          <a:prstGeom prst="rect">
            <a:avLst/>
          </a:prstGeom>
          <a:noFill/>
        </p:spPr>
        <p:txBody>
          <a:bodyPr wrap="square" numCol="1" spcCol="360000">
            <a:spAutoFit/>
          </a:bodyPr>
          <a:lstStyle/>
          <a:p>
            <a:r>
              <a:rPr lang="zh-CN" altLang="zh-CN" dirty="0"/>
              <a:t>对于二类分类问题，</a:t>
            </a:r>
            <a:r>
              <a:rPr lang="en-US" altLang="zh-CN" dirty="0"/>
              <a:t>Support Vector Machine</a:t>
            </a:r>
            <a:r>
              <a:rPr lang="zh-CN" altLang="zh-CN" dirty="0" smtClean="0"/>
              <a:t>的学习</a:t>
            </a:r>
            <a:r>
              <a:rPr lang="zh-CN" altLang="en-US" dirty="0" smtClean="0"/>
              <a:t>策略</a:t>
            </a:r>
            <a:r>
              <a:rPr lang="zh-CN" altLang="zh-CN" dirty="0" smtClean="0"/>
              <a:t>就是间隔</a:t>
            </a:r>
            <a:r>
              <a:rPr lang="zh-CN" altLang="en-US" dirty="0" smtClean="0"/>
              <a:t>最大化</a:t>
            </a:r>
            <a:r>
              <a:rPr lang="zh-CN" altLang="zh-CN" dirty="0" smtClean="0"/>
              <a:t>，</a:t>
            </a:r>
            <a:r>
              <a:rPr lang="zh-CN" altLang="zh-CN" dirty="0"/>
              <a:t>因此可以形式化为一个求解凸二次规划的问题，也等价于正则化的合页损失函数的最小化问题，支持向量机的学习算法是求解凸二次规划的最优化算法。关于支持向量机的理论方法我们将分为三个部分。</a:t>
            </a:r>
            <a:endParaRPr lang="en-US" altLang="zh-CN" dirty="0"/>
          </a:p>
        </p:txBody>
      </p:sp>
      <p:sp>
        <p:nvSpPr>
          <p:cNvPr id="11" name="矩形 10"/>
          <p:cNvSpPr/>
          <p:nvPr/>
        </p:nvSpPr>
        <p:spPr>
          <a:xfrm>
            <a:off x="2284611" y="2920366"/>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最优超平面</a:t>
            </a:r>
            <a:endParaRPr lang="zh-CN" altLang="en-US" dirty="0">
              <a:solidFill>
                <a:schemeClr val="tx1">
                  <a:lumMod val="75000"/>
                  <a:lumOff val="25000"/>
                </a:schemeClr>
              </a:solidFill>
              <a:latin typeface="微软雅黑" charset="0"/>
              <a:ea typeface="微软雅黑" charset="0"/>
            </a:endParaRPr>
          </a:p>
        </p:txBody>
      </p:sp>
      <p:sp>
        <p:nvSpPr>
          <p:cNvPr id="14" name="同心圆 13"/>
          <p:cNvSpPr/>
          <p:nvPr/>
        </p:nvSpPr>
        <p:spPr>
          <a:xfrm>
            <a:off x="4679363" y="1399037"/>
            <a:ext cx="2712984" cy="2712984"/>
          </a:xfrm>
          <a:prstGeom prst="donut">
            <a:avLst>
              <a:gd name="adj" fmla="val 205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5" name="空心弧 14"/>
          <p:cNvSpPr/>
          <p:nvPr/>
        </p:nvSpPr>
        <p:spPr>
          <a:xfrm rot="10800000">
            <a:off x="4679363" y="1399036"/>
            <a:ext cx="2712984" cy="2712984"/>
          </a:xfrm>
          <a:prstGeom prst="blockArc">
            <a:avLst>
              <a:gd name="adj1" fmla="val 10800000"/>
              <a:gd name="adj2" fmla="val 21507443"/>
              <a:gd name="adj3" fmla="val 229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9" name="矩形 18"/>
          <p:cNvSpPr/>
          <p:nvPr/>
        </p:nvSpPr>
        <p:spPr>
          <a:xfrm>
            <a:off x="4941216" y="2920366"/>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线性支持向量机</a:t>
            </a:r>
            <a:endParaRPr lang="zh-CN" altLang="en-US" dirty="0">
              <a:solidFill>
                <a:schemeClr val="tx1">
                  <a:lumMod val="75000"/>
                  <a:lumOff val="25000"/>
                </a:schemeClr>
              </a:solidFill>
              <a:latin typeface="微软雅黑" charset="0"/>
              <a:ea typeface="微软雅黑" charset="0"/>
            </a:endParaRPr>
          </a:p>
        </p:txBody>
      </p:sp>
      <p:sp>
        <p:nvSpPr>
          <p:cNvPr id="5" name="空心弧 4"/>
          <p:cNvSpPr/>
          <p:nvPr/>
        </p:nvSpPr>
        <p:spPr>
          <a:xfrm>
            <a:off x="2022758" y="1399036"/>
            <a:ext cx="2712984" cy="2712984"/>
          </a:xfrm>
          <a:prstGeom prst="blockArc">
            <a:avLst>
              <a:gd name="adj1" fmla="val 10800000"/>
              <a:gd name="adj2" fmla="val 246461"/>
              <a:gd name="adj3" fmla="val 2188"/>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22" name="组合 20"/>
          <p:cNvGrpSpPr/>
          <p:nvPr/>
        </p:nvGrpSpPr>
        <p:grpSpPr>
          <a:xfrm>
            <a:off x="3216946" y="1981907"/>
            <a:ext cx="349291" cy="540046"/>
            <a:chOff x="6257925" y="-9525"/>
            <a:chExt cx="1514475" cy="2341563"/>
          </a:xfrm>
          <a:solidFill>
            <a:schemeClr val="accent3">
              <a:lumMod val="75000"/>
            </a:schemeClr>
          </a:solidFill>
        </p:grpSpPr>
        <p:sp>
          <p:nvSpPr>
            <p:cNvPr id="23"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23"/>
          <p:cNvGrpSpPr/>
          <p:nvPr/>
        </p:nvGrpSpPr>
        <p:grpSpPr>
          <a:xfrm>
            <a:off x="5744840" y="2045444"/>
            <a:ext cx="550570" cy="549539"/>
            <a:chOff x="6262688" y="5170488"/>
            <a:chExt cx="1697038" cy="1693863"/>
          </a:xfrm>
          <a:solidFill>
            <a:schemeClr val="accent3"/>
          </a:solidFill>
        </p:grpSpPr>
        <p:sp>
          <p:nvSpPr>
            <p:cNvPr id="36"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8" name="同心圆 37"/>
          <p:cNvSpPr/>
          <p:nvPr/>
        </p:nvSpPr>
        <p:spPr>
          <a:xfrm>
            <a:off x="7332918" y="1399036"/>
            <a:ext cx="2712984" cy="2712984"/>
          </a:xfrm>
          <a:prstGeom prst="donut">
            <a:avLst>
              <a:gd name="adj" fmla="val 22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41" name="矩形 40"/>
          <p:cNvSpPr/>
          <p:nvPr/>
        </p:nvSpPr>
        <p:spPr>
          <a:xfrm>
            <a:off x="7594771" y="2920365"/>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非线性支持向量机</a:t>
            </a:r>
            <a:endParaRPr lang="zh-CN" altLang="en-US" dirty="0">
              <a:solidFill>
                <a:schemeClr val="tx1">
                  <a:lumMod val="75000"/>
                  <a:lumOff val="25000"/>
                </a:schemeClr>
              </a:solidFill>
              <a:latin typeface="微软雅黑" charset="0"/>
              <a:ea typeface="微软雅黑" charset="0"/>
            </a:endParaRPr>
          </a:p>
        </p:txBody>
      </p:sp>
      <p:grpSp>
        <p:nvGrpSpPr>
          <p:cNvPr id="48" name="组合 20"/>
          <p:cNvGrpSpPr/>
          <p:nvPr/>
        </p:nvGrpSpPr>
        <p:grpSpPr>
          <a:xfrm>
            <a:off x="8527107" y="1981906"/>
            <a:ext cx="349291" cy="540046"/>
            <a:chOff x="6257925" y="-9525"/>
            <a:chExt cx="1514475" cy="2341563"/>
          </a:xfrm>
          <a:solidFill>
            <a:schemeClr val="accent3">
              <a:lumMod val="60000"/>
              <a:lumOff val="40000"/>
            </a:schemeClr>
          </a:solidFill>
        </p:grpSpPr>
        <p:sp>
          <p:nvSpPr>
            <p:cNvPr id="49"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空心弧 46"/>
          <p:cNvSpPr/>
          <p:nvPr/>
        </p:nvSpPr>
        <p:spPr>
          <a:xfrm>
            <a:off x="7332918" y="1399035"/>
            <a:ext cx="2712984" cy="2712984"/>
          </a:xfrm>
          <a:prstGeom prst="blockArc">
            <a:avLst>
              <a:gd name="adj1" fmla="val 10800000"/>
              <a:gd name="adj2" fmla="val 246461"/>
              <a:gd name="adj3" fmla="val 218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Tree>
    <p:extLst>
      <p:ext uri="{BB962C8B-B14F-4D97-AF65-F5344CB8AC3E}">
        <p14:creationId xmlns:p14="http://schemas.microsoft.com/office/powerpoint/2010/main" val="310034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smtClean="0"/>
              <a:t>SVM</a:t>
            </a:r>
            <a:endParaRPr kumimoji="1" lang="zh-CN" altLang="en-US" dirty="0"/>
          </a:p>
        </p:txBody>
      </p:sp>
      <p:sp>
        <p:nvSpPr>
          <p:cNvPr id="4" name="同心圆 3"/>
          <p:cNvSpPr/>
          <p:nvPr/>
        </p:nvSpPr>
        <p:spPr>
          <a:xfrm>
            <a:off x="2022758" y="1399037"/>
            <a:ext cx="2712984" cy="2712984"/>
          </a:xfrm>
          <a:prstGeom prst="donut">
            <a:avLst>
              <a:gd name="adj" fmla="val 22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1" name="矩形 10"/>
          <p:cNvSpPr/>
          <p:nvPr/>
        </p:nvSpPr>
        <p:spPr>
          <a:xfrm>
            <a:off x="2284611" y="2920366"/>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最优超平面</a:t>
            </a:r>
            <a:endParaRPr lang="zh-CN" altLang="en-US" dirty="0">
              <a:solidFill>
                <a:schemeClr val="tx1">
                  <a:lumMod val="75000"/>
                  <a:lumOff val="25000"/>
                </a:schemeClr>
              </a:solidFill>
              <a:latin typeface="微软雅黑" charset="0"/>
              <a:ea typeface="微软雅黑" charset="0"/>
            </a:endParaRPr>
          </a:p>
        </p:txBody>
      </p:sp>
      <p:sp>
        <p:nvSpPr>
          <p:cNvPr id="5" name="空心弧 4"/>
          <p:cNvSpPr/>
          <p:nvPr/>
        </p:nvSpPr>
        <p:spPr>
          <a:xfrm>
            <a:off x="2022758" y="1399036"/>
            <a:ext cx="2712984" cy="2712984"/>
          </a:xfrm>
          <a:prstGeom prst="blockArc">
            <a:avLst>
              <a:gd name="adj1" fmla="val 10800000"/>
              <a:gd name="adj2" fmla="val 246461"/>
              <a:gd name="adj3" fmla="val 2188"/>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22" name="组合 20"/>
          <p:cNvGrpSpPr/>
          <p:nvPr/>
        </p:nvGrpSpPr>
        <p:grpSpPr>
          <a:xfrm>
            <a:off x="3216946" y="1981907"/>
            <a:ext cx="349291" cy="540046"/>
            <a:chOff x="6257925" y="-9525"/>
            <a:chExt cx="1514475" cy="2341563"/>
          </a:xfrm>
          <a:solidFill>
            <a:schemeClr val="accent3">
              <a:lumMod val="75000"/>
            </a:schemeClr>
          </a:solidFill>
        </p:grpSpPr>
        <p:sp>
          <p:nvSpPr>
            <p:cNvPr id="23"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6" name="矩形 25"/>
          <p:cNvSpPr/>
          <p:nvPr/>
        </p:nvSpPr>
        <p:spPr>
          <a:xfrm>
            <a:off x="5444176" y="1269413"/>
            <a:ext cx="5769690" cy="2000548"/>
          </a:xfrm>
          <a:prstGeom prst="rect">
            <a:avLst/>
          </a:prstGeom>
          <a:noFill/>
        </p:spPr>
        <p:txBody>
          <a:bodyPr wrap="square" numCol="1" spcCol="360000">
            <a:spAutoFit/>
          </a:bodyPr>
          <a:lstStyle/>
          <a:p>
            <a:pPr defTabSz="609585">
              <a:lnSpc>
                <a:spcPct val="130000"/>
              </a:lnSpc>
            </a:pPr>
            <a:r>
              <a:rPr lang="zh-CN" altLang="zh-CN" sz="1600" dirty="0"/>
              <a:t>考虑二类分类问题时，假设训练样本集是线性的，即存在一线性的界面将这些样本分开，那么这样的线性分类面有无数个。画出分别经过两类样本中距离分类界面最近的点的平行分类面，这两个分类面的距离达到最大时，最优超平面正好在这两个平面的中间。最优的分类器就是要找到这一最优超平面，使得在样本被正确分类的情况下，分类间隔达到最大</a:t>
            </a:r>
            <a:r>
              <a:rPr lang="zh-CN" altLang="zh-CN" sz="1600" dirty="0" smtClean="0"/>
              <a:t>。</a:t>
            </a:r>
            <a:r>
              <a:rPr lang="en-US" altLang="zh-CN" sz="1600" dirty="0" smtClean="0"/>
              <a:t> </a:t>
            </a:r>
            <a:endParaRPr lang="zh-CN" altLang="en-US" sz="1600" dirty="0">
              <a:solidFill>
                <a:schemeClr val="tx1">
                  <a:lumMod val="75000"/>
                  <a:lumOff val="25000"/>
                </a:schemeClr>
              </a:solidFill>
              <a:latin typeface="微软雅黑" charset="0"/>
              <a:ea typeface="微软雅黑" charset="0"/>
            </a:endParaRPr>
          </a:p>
        </p:txBody>
      </p:sp>
      <p:pic>
        <p:nvPicPr>
          <p:cNvPr id="27" name="图片 26"/>
          <p:cNvPicPr/>
          <p:nvPr/>
        </p:nvPicPr>
        <p:blipFill>
          <a:blip r:embed="rId2">
            <a:extLst>
              <a:ext uri="{28A0092B-C50C-407E-A947-70E740481C1C}">
                <a14:useLocalDpi xmlns:a14="http://schemas.microsoft.com/office/drawing/2010/main" val="0"/>
              </a:ext>
            </a:extLst>
          </a:blip>
          <a:srcRect/>
          <a:stretch>
            <a:fillRect/>
          </a:stretch>
        </p:blipFill>
        <p:spPr bwMode="auto">
          <a:xfrm>
            <a:off x="5444176" y="3553957"/>
            <a:ext cx="5270500" cy="2534285"/>
          </a:xfrm>
          <a:prstGeom prst="rect">
            <a:avLst/>
          </a:prstGeom>
          <a:noFill/>
          <a:ln>
            <a:noFill/>
          </a:ln>
        </p:spPr>
      </p:pic>
    </p:spTree>
    <p:extLst>
      <p:ext uri="{BB962C8B-B14F-4D97-AF65-F5344CB8AC3E}">
        <p14:creationId xmlns:p14="http://schemas.microsoft.com/office/powerpoint/2010/main" val="242334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895655" y="2057342"/>
            <a:ext cx="835026" cy="651828"/>
          </a:xfrm>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7730680" y="2160681"/>
            <a:ext cx="3234689" cy="445150"/>
          </a:xfrm>
        </p:spPr>
        <p:txBody>
          <a:bodyPr/>
          <a:lstStyle/>
          <a:p>
            <a:r>
              <a:rPr kumimoji="1" lang="en-US" altLang="zh-CN" dirty="0" smtClean="0"/>
              <a:t>Data Description</a:t>
            </a:r>
            <a:endParaRPr kumimoji="1" lang="zh-CN" altLang="en-US" dirty="0"/>
          </a:p>
        </p:txBody>
      </p:sp>
      <p:sp>
        <p:nvSpPr>
          <p:cNvPr id="4" name="文本占位符 3"/>
          <p:cNvSpPr>
            <a:spLocks noGrp="1"/>
          </p:cNvSpPr>
          <p:nvPr>
            <p:ph type="body" sz="quarter" idx="14"/>
          </p:nvPr>
        </p:nvSpPr>
        <p:spPr>
          <a:xfrm>
            <a:off x="6895655" y="2891418"/>
            <a:ext cx="835026" cy="651828"/>
          </a:xfrm>
        </p:spPr>
        <p:txBody>
          <a:bodyPr/>
          <a:lstStyle/>
          <a:p>
            <a:r>
              <a:rPr kumimoji="1" lang="en-US" altLang="zh-CN" dirty="0"/>
              <a:t>02</a:t>
            </a:r>
            <a:endParaRPr kumimoji="1" lang="zh-CN" altLang="en-US" dirty="0"/>
          </a:p>
        </p:txBody>
      </p:sp>
      <p:sp>
        <p:nvSpPr>
          <p:cNvPr id="5" name="文本占位符 4"/>
          <p:cNvSpPr>
            <a:spLocks noGrp="1"/>
          </p:cNvSpPr>
          <p:nvPr>
            <p:ph type="body" sz="quarter" idx="15"/>
          </p:nvPr>
        </p:nvSpPr>
        <p:spPr>
          <a:xfrm>
            <a:off x="7730680" y="2994758"/>
            <a:ext cx="3891548" cy="445150"/>
          </a:xfrm>
        </p:spPr>
        <p:txBody>
          <a:bodyPr/>
          <a:lstStyle/>
          <a:p>
            <a:r>
              <a:rPr kumimoji="1" lang="en-US" altLang="zh-CN" dirty="0" smtClean="0"/>
              <a:t>Data Cleaning and Preparation</a:t>
            </a:r>
            <a:endParaRPr kumimoji="1" lang="zh-CN" altLang="en-US" dirty="0"/>
          </a:p>
        </p:txBody>
      </p:sp>
      <p:sp>
        <p:nvSpPr>
          <p:cNvPr id="6" name="文本占位符 5"/>
          <p:cNvSpPr>
            <a:spLocks noGrp="1"/>
          </p:cNvSpPr>
          <p:nvPr>
            <p:ph type="body" sz="quarter" idx="16"/>
          </p:nvPr>
        </p:nvSpPr>
        <p:spPr>
          <a:xfrm>
            <a:off x="6895655" y="3648172"/>
            <a:ext cx="835026" cy="651828"/>
          </a:xfrm>
        </p:spPr>
        <p:txBody>
          <a:bodyPr/>
          <a:lstStyle/>
          <a:p>
            <a:r>
              <a:rPr kumimoji="1" lang="en-US" altLang="zh-CN" dirty="0"/>
              <a:t>03</a:t>
            </a:r>
            <a:endParaRPr kumimoji="1" lang="zh-CN" altLang="en-US" dirty="0"/>
          </a:p>
        </p:txBody>
      </p:sp>
      <p:sp>
        <p:nvSpPr>
          <p:cNvPr id="7" name="文本占位符 6"/>
          <p:cNvSpPr>
            <a:spLocks noGrp="1"/>
          </p:cNvSpPr>
          <p:nvPr>
            <p:ph type="body" sz="quarter" idx="17"/>
          </p:nvPr>
        </p:nvSpPr>
        <p:spPr>
          <a:xfrm>
            <a:off x="7730680" y="3751511"/>
            <a:ext cx="3234689" cy="445150"/>
          </a:xfrm>
        </p:spPr>
        <p:txBody>
          <a:bodyPr/>
          <a:lstStyle/>
          <a:p>
            <a:r>
              <a:rPr kumimoji="1" lang="en-US" altLang="zh-CN" dirty="0" smtClean="0"/>
              <a:t>Exploratory Data Analysis</a:t>
            </a:r>
            <a:endParaRPr kumimoji="1" lang="zh-CN" altLang="en-US" dirty="0"/>
          </a:p>
        </p:txBody>
      </p:sp>
      <p:pic>
        <p:nvPicPr>
          <p:cNvPr id="16" name="图片 15"/>
          <p:cNvPicPr>
            <a:picLocks noChangeAspect="1"/>
          </p:cNvPicPr>
          <p:nvPr/>
        </p:nvPicPr>
        <p:blipFill>
          <a:blip r:embed="rId2"/>
          <a:stretch>
            <a:fillRect/>
          </a:stretch>
        </p:blipFill>
        <p:spPr>
          <a:xfrm>
            <a:off x="443677" y="1875421"/>
            <a:ext cx="4295924" cy="2534982"/>
          </a:xfrm>
          <a:prstGeom prst="rect">
            <a:avLst/>
          </a:prstGeom>
        </p:spPr>
      </p:pic>
      <p:pic>
        <p:nvPicPr>
          <p:cNvPr id="20" name="图片 19"/>
          <p:cNvPicPr>
            <a:picLocks noChangeAspect="1"/>
          </p:cNvPicPr>
          <p:nvPr/>
        </p:nvPicPr>
        <p:blipFill>
          <a:blip r:embed="rId3"/>
          <a:stretch>
            <a:fillRect/>
          </a:stretch>
        </p:blipFill>
        <p:spPr>
          <a:xfrm>
            <a:off x="228763" y="2481476"/>
            <a:ext cx="4737100" cy="1600200"/>
          </a:xfrm>
          <a:prstGeom prst="rect">
            <a:avLst/>
          </a:prstGeom>
        </p:spPr>
      </p:pic>
    </p:spTree>
    <p:extLst>
      <p:ext uri="{BB962C8B-B14F-4D97-AF65-F5344CB8AC3E}">
        <p14:creationId xmlns:p14="http://schemas.microsoft.com/office/powerpoint/2010/main" val="753959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smtClean="0"/>
              <a:t>SVM</a:t>
            </a:r>
            <a:endParaRPr kumimoji="1" lang="zh-CN" altLang="en-US" dirty="0"/>
          </a:p>
        </p:txBody>
      </p:sp>
      <p:sp>
        <p:nvSpPr>
          <p:cNvPr id="4" name="同心圆 3"/>
          <p:cNvSpPr/>
          <p:nvPr/>
        </p:nvSpPr>
        <p:spPr>
          <a:xfrm>
            <a:off x="2022758" y="1399037"/>
            <a:ext cx="2712984" cy="2712984"/>
          </a:xfrm>
          <a:prstGeom prst="donut">
            <a:avLst>
              <a:gd name="adj" fmla="val 22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9" name="矩形 8"/>
          <p:cNvSpPr/>
          <p:nvPr/>
        </p:nvSpPr>
        <p:spPr>
          <a:xfrm>
            <a:off x="817982" y="4379352"/>
            <a:ext cx="10466233" cy="923330"/>
          </a:xfrm>
          <a:prstGeom prst="rect">
            <a:avLst/>
          </a:prstGeom>
          <a:noFill/>
        </p:spPr>
        <p:txBody>
          <a:bodyPr wrap="square" numCol="1" spcCol="360000">
            <a:spAutoFit/>
          </a:bodyPr>
          <a:lstStyle/>
          <a:p>
            <a:r>
              <a:rPr lang="zh-CN" altLang="zh-CN" dirty="0"/>
              <a:t>对于二类分类问题，</a:t>
            </a:r>
            <a:r>
              <a:rPr lang="en-US" altLang="zh-CN" dirty="0"/>
              <a:t>Support Vector Machine</a:t>
            </a:r>
            <a:r>
              <a:rPr lang="zh-CN" altLang="zh-CN" dirty="0" smtClean="0"/>
              <a:t>的学习</a:t>
            </a:r>
            <a:r>
              <a:rPr lang="zh-CN" altLang="en-US" dirty="0" smtClean="0"/>
              <a:t>策略</a:t>
            </a:r>
            <a:r>
              <a:rPr lang="zh-CN" altLang="zh-CN" dirty="0" smtClean="0"/>
              <a:t>就是间隔</a:t>
            </a:r>
            <a:r>
              <a:rPr lang="zh-CN" altLang="en-US" dirty="0" smtClean="0"/>
              <a:t>最大化</a:t>
            </a:r>
            <a:r>
              <a:rPr lang="zh-CN" altLang="zh-CN" dirty="0" smtClean="0"/>
              <a:t>，</a:t>
            </a:r>
            <a:r>
              <a:rPr lang="zh-CN" altLang="zh-CN" dirty="0"/>
              <a:t>因此可以形式化为一个求解凸二次规划的问题，也等价于正则化的合页损失函数的最小化问题，支持向量机的学习算法是求解凸二次规划的最优化算法。关于支持向量机的理论方法我们将分为三个部分。</a:t>
            </a:r>
            <a:endParaRPr lang="en-US" altLang="zh-CN" dirty="0"/>
          </a:p>
        </p:txBody>
      </p:sp>
      <p:sp>
        <p:nvSpPr>
          <p:cNvPr id="11" name="矩形 10"/>
          <p:cNvSpPr/>
          <p:nvPr/>
        </p:nvSpPr>
        <p:spPr>
          <a:xfrm>
            <a:off x="2284611" y="2920366"/>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最优超平面</a:t>
            </a:r>
            <a:endParaRPr lang="zh-CN" altLang="en-US" dirty="0">
              <a:solidFill>
                <a:schemeClr val="tx1">
                  <a:lumMod val="75000"/>
                  <a:lumOff val="25000"/>
                </a:schemeClr>
              </a:solidFill>
              <a:latin typeface="微软雅黑" charset="0"/>
              <a:ea typeface="微软雅黑" charset="0"/>
            </a:endParaRPr>
          </a:p>
        </p:txBody>
      </p:sp>
      <p:sp>
        <p:nvSpPr>
          <p:cNvPr id="14" name="同心圆 13"/>
          <p:cNvSpPr/>
          <p:nvPr/>
        </p:nvSpPr>
        <p:spPr>
          <a:xfrm>
            <a:off x="4679363" y="1399037"/>
            <a:ext cx="2712984" cy="2712984"/>
          </a:xfrm>
          <a:prstGeom prst="donut">
            <a:avLst>
              <a:gd name="adj" fmla="val 205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5" name="空心弧 14"/>
          <p:cNvSpPr/>
          <p:nvPr/>
        </p:nvSpPr>
        <p:spPr>
          <a:xfrm rot="10800000">
            <a:off x="4679363" y="1399036"/>
            <a:ext cx="2712984" cy="2712984"/>
          </a:xfrm>
          <a:prstGeom prst="blockArc">
            <a:avLst>
              <a:gd name="adj1" fmla="val 10800000"/>
              <a:gd name="adj2" fmla="val 21507443"/>
              <a:gd name="adj3" fmla="val 229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9" name="矩形 18"/>
          <p:cNvSpPr/>
          <p:nvPr/>
        </p:nvSpPr>
        <p:spPr>
          <a:xfrm>
            <a:off x="4941216" y="2920366"/>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线性支持向量机</a:t>
            </a:r>
            <a:endParaRPr lang="zh-CN" altLang="en-US" dirty="0">
              <a:solidFill>
                <a:schemeClr val="tx1">
                  <a:lumMod val="75000"/>
                  <a:lumOff val="25000"/>
                </a:schemeClr>
              </a:solidFill>
              <a:latin typeface="微软雅黑" charset="0"/>
              <a:ea typeface="微软雅黑" charset="0"/>
            </a:endParaRPr>
          </a:p>
        </p:txBody>
      </p:sp>
      <p:sp>
        <p:nvSpPr>
          <p:cNvPr id="5" name="空心弧 4"/>
          <p:cNvSpPr/>
          <p:nvPr/>
        </p:nvSpPr>
        <p:spPr>
          <a:xfrm>
            <a:off x="2022758" y="1399036"/>
            <a:ext cx="2712984" cy="2712984"/>
          </a:xfrm>
          <a:prstGeom prst="blockArc">
            <a:avLst>
              <a:gd name="adj1" fmla="val 10800000"/>
              <a:gd name="adj2" fmla="val 246461"/>
              <a:gd name="adj3" fmla="val 2188"/>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22" name="组合 20"/>
          <p:cNvGrpSpPr/>
          <p:nvPr/>
        </p:nvGrpSpPr>
        <p:grpSpPr>
          <a:xfrm>
            <a:off x="3216946" y="1981907"/>
            <a:ext cx="349291" cy="540046"/>
            <a:chOff x="6257925" y="-9525"/>
            <a:chExt cx="1514475" cy="2341563"/>
          </a:xfrm>
          <a:solidFill>
            <a:schemeClr val="accent3">
              <a:lumMod val="75000"/>
            </a:schemeClr>
          </a:solidFill>
        </p:grpSpPr>
        <p:sp>
          <p:nvSpPr>
            <p:cNvPr id="23"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23"/>
          <p:cNvGrpSpPr/>
          <p:nvPr/>
        </p:nvGrpSpPr>
        <p:grpSpPr>
          <a:xfrm>
            <a:off x="5744840" y="2045444"/>
            <a:ext cx="550570" cy="549539"/>
            <a:chOff x="6262688" y="5170488"/>
            <a:chExt cx="1697038" cy="1693863"/>
          </a:xfrm>
          <a:solidFill>
            <a:schemeClr val="accent3"/>
          </a:solidFill>
        </p:grpSpPr>
        <p:sp>
          <p:nvSpPr>
            <p:cNvPr id="36"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8" name="同心圆 37"/>
          <p:cNvSpPr/>
          <p:nvPr/>
        </p:nvSpPr>
        <p:spPr>
          <a:xfrm>
            <a:off x="7332918" y="1399036"/>
            <a:ext cx="2712984" cy="2712984"/>
          </a:xfrm>
          <a:prstGeom prst="donut">
            <a:avLst>
              <a:gd name="adj" fmla="val 22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41" name="矩形 40"/>
          <p:cNvSpPr/>
          <p:nvPr/>
        </p:nvSpPr>
        <p:spPr>
          <a:xfrm>
            <a:off x="7594771" y="2920365"/>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非线性支持向量机</a:t>
            </a:r>
            <a:endParaRPr lang="zh-CN" altLang="en-US" dirty="0">
              <a:solidFill>
                <a:schemeClr val="tx1">
                  <a:lumMod val="75000"/>
                  <a:lumOff val="25000"/>
                </a:schemeClr>
              </a:solidFill>
              <a:latin typeface="微软雅黑" charset="0"/>
              <a:ea typeface="微软雅黑" charset="0"/>
            </a:endParaRPr>
          </a:p>
        </p:txBody>
      </p:sp>
      <p:grpSp>
        <p:nvGrpSpPr>
          <p:cNvPr id="48" name="组合 20"/>
          <p:cNvGrpSpPr/>
          <p:nvPr/>
        </p:nvGrpSpPr>
        <p:grpSpPr>
          <a:xfrm>
            <a:off x="8527107" y="1981906"/>
            <a:ext cx="349291" cy="540046"/>
            <a:chOff x="6257925" y="-9525"/>
            <a:chExt cx="1514475" cy="2341563"/>
          </a:xfrm>
          <a:solidFill>
            <a:schemeClr val="accent3">
              <a:lumMod val="60000"/>
              <a:lumOff val="40000"/>
            </a:schemeClr>
          </a:solidFill>
        </p:grpSpPr>
        <p:sp>
          <p:nvSpPr>
            <p:cNvPr id="49"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空心弧 46"/>
          <p:cNvSpPr/>
          <p:nvPr/>
        </p:nvSpPr>
        <p:spPr>
          <a:xfrm>
            <a:off x="7332918" y="1399035"/>
            <a:ext cx="2712984" cy="2712984"/>
          </a:xfrm>
          <a:prstGeom prst="blockArc">
            <a:avLst>
              <a:gd name="adj1" fmla="val 10800000"/>
              <a:gd name="adj2" fmla="val 246461"/>
              <a:gd name="adj3" fmla="val 218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Tree>
    <p:extLst>
      <p:ext uri="{BB962C8B-B14F-4D97-AF65-F5344CB8AC3E}">
        <p14:creationId xmlns:p14="http://schemas.microsoft.com/office/powerpoint/2010/main" val="393972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3.2</a:t>
            </a:r>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smtClean="0"/>
              <a:t>SVM</a:t>
            </a:r>
            <a:endParaRPr kumimoji="1" lang="zh-CN" altLang="en-US" dirty="0"/>
          </a:p>
        </p:txBody>
      </p:sp>
      <p:sp>
        <p:nvSpPr>
          <p:cNvPr id="14" name="同心圆 13"/>
          <p:cNvSpPr/>
          <p:nvPr/>
        </p:nvSpPr>
        <p:spPr>
          <a:xfrm>
            <a:off x="4679363" y="1399037"/>
            <a:ext cx="2712984" cy="2712984"/>
          </a:xfrm>
          <a:prstGeom prst="donut">
            <a:avLst>
              <a:gd name="adj" fmla="val 205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5" name="空心弧 14"/>
          <p:cNvSpPr/>
          <p:nvPr/>
        </p:nvSpPr>
        <p:spPr>
          <a:xfrm rot="10800000">
            <a:off x="4679363" y="1399036"/>
            <a:ext cx="2712984" cy="2712984"/>
          </a:xfrm>
          <a:prstGeom prst="blockArc">
            <a:avLst>
              <a:gd name="adj1" fmla="val 10800000"/>
              <a:gd name="adj2" fmla="val 21507443"/>
              <a:gd name="adj3" fmla="val 229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9" name="矩形 18"/>
          <p:cNvSpPr/>
          <p:nvPr/>
        </p:nvSpPr>
        <p:spPr>
          <a:xfrm>
            <a:off x="4941216" y="2920366"/>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线性支持向量机</a:t>
            </a:r>
            <a:endParaRPr lang="zh-CN" altLang="en-US" dirty="0">
              <a:solidFill>
                <a:schemeClr val="tx1">
                  <a:lumMod val="75000"/>
                  <a:lumOff val="25000"/>
                </a:schemeClr>
              </a:solidFill>
              <a:latin typeface="微软雅黑" charset="0"/>
              <a:ea typeface="微软雅黑" charset="0"/>
            </a:endParaRPr>
          </a:p>
        </p:txBody>
      </p:sp>
      <p:grpSp>
        <p:nvGrpSpPr>
          <p:cNvPr id="35" name="组合 23"/>
          <p:cNvGrpSpPr/>
          <p:nvPr/>
        </p:nvGrpSpPr>
        <p:grpSpPr>
          <a:xfrm>
            <a:off x="5744840" y="2045444"/>
            <a:ext cx="550570" cy="549539"/>
            <a:chOff x="6262688" y="5170488"/>
            <a:chExt cx="1697038" cy="1693863"/>
          </a:xfrm>
          <a:solidFill>
            <a:schemeClr val="accent3"/>
          </a:solidFill>
        </p:grpSpPr>
        <p:sp>
          <p:nvSpPr>
            <p:cNvPr id="36"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8" name="图片 7"/>
          <p:cNvPicPr>
            <a:picLocks noChangeAspect="1"/>
          </p:cNvPicPr>
          <p:nvPr/>
        </p:nvPicPr>
        <p:blipFill>
          <a:blip r:embed="rId2"/>
          <a:stretch>
            <a:fillRect/>
          </a:stretch>
        </p:blipFill>
        <p:spPr>
          <a:xfrm>
            <a:off x="970383" y="1475632"/>
            <a:ext cx="3604516" cy="2238702"/>
          </a:xfrm>
          <a:prstGeom prst="rect">
            <a:avLst/>
          </a:prstGeom>
        </p:spPr>
      </p:pic>
      <p:sp>
        <p:nvSpPr>
          <p:cNvPr id="10" name="矩形 9"/>
          <p:cNvSpPr/>
          <p:nvPr/>
        </p:nvSpPr>
        <p:spPr>
          <a:xfrm>
            <a:off x="790266" y="3980891"/>
            <a:ext cx="7644743" cy="2308324"/>
          </a:xfrm>
          <a:prstGeom prst="rect">
            <a:avLst/>
          </a:prstGeom>
        </p:spPr>
        <p:txBody>
          <a:bodyPr wrap="square">
            <a:spAutoFit/>
          </a:bodyPr>
          <a:lstStyle/>
          <a:p>
            <a:endParaRPr lang="zh-CN" altLang="en-US" dirty="0"/>
          </a:p>
          <a:p>
            <a:r>
              <a:rPr lang="zh-CN" altLang="en-US" dirty="0"/>
              <a:t>给定线性可分训练数据集，通过间隔最大化或等价地求解相应的凸二次规划问题学习得</a:t>
            </a:r>
            <a:r>
              <a:rPr lang="zh-CN" altLang="en-US" dirty="0" smtClean="0"/>
              <a:t>到的分离超平面为</a:t>
            </a:r>
            <a:endParaRPr lang="zh-CN" altLang="en-US" dirty="0"/>
          </a:p>
          <a:p>
            <a:r>
              <a:rPr lang="en-US" altLang="zh-CN" dirty="0" smtClean="0"/>
              <a:t>w*</a:t>
            </a:r>
            <a:r>
              <a:rPr lang="en-US" altLang="zh-CN" dirty="0"/>
              <a:t>⋅</a:t>
            </a:r>
            <a:r>
              <a:rPr lang="en-US" altLang="zh-CN" dirty="0" err="1"/>
              <a:t>x+</a:t>
            </a:r>
            <a:r>
              <a:rPr lang="en-US" altLang="zh-CN" dirty="0" err="1" smtClean="0"/>
              <a:t>b</a:t>
            </a:r>
            <a:r>
              <a:rPr lang="en-US" altLang="zh-CN" dirty="0" smtClean="0"/>
              <a:t>*</a:t>
            </a:r>
            <a:r>
              <a:rPr lang="en-US" altLang="zh-CN" dirty="0"/>
              <a:t>=</a:t>
            </a:r>
            <a:r>
              <a:rPr lang="en-US" altLang="zh-CN" dirty="0" smtClean="0"/>
              <a:t>0</a:t>
            </a:r>
            <a:endParaRPr lang="en-US" altLang="zh-CN" dirty="0"/>
          </a:p>
          <a:p>
            <a:r>
              <a:rPr lang="zh-CN" altLang="en-US" dirty="0"/>
              <a:t>以及相应的分类决策函数</a:t>
            </a:r>
          </a:p>
          <a:p>
            <a:r>
              <a:rPr lang="en-US" altLang="zh-CN" dirty="0" smtClean="0"/>
              <a:t>f</a:t>
            </a:r>
            <a:r>
              <a:rPr lang="en-US" altLang="zh-CN" dirty="0"/>
              <a:t>(x)=sign(</a:t>
            </a:r>
            <a:r>
              <a:rPr lang="en-US" altLang="zh-CN" dirty="0" smtClean="0"/>
              <a:t>w*</a:t>
            </a:r>
            <a:r>
              <a:rPr lang="en-US" altLang="zh-CN" dirty="0"/>
              <a:t>⋅</a:t>
            </a:r>
            <a:r>
              <a:rPr lang="en-US" altLang="zh-CN" dirty="0" err="1"/>
              <a:t>x+</a:t>
            </a:r>
            <a:r>
              <a:rPr lang="en-US" altLang="zh-CN" dirty="0" err="1" smtClean="0"/>
              <a:t>b</a:t>
            </a:r>
            <a:r>
              <a:rPr lang="en-US" altLang="zh-CN" dirty="0" smtClean="0"/>
              <a:t>*)</a:t>
            </a:r>
            <a:endParaRPr lang="en-US" altLang="zh-CN" dirty="0"/>
          </a:p>
          <a:p>
            <a:r>
              <a:rPr lang="zh-CN" altLang="en-US" dirty="0"/>
              <a:t>称为线性可分支持向量机。</a:t>
            </a:r>
          </a:p>
          <a:p>
            <a:endParaRPr lang="zh-CN" altLang="en-US" dirty="0"/>
          </a:p>
        </p:txBody>
      </p:sp>
      <p:pic>
        <p:nvPicPr>
          <p:cNvPr id="16" name="图片 15"/>
          <p:cNvPicPr>
            <a:picLocks noChangeAspect="1"/>
          </p:cNvPicPr>
          <p:nvPr/>
        </p:nvPicPr>
        <p:blipFill>
          <a:blip r:embed="rId3"/>
          <a:stretch>
            <a:fillRect/>
          </a:stretch>
        </p:blipFill>
        <p:spPr>
          <a:xfrm>
            <a:off x="7663893" y="2291629"/>
            <a:ext cx="4528107" cy="1664441"/>
          </a:xfrm>
          <a:prstGeom prst="rect">
            <a:avLst/>
          </a:prstGeom>
        </p:spPr>
      </p:pic>
      <p:sp>
        <p:nvSpPr>
          <p:cNvPr id="18" name="文本框 17"/>
          <p:cNvSpPr txBox="1"/>
          <p:nvPr/>
        </p:nvSpPr>
        <p:spPr>
          <a:xfrm>
            <a:off x="7798182" y="1399113"/>
            <a:ext cx="3781278" cy="646331"/>
          </a:xfrm>
          <a:prstGeom prst="rect">
            <a:avLst/>
          </a:prstGeom>
          <a:noFill/>
        </p:spPr>
        <p:txBody>
          <a:bodyPr wrap="none" rtlCol="0">
            <a:spAutoFit/>
          </a:bodyPr>
          <a:lstStyle/>
          <a:p>
            <a:r>
              <a:rPr kumimoji="1" lang="en-US" altLang="zh-CN" dirty="0" smtClean="0"/>
              <a:t>LSVM</a:t>
            </a:r>
            <a:r>
              <a:rPr kumimoji="1" lang="zh-CN" altLang="en-US" dirty="0" smtClean="0"/>
              <a:t>分类的求解问题最终转化为求</a:t>
            </a:r>
            <a:endParaRPr kumimoji="1" lang="en-US" altLang="zh-CN" dirty="0" smtClean="0"/>
          </a:p>
          <a:p>
            <a:r>
              <a:rPr kumimoji="1" lang="zh-CN" altLang="en-US" dirty="0" smtClean="0"/>
              <a:t>该优化最大值问题：</a:t>
            </a:r>
            <a:endParaRPr kumimoji="1" lang="en-US" altLang="zh-CN" dirty="0" smtClean="0"/>
          </a:p>
        </p:txBody>
      </p:sp>
    </p:spTree>
    <p:extLst>
      <p:ext uri="{BB962C8B-B14F-4D97-AF65-F5344CB8AC3E}">
        <p14:creationId xmlns:p14="http://schemas.microsoft.com/office/powerpoint/2010/main" val="192129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smtClean="0"/>
              <a:t>SVM</a:t>
            </a:r>
            <a:endParaRPr kumimoji="1" lang="zh-CN" altLang="en-US" dirty="0"/>
          </a:p>
        </p:txBody>
      </p:sp>
      <p:sp>
        <p:nvSpPr>
          <p:cNvPr id="4" name="同心圆 3"/>
          <p:cNvSpPr/>
          <p:nvPr/>
        </p:nvSpPr>
        <p:spPr>
          <a:xfrm>
            <a:off x="2022758" y="1399037"/>
            <a:ext cx="2712984" cy="2712984"/>
          </a:xfrm>
          <a:prstGeom prst="donut">
            <a:avLst>
              <a:gd name="adj" fmla="val 22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9" name="矩形 8"/>
          <p:cNvSpPr/>
          <p:nvPr/>
        </p:nvSpPr>
        <p:spPr>
          <a:xfrm>
            <a:off x="817982" y="4379352"/>
            <a:ext cx="10466233" cy="923330"/>
          </a:xfrm>
          <a:prstGeom prst="rect">
            <a:avLst/>
          </a:prstGeom>
          <a:noFill/>
        </p:spPr>
        <p:txBody>
          <a:bodyPr wrap="square" numCol="1" spcCol="360000">
            <a:spAutoFit/>
          </a:bodyPr>
          <a:lstStyle/>
          <a:p>
            <a:r>
              <a:rPr lang="zh-CN" altLang="zh-CN" dirty="0"/>
              <a:t>对于二类分类问题，</a:t>
            </a:r>
            <a:r>
              <a:rPr lang="en-US" altLang="zh-CN" dirty="0"/>
              <a:t>Support Vector Machine</a:t>
            </a:r>
            <a:r>
              <a:rPr lang="zh-CN" altLang="zh-CN" dirty="0" smtClean="0"/>
              <a:t>的学习</a:t>
            </a:r>
            <a:r>
              <a:rPr lang="zh-CN" altLang="en-US" dirty="0" smtClean="0"/>
              <a:t>策略</a:t>
            </a:r>
            <a:r>
              <a:rPr lang="zh-CN" altLang="zh-CN" dirty="0" smtClean="0"/>
              <a:t>就是间隔</a:t>
            </a:r>
            <a:r>
              <a:rPr lang="zh-CN" altLang="en-US" dirty="0" smtClean="0"/>
              <a:t>最大化</a:t>
            </a:r>
            <a:r>
              <a:rPr lang="zh-CN" altLang="zh-CN" dirty="0" smtClean="0"/>
              <a:t>，</a:t>
            </a:r>
            <a:r>
              <a:rPr lang="zh-CN" altLang="zh-CN" dirty="0"/>
              <a:t>因此可以形式化为一个求解凸二次规划的问题，也等价于正则化的合页损失函数的最小化问题，支持向量机的学习算法是求解凸二次规划的最优化算法。关于支持向量机的理论方法我们将分为三个部分。</a:t>
            </a:r>
            <a:endParaRPr lang="en-US" altLang="zh-CN" dirty="0"/>
          </a:p>
        </p:txBody>
      </p:sp>
      <p:sp>
        <p:nvSpPr>
          <p:cNvPr id="11" name="矩形 10"/>
          <p:cNvSpPr/>
          <p:nvPr/>
        </p:nvSpPr>
        <p:spPr>
          <a:xfrm>
            <a:off x="2284611" y="2920366"/>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最优超平面</a:t>
            </a:r>
            <a:endParaRPr lang="zh-CN" altLang="en-US" dirty="0">
              <a:solidFill>
                <a:schemeClr val="tx1">
                  <a:lumMod val="75000"/>
                  <a:lumOff val="25000"/>
                </a:schemeClr>
              </a:solidFill>
              <a:latin typeface="微软雅黑" charset="0"/>
              <a:ea typeface="微软雅黑" charset="0"/>
            </a:endParaRPr>
          </a:p>
        </p:txBody>
      </p:sp>
      <p:sp>
        <p:nvSpPr>
          <p:cNvPr id="14" name="同心圆 13"/>
          <p:cNvSpPr/>
          <p:nvPr/>
        </p:nvSpPr>
        <p:spPr>
          <a:xfrm>
            <a:off x="4679363" y="1399037"/>
            <a:ext cx="2712984" cy="2712984"/>
          </a:xfrm>
          <a:prstGeom prst="donut">
            <a:avLst>
              <a:gd name="adj" fmla="val 205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5" name="空心弧 14"/>
          <p:cNvSpPr/>
          <p:nvPr/>
        </p:nvSpPr>
        <p:spPr>
          <a:xfrm rot="10800000">
            <a:off x="4679363" y="1399036"/>
            <a:ext cx="2712984" cy="2712984"/>
          </a:xfrm>
          <a:prstGeom prst="blockArc">
            <a:avLst>
              <a:gd name="adj1" fmla="val 10800000"/>
              <a:gd name="adj2" fmla="val 21507443"/>
              <a:gd name="adj3" fmla="val 229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9" name="矩形 18"/>
          <p:cNvSpPr/>
          <p:nvPr/>
        </p:nvSpPr>
        <p:spPr>
          <a:xfrm>
            <a:off x="4941216" y="2920366"/>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线性支持向量机</a:t>
            </a:r>
            <a:endParaRPr lang="zh-CN" altLang="en-US" dirty="0">
              <a:solidFill>
                <a:schemeClr val="tx1">
                  <a:lumMod val="75000"/>
                  <a:lumOff val="25000"/>
                </a:schemeClr>
              </a:solidFill>
              <a:latin typeface="微软雅黑" charset="0"/>
              <a:ea typeface="微软雅黑" charset="0"/>
            </a:endParaRPr>
          </a:p>
        </p:txBody>
      </p:sp>
      <p:sp>
        <p:nvSpPr>
          <p:cNvPr id="5" name="空心弧 4"/>
          <p:cNvSpPr/>
          <p:nvPr/>
        </p:nvSpPr>
        <p:spPr>
          <a:xfrm>
            <a:off x="2022758" y="1399036"/>
            <a:ext cx="2712984" cy="2712984"/>
          </a:xfrm>
          <a:prstGeom prst="blockArc">
            <a:avLst>
              <a:gd name="adj1" fmla="val 10800000"/>
              <a:gd name="adj2" fmla="val 246461"/>
              <a:gd name="adj3" fmla="val 2188"/>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22" name="组合 20"/>
          <p:cNvGrpSpPr/>
          <p:nvPr/>
        </p:nvGrpSpPr>
        <p:grpSpPr>
          <a:xfrm>
            <a:off x="3216946" y="1981907"/>
            <a:ext cx="349291" cy="540046"/>
            <a:chOff x="6257925" y="-9525"/>
            <a:chExt cx="1514475" cy="2341563"/>
          </a:xfrm>
          <a:solidFill>
            <a:schemeClr val="accent3">
              <a:lumMod val="75000"/>
            </a:schemeClr>
          </a:solidFill>
        </p:grpSpPr>
        <p:sp>
          <p:nvSpPr>
            <p:cNvPr id="23"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23"/>
          <p:cNvGrpSpPr/>
          <p:nvPr/>
        </p:nvGrpSpPr>
        <p:grpSpPr>
          <a:xfrm>
            <a:off x="5744840" y="2045444"/>
            <a:ext cx="550570" cy="549539"/>
            <a:chOff x="6262688" y="5170488"/>
            <a:chExt cx="1697038" cy="1693863"/>
          </a:xfrm>
          <a:solidFill>
            <a:schemeClr val="accent3"/>
          </a:solidFill>
        </p:grpSpPr>
        <p:sp>
          <p:nvSpPr>
            <p:cNvPr id="36"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8" name="同心圆 37"/>
          <p:cNvSpPr/>
          <p:nvPr/>
        </p:nvSpPr>
        <p:spPr>
          <a:xfrm>
            <a:off x="7332918" y="1399036"/>
            <a:ext cx="2712984" cy="2712984"/>
          </a:xfrm>
          <a:prstGeom prst="donut">
            <a:avLst>
              <a:gd name="adj" fmla="val 22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41" name="矩形 40"/>
          <p:cNvSpPr/>
          <p:nvPr/>
        </p:nvSpPr>
        <p:spPr>
          <a:xfrm>
            <a:off x="7594771" y="2920365"/>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非线性支持向量机</a:t>
            </a:r>
            <a:endParaRPr lang="zh-CN" altLang="en-US" dirty="0">
              <a:solidFill>
                <a:schemeClr val="tx1">
                  <a:lumMod val="75000"/>
                  <a:lumOff val="25000"/>
                </a:schemeClr>
              </a:solidFill>
              <a:latin typeface="微软雅黑" charset="0"/>
              <a:ea typeface="微软雅黑" charset="0"/>
            </a:endParaRPr>
          </a:p>
        </p:txBody>
      </p:sp>
      <p:grpSp>
        <p:nvGrpSpPr>
          <p:cNvPr id="48" name="组合 20"/>
          <p:cNvGrpSpPr/>
          <p:nvPr/>
        </p:nvGrpSpPr>
        <p:grpSpPr>
          <a:xfrm>
            <a:off x="8527107" y="1981906"/>
            <a:ext cx="349291" cy="540046"/>
            <a:chOff x="6257925" y="-9525"/>
            <a:chExt cx="1514475" cy="2341563"/>
          </a:xfrm>
          <a:solidFill>
            <a:schemeClr val="accent3">
              <a:lumMod val="60000"/>
              <a:lumOff val="40000"/>
            </a:schemeClr>
          </a:solidFill>
        </p:grpSpPr>
        <p:sp>
          <p:nvSpPr>
            <p:cNvPr id="49"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空心弧 46"/>
          <p:cNvSpPr/>
          <p:nvPr/>
        </p:nvSpPr>
        <p:spPr>
          <a:xfrm>
            <a:off x="7332918" y="1399035"/>
            <a:ext cx="2712984" cy="2712984"/>
          </a:xfrm>
          <a:prstGeom prst="blockArc">
            <a:avLst>
              <a:gd name="adj1" fmla="val 10800000"/>
              <a:gd name="adj2" fmla="val 246461"/>
              <a:gd name="adj3" fmla="val 218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Tree>
    <p:extLst>
      <p:ext uri="{BB962C8B-B14F-4D97-AF65-F5344CB8AC3E}">
        <p14:creationId xmlns:p14="http://schemas.microsoft.com/office/powerpoint/2010/main" val="393972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smtClean="0"/>
              <a:t>SVM</a:t>
            </a:r>
            <a:endParaRPr kumimoji="1" lang="zh-CN" altLang="en-US" dirty="0"/>
          </a:p>
        </p:txBody>
      </p:sp>
      <p:sp>
        <p:nvSpPr>
          <p:cNvPr id="9" name="矩形 8"/>
          <p:cNvSpPr/>
          <p:nvPr/>
        </p:nvSpPr>
        <p:spPr>
          <a:xfrm>
            <a:off x="817982" y="4536152"/>
            <a:ext cx="10466233" cy="923330"/>
          </a:xfrm>
          <a:prstGeom prst="rect">
            <a:avLst/>
          </a:prstGeom>
          <a:noFill/>
        </p:spPr>
        <p:txBody>
          <a:bodyPr wrap="square" numCol="1" spcCol="360000">
            <a:spAutoFit/>
          </a:bodyPr>
          <a:lstStyle/>
          <a:p>
            <a:r>
              <a:rPr lang="zh-CN" altLang="zh-CN" dirty="0"/>
              <a:t>现实中许多问题都是线性不可分的，此时可以使用非线性分类器进行分类。其思想是把输入空间的数据映射到某个高维特征空间，在该空间中数据是线性可分的，可以找到合适的线性分类面。而且，通过使用核技巧选择合适的核函数，还可以避免在高维空间计算的复杂度，解决“维数灾难”的问题。</a:t>
            </a:r>
            <a:endParaRPr lang="en-US" altLang="zh-CN" dirty="0"/>
          </a:p>
        </p:txBody>
      </p:sp>
      <p:sp>
        <p:nvSpPr>
          <p:cNvPr id="38" name="同心圆 37"/>
          <p:cNvSpPr/>
          <p:nvPr/>
        </p:nvSpPr>
        <p:spPr>
          <a:xfrm>
            <a:off x="7332918" y="1399036"/>
            <a:ext cx="2712984" cy="2712984"/>
          </a:xfrm>
          <a:prstGeom prst="donut">
            <a:avLst>
              <a:gd name="adj" fmla="val 22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41" name="矩形 40"/>
          <p:cNvSpPr/>
          <p:nvPr/>
        </p:nvSpPr>
        <p:spPr>
          <a:xfrm>
            <a:off x="7594771" y="2920365"/>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非线性支持向量机</a:t>
            </a:r>
            <a:endParaRPr lang="zh-CN" altLang="en-US" dirty="0">
              <a:solidFill>
                <a:schemeClr val="tx1">
                  <a:lumMod val="75000"/>
                  <a:lumOff val="25000"/>
                </a:schemeClr>
              </a:solidFill>
              <a:latin typeface="微软雅黑" charset="0"/>
              <a:ea typeface="微软雅黑" charset="0"/>
            </a:endParaRPr>
          </a:p>
        </p:txBody>
      </p:sp>
      <p:grpSp>
        <p:nvGrpSpPr>
          <p:cNvPr id="48" name="组合 20"/>
          <p:cNvGrpSpPr/>
          <p:nvPr/>
        </p:nvGrpSpPr>
        <p:grpSpPr>
          <a:xfrm>
            <a:off x="8527107" y="1981906"/>
            <a:ext cx="349291" cy="540046"/>
            <a:chOff x="6257925" y="-9525"/>
            <a:chExt cx="1514475" cy="2341563"/>
          </a:xfrm>
          <a:solidFill>
            <a:schemeClr val="accent3">
              <a:lumMod val="60000"/>
              <a:lumOff val="40000"/>
            </a:schemeClr>
          </a:solidFill>
        </p:grpSpPr>
        <p:sp>
          <p:nvSpPr>
            <p:cNvPr id="49"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空心弧 46"/>
          <p:cNvSpPr/>
          <p:nvPr/>
        </p:nvSpPr>
        <p:spPr>
          <a:xfrm>
            <a:off x="7332918" y="1399035"/>
            <a:ext cx="2712984" cy="2712984"/>
          </a:xfrm>
          <a:prstGeom prst="blockArc">
            <a:avLst>
              <a:gd name="adj1" fmla="val 10800000"/>
              <a:gd name="adj2" fmla="val 246461"/>
              <a:gd name="adj3" fmla="val 218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Tree>
    <p:extLst>
      <p:ext uri="{BB962C8B-B14F-4D97-AF65-F5344CB8AC3E}">
        <p14:creationId xmlns:p14="http://schemas.microsoft.com/office/powerpoint/2010/main" val="341721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smtClean="0"/>
              <a:t>SVM</a:t>
            </a:r>
            <a:endParaRPr kumimoji="1" lang="zh-CN" altLang="en-US" dirty="0"/>
          </a:p>
        </p:txBody>
      </p:sp>
      <p:sp>
        <p:nvSpPr>
          <p:cNvPr id="9" name="矩形 8"/>
          <p:cNvSpPr/>
          <p:nvPr/>
        </p:nvSpPr>
        <p:spPr>
          <a:xfrm>
            <a:off x="817982" y="4536152"/>
            <a:ext cx="10466233" cy="923330"/>
          </a:xfrm>
          <a:prstGeom prst="rect">
            <a:avLst/>
          </a:prstGeom>
          <a:noFill/>
        </p:spPr>
        <p:txBody>
          <a:bodyPr wrap="square" numCol="1" spcCol="360000">
            <a:spAutoFit/>
          </a:bodyPr>
          <a:lstStyle/>
          <a:p>
            <a:r>
              <a:rPr lang="zh-CN" altLang="zh-CN" dirty="0"/>
              <a:t>现实中许多问题都是线性不可分的，此时可以使用非线性分类器进行分类。其思想是把输入空间的数据映射到某个高维特征空间，在该空间中数据是线性可分的，可以找到合适的线性分类面。而且，通过使用核技巧选择合适的核函数，还可以避免在高维空间计算的复杂度，解决“维数灾难”的问题。</a:t>
            </a:r>
            <a:endParaRPr lang="en-US" altLang="zh-CN" dirty="0"/>
          </a:p>
        </p:txBody>
      </p:sp>
      <p:sp>
        <p:nvSpPr>
          <p:cNvPr id="38" name="同心圆 37"/>
          <p:cNvSpPr/>
          <p:nvPr/>
        </p:nvSpPr>
        <p:spPr>
          <a:xfrm>
            <a:off x="7332918" y="1399036"/>
            <a:ext cx="2712984" cy="2712984"/>
          </a:xfrm>
          <a:prstGeom prst="donut">
            <a:avLst>
              <a:gd name="adj" fmla="val 22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41" name="矩形 40"/>
          <p:cNvSpPr/>
          <p:nvPr/>
        </p:nvSpPr>
        <p:spPr>
          <a:xfrm>
            <a:off x="7594771" y="2920365"/>
            <a:ext cx="2189277" cy="438582"/>
          </a:xfrm>
          <a:prstGeom prst="rect">
            <a:avLst/>
          </a:prstGeom>
          <a:noFill/>
        </p:spPr>
        <p:txBody>
          <a:bodyPr wrap="square" numCol="1" spcCol="360000">
            <a:spAutoFit/>
          </a:bodyPr>
          <a:lstStyle/>
          <a:p>
            <a:pPr algn="ctr" defTabSz="609585">
              <a:lnSpc>
                <a:spcPct val="130000"/>
              </a:lnSpc>
            </a:pPr>
            <a:r>
              <a:rPr lang="zh-CN" altLang="en-US" dirty="0" smtClean="0">
                <a:solidFill>
                  <a:schemeClr val="tx1">
                    <a:lumMod val="75000"/>
                    <a:lumOff val="25000"/>
                  </a:schemeClr>
                </a:solidFill>
                <a:latin typeface="微软雅黑" charset="0"/>
                <a:ea typeface="微软雅黑" charset="0"/>
              </a:rPr>
              <a:t>非线性支持向量机</a:t>
            </a:r>
            <a:endParaRPr lang="zh-CN" altLang="en-US" dirty="0">
              <a:solidFill>
                <a:schemeClr val="tx1">
                  <a:lumMod val="75000"/>
                  <a:lumOff val="25000"/>
                </a:schemeClr>
              </a:solidFill>
              <a:latin typeface="微软雅黑" charset="0"/>
              <a:ea typeface="微软雅黑" charset="0"/>
            </a:endParaRPr>
          </a:p>
        </p:txBody>
      </p:sp>
      <p:grpSp>
        <p:nvGrpSpPr>
          <p:cNvPr id="48" name="组合 20"/>
          <p:cNvGrpSpPr/>
          <p:nvPr/>
        </p:nvGrpSpPr>
        <p:grpSpPr>
          <a:xfrm>
            <a:off x="8527107" y="1981906"/>
            <a:ext cx="349291" cy="540046"/>
            <a:chOff x="6257925" y="-9525"/>
            <a:chExt cx="1514475" cy="2341563"/>
          </a:xfrm>
          <a:solidFill>
            <a:schemeClr val="accent3">
              <a:lumMod val="60000"/>
              <a:lumOff val="40000"/>
            </a:schemeClr>
          </a:solidFill>
        </p:grpSpPr>
        <p:sp>
          <p:nvSpPr>
            <p:cNvPr id="49"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空心弧 46"/>
          <p:cNvSpPr/>
          <p:nvPr/>
        </p:nvSpPr>
        <p:spPr>
          <a:xfrm>
            <a:off x="7332918" y="1399035"/>
            <a:ext cx="2712984" cy="2712984"/>
          </a:xfrm>
          <a:prstGeom prst="blockArc">
            <a:avLst>
              <a:gd name="adj1" fmla="val 10800000"/>
              <a:gd name="adj2" fmla="val 246461"/>
              <a:gd name="adj3" fmla="val 218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7" name="文本框 6"/>
          <p:cNvSpPr txBox="1"/>
          <p:nvPr/>
        </p:nvSpPr>
        <p:spPr>
          <a:xfrm>
            <a:off x="817982" y="1741488"/>
            <a:ext cx="5769390" cy="2308324"/>
          </a:xfrm>
          <a:prstGeom prst="rect">
            <a:avLst/>
          </a:prstGeom>
          <a:noFill/>
        </p:spPr>
        <p:txBody>
          <a:bodyPr wrap="none" rtlCol="0">
            <a:spAutoFit/>
          </a:bodyPr>
          <a:lstStyle/>
          <a:p>
            <a:r>
              <a:rPr lang="zh-CN" altLang="zh-CN" dirty="0"/>
              <a:t>一般来说常用的核函数</a:t>
            </a:r>
            <a:r>
              <a:rPr lang="en-US" altLang="zh-CN" i="1" dirty="0"/>
              <a:t>K(</a:t>
            </a:r>
            <a:r>
              <a:rPr lang="en-US" altLang="zh-CN" i="1" dirty="0" err="1"/>
              <a:t>xi,xj</a:t>
            </a:r>
            <a:r>
              <a:rPr lang="en-US" altLang="zh-CN" i="1" dirty="0"/>
              <a:t>)</a:t>
            </a:r>
            <a:r>
              <a:rPr lang="zh-CN" altLang="zh-CN" dirty="0"/>
              <a:t>有以下四种形式：</a:t>
            </a:r>
            <a:endParaRPr lang="en-US" altLang="zh-CN" dirty="0"/>
          </a:p>
          <a:p>
            <a:r>
              <a:rPr lang="zh-CN" altLang="zh-CN" dirty="0"/>
              <a:t>线性核函数：</a:t>
            </a:r>
            <a:r>
              <a:rPr lang="en-US" altLang="zh-CN" i="1" dirty="0"/>
              <a:t>K(</a:t>
            </a:r>
            <a:r>
              <a:rPr lang="en-US" altLang="zh-CN" i="1" dirty="0" err="1"/>
              <a:t>xi,x</a:t>
            </a:r>
            <a:r>
              <a:rPr lang="en-US" altLang="zh-CN" i="1" dirty="0"/>
              <a:t>)=(</a:t>
            </a:r>
            <a:r>
              <a:rPr lang="en-US" altLang="zh-CN" i="1" dirty="0" err="1"/>
              <a:t>xi,x</a:t>
            </a:r>
            <a:r>
              <a:rPr lang="en-US" altLang="zh-CN" i="1" dirty="0"/>
              <a:t>)</a:t>
            </a:r>
            <a:r>
              <a:rPr lang="zh-CN" altLang="zh-CN" dirty="0"/>
              <a:t>。</a:t>
            </a:r>
            <a:endParaRPr lang="en-US" altLang="zh-CN" dirty="0"/>
          </a:p>
          <a:p>
            <a:r>
              <a:rPr lang="zh-CN" altLang="zh-CN" dirty="0"/>
              <a:t>多项式核函数：</a:t>
            </a:r>
            <a:r>
              <a:rPr lang="en-US" altLang="zh-CN" i="1" dirty="0"/>
              <a:t>K(</a:t>
            </a:r>
            <a:r>
              <a:rPr lang="en-US" altLang="zh-CN" i="1" dirty="0" err="1"/>
              <a:t>xi,x</a:t>
            </a:r>
            <a:r>
              <a:rPr lang="en-US" altLang="zh-CN" i="1" dirty="0"/>
              <a:t>)=(xi,x+1)d</a:t>
            </a:r>
            <a:r>
              <a:rPr lang="zh-CN" altLang="zh-CN" dirty="0"/>
              <a:t>。</a:t>
            </a:r>
            <a:endParaRPr lang="en-US" altLang="zh-CN" dirty="0"/>
          </a:p>
          <a:p>
            <a:r>
              <a:rPr lang="en-US" altLang="zh-CN" dirty="0"/>
              <a:t>Gauss</a:t>
            </a:r>
            <a:r>
              <a:rPr lang="zh-CN" altLang="zh-CN" dirty="0"/>
              <a:t>径向基核函数（</a:t>
            </a:r>
            <a:r>
              <a:rPr lang="en-US" altLang="zh-CN" dirty="0"/>
              <a:t>RBF</a:t>
            </a:r>
            <a:r>
              <a:rPr lang="zh-CN" altLang="zh-CN" dirty="0"/>
              <a:t>）</a:t>
            </a:r>
            <a:r>
              <a:rPr lang="en-US" altLang="zh-CN" dirty="0"/>
              <a:t>:</a:t>
            </a:r>
            <a:r>
              <a:rPr lang="en-US" altLang="zh-CN" i="1" dirty="0"/>
              <a:t> K(</a:t>
            </a:r>
            <a:r>
              <a:rPr lang="en-US" altLang="zh-CN" i="1" dirty="0" err="1"/>
              <a:t>xi,x</a:t>
            </a:r>
            <a:r>
              <a:rPr lang="en-US" altLang="zh-CN" i="1" dirty="0"/>
              <a:t>)=</a:t>
            </a:r>
            <a:r>
              <a:rPr lang="en-US" altLang="zh-CN" i="1" dirty="0" err="1"/>
              <a:t>exp</a:t>
            </a:r>
            <a:r>
              <a:rPr lang="en-US" altLang="zh-CN" i="1" dirty="0"/>
              <a:t>(-x-xi22σ2)</a:t>
            </a:r>
            <a:r>
              <a:rPr lang="zh-CN" altLang="zh-CN" dirty="0" smtClean="0"/>
              <a:t>，</a:t>
            </a:r>
            <a:endParaRPr lang="en-US" altLang="zh-CN" dirty="0" smtClean="0"/>
          </a:p>
          <a:p>
            <a:r>
              <a:rPr lang="zh-CN" altLang="zh-CN" dirty="0" smtClean="0"/>
              <a:t>其</a:t>
            </a:r>
            <a:r>
              <a:rPr lang="zh-CN" altLang="zh-CN" dirty="0"/>
              <a:t>中</a:t>
            </a:r>
            <a:r>
              <a:rPr lang="en-US" altLang="zh-CN" i="1" dirty="0" err="1"/>
              <a:t>σ</a:t>
            </a:r>
            <a:r>
              <a:rPr lang="zh-CN" altLang="zh-CN" dirty="0"/>
              <a:t>是核函数的宽度参数，</a:t>
            </a:r>
            <a:r>
              <a:rPr lang="en-US" altLang="zh-CN" i="1" dirty="0"/>
              <a:t>xi</a:t>
            </a:r>
            <a:r>
              <a:rPr lang="zh-CN" altLang="zh-CN" dirty="0"/>
              <a:t>是中心。</a:t>
            </a:r>
            <a:endParaRPr lang="en-US" altLang="zh-CN" dirty="0"/>
          </a:p>
          <a:p>
            <a:r>
              <a:rPr lang="en-US" altLang="zh-CN" dirty="0"/>
              <a:t> </a:t>
            </a:r>
          </a:p>
          <a:p>
            <a:r>
              <a:rPr lang="en-US" altLang="zh-CN" dirty="0"/>
              <a:t>Sigmoid</a:t>
            </a:r>
            <a:r>
              <a:rPr lang="zh-CN" altLang="zh-CN" dirty="0"/>
              <a:t>核函数：</a:t>
            </a:r>
            <a:r>
              <a:rPr lang="en-US" altLang="zh-CN" i="1" dirty="0"/>
              <a:t>K(</a:t>
            </a:r>
            <a:r>
              <a:rPr lang="en-US" altLang="zh-CN" i="1" dirty="0" err="1"/>
              <a:t>xi,x</a:t>
            </a:r>
            <a:r>
              <a:rPr lang="en-US" altLang="zh-CN" i="1" dirty="0"/>
              <a:t>)=</a:t>
            </a:r>
            <a:r>
              <a:rPr lang="en-US" altLang="zh-CN" i="1" dirty="0" err="1"/>
              <a:t>tanh</a:t>
            </a:r>
            <a:r>
              <a:rPr lang="en-US" altLang="zh-CN" i="1" dirty="0"/>
              <a:t>(v(</a:t>
            </a:r>
            <a:r>
              <a:rPr lang="en-US" altLang="zh-CN" i="1" dirty="0" err="1"/>
              <a:t>xi,x</a:t>
            </a:r>
            <a:r>
              <a:rPr lang="en-US" altLang="zh-CN" i="1" dirty="0"/>
              <a:t>)+c</a:t>
            </a:r>
            <a:endParaRPr lang="en-US" altLang="zh-CN" dirty="0"/>
          </a:p>
          <a:p>
            <a:endParaRPr kumimoji="1" lang="zh-CN" altLang="en-US" dirty="0"/>
          </a:p>
        </p:txBody>
      </p:sp>
    </p:spTree>
    <p:extLst>
      <p:ext uri="{BB962C8B-B14F-4D97-AF65-F5344CB8AC3E}">
        <p14:creationId xmlns:p14="http://schemas.microsoft.com/office/powerpoint/2010/main" val="168360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err="1" smtClean="0"/>
              <a:t>SVM_Adaboost</a:t>
            </a:r>
            <a:endParaRPr kumimoji="1" lang="zh-CN" altLang="en-US" dirty="0"/>
          </a:p>
        </p:txBody>
      </p:sp>
      <p:sp>
        <p:nvSpPr>
          <p:cNvPr id="7" name="燕尾形 6"/>
          <p:cNvSpPr/>
          <p:nvPr/>
        </p:nvSpPr>
        <p:spPr>
          <a:xfrm>
            <a:off x="2540000" y="1490135"/>
            <a:ext cx="2810933" cy="54186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8" name="五边形 7"/>
          <p:cNvSpPr/>
          <p:nvPr/>
        </p:nvSpPr>
        <p:spPr>
          <a:xfrm>
            <a:off x="0" y="1505814"/>
            <a:ext cx="2675467" cy="541867"/>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5" name="燕尾形 54"/>
          <p:cNvSpPr/>
          <p:nvPr/>
        </p:nvSpPr>
        <p:spPr>
          <a:xfrm>
            <a:off x="5215467" y="1490134"/>
            <a:ext cx="2810933" cy="541866"/>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56" name="燕尾形 55"/>
          <p:cNvSpPr/>
          <p:nvPr/>
        </p:nvSpPr>
        <p:spPr>
          <a:xfrm>
            <a:off x="7890933" y="1490133"/>
            <a:ext cx="2810933" cy="541866"/>
          </a:xfrm>
          <a:prstGeom prst="chevr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58" name="矩形 57"/>
          <p:cNvSpPr/>
          <p:nvPr/>
        </p:nvSpPr>
        <p:spPr>
          <a:xfrm>
            <a:off x="745541" y="2778169"/>
            <a:ext cx="2451130" cy="1043363"/>
          </a:xfrm>
          <a:prstGeom prst="rect">
            <a:avLst/>
          </a:prstGeom>
          <a:noFill/>
        </p:spPr>
        <p:txBody>
          <a:bodyPr wrap="square" numCol="1" spcCol="360000">
            <a:spAutoFit/>
          </a:bodyPr>
          <a:lstStyle/>
          <a:p>
            <a:pPr defTabSz="609585">
              <a:lnSpc>
                <a:spcPct val="130000"/>
              </a:lnSpc>
            </a:pPr>
            <a:r>
              <a:rPr lang="zh-CN" altLang="zh-CN" sz="1200" dirty="0"/>
              <a:t>使用支持向量机作为</a:t>
            </a:r>
            <a:r>
              <a:rPr lang="en-US" altLang="zh-CN" sz="1200" dirty="0" err="1"/>
              <a:t>Adaboost</a:t>
            </a:r>
            <a:r>
              <a:rPr lang="zh-CN" altLang="zh-CN" sz="1200" dirty="0"/>
              <a:t>算法的基分类器，有效弥补了基础</a:t>
            </a:r>
            <a:r>
              <a:rPr lang="en-US" altLang="zh-CN" sz="1200" dirty="0" err="1"/>
              <a:t>Adaboost</a:t>
            </a:r>
            <a:r>
              <a:rPr lang="zh-CN" altLang="zh-CN" sz="1200" dirty="0"/>
              <a:t>算法不擅于处理高维数据的的问题。</a:t>
            </a:r>
            <a:r>
              <a:rPr lang="en-US" altLang="zh-CN" sz="1200" dirty="0"/>
              <a:t> </a:t>
            </a:r>
            <a:endParaRPr lang="zh-CN" altLang="en-US" sz="1200" dirty="0">
              <a:solidFill>
                <a:schemeClr val="tx1">
                  <a:lumMod val="75000"/>
                  <a:lumOff val="25000"/>
                </a:schemeClr>
              </a:solidFill>
              <a:latin typeface="微软雅黑" charset="0"/>
              <a:ea typeface="微软雅黑" charset="0"/>
            </a:endParaRPr>
          </a:p>
        </p:txBody>
      </p:sp>
      <p:grpSp>
        <p:nvGrpSpPr>
          <p:cNvPr id="29" name="组 28"/>
          <p:cNvGrpSpPr/>
          <p:nvPr/>
        </p:nvGrpSpPr>
        <p:grpSpPr>
          <a:xfrm>
            <a:off x="485191" y="2031999"/>
            <a:ext cx="173567" cy="948266"/>
            <a:chOff x="11040533" y="427567"/>
            <a:chExt cx="173567" cy="948266"/>
          </a:xfrm>
        </p:grpSpPr>
        <p:cxnSp>
          <p:nvCxnSpPr>
            <p:cNvPr id="26" name="直线连接符 25"/>
            <p:cNvCxnSpPr/>
            <p:nvPr/>
          </p:nvCxnSpPr>
          <p:spPr>
            <a:xfrm>
              <a:off x="11127316" y="427567"/>
              <a:ext cx="0" cy="897467"/>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1040533" y="1202266"/>
              <a:ext cx="173567" cy="17356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60" name="矩形 59"/>
          <p:cNvSpPr/>
          <p:nvPr/>
        </p:nvSpPr>
        <p:spPr>
          <a:xfrm>
            <a:off x="2918047" y="4749987"/>
            <a:ext cx="2451130" cy="1283428"/>
          </a:xfrm>
          <a:prstGeom prst="rect">
            <a:avLst/>
          </a:prstGeom>
          <a:noFill/>
        </p:spPr>
        <p:txBody>
          <a:bodyPr wrap="square" numCol="1" spcCol="360000">
            <a:spAutoFit/>
          </a:bodyPr>
          <a:lstStyle/>
          <a:p>
            <a:pPr defTabSz="609585">
              <a:lnSpc>
                <a:spcPct val="130000"/>
              </a:lnSpc>
            </a:pPr>
            <a:r>
              <a:rPr lang="zh-CN" altLang="zh-CN" sz="1200" dirty="0"/>
              <a:t>而过往的研究表明，</a:t>
            </a:r>
            <a:r>
              <a:rPr lang="en-US" altLang="zh-CN" sz="1200" dirty="0"/>
              <a:t>SVM</a:t>
            </a:r>
            <a:r>
              <a:rPr lang="zh-CN" altLang="zh-CN" sz="1200" dirty="0"/>
              <a:t>虽然有很多优点，但在应用于如金融、图像等某些高维度、非线性领域分类，往往不管如何调整核函数以及其参数其表现都不好。</a:t>
            </a:r>
            <a:r>
              <a:rPr lang="en-US" altLang="zh-CN" sz="1200" dirty="0"/>
              <a:t> </a:t>
            </a:r>
            <a:endParaRPr lang="zh-CN" altLang="en-US" sz="1200" dirty="0">
              <a:solidFill>
                <a:schemeClr val="tx1">
                  <a:lumMod val="75000"/>
                  <a:lumOff val="25000"/>
                </a:schemeClr>
              </a:solidFill>
              <a:latin typeface="微软雅黑" charset="0"/>
              <a:ea typeface="微软雅黑" charset="0"/>
            </a:endParaRPr>
          </a:p>
        </p:txBody>
      </p:sp>
      <p:grpSp>
        <p:nvGrpSpPr>
          <p:cNvPr id="62" name="组 61"/>
          <p:cNvGrpSpPr/>
          <p:nvPr/>
        </p:nvGrpSpPr>
        <p:grpSpPr>
          <a:xfrm>
            <a:off x="2657697" y="3674533"/>
            <a:ext cx="173567" cy="948266"/>
            <a:chOff x="11040533" y="427567"/>
            <a:chExt cx="173567" cy="948266"/>
          </a:xfrm>
        </p:grpSpPr>
        <p:cxnSp>
          <p:nvCxnSpPr>
            <p:cNvPr id="63" name="直线连接符 62"/>
            <p:cNvCxnSpPr/>
            <p:nvPr/>
          </p:nvCxnSpPr>
          <p:spPr>
            <a:xfrm>
              <a:off x="11127316" y="427567"/>
              <a:ext cx="0" cy="89746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11040533" y="1202266"/>
              <a:ext cx="173567" cy="1735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70" name="矩形 69"/>
          <p:cNvSpPr/>
          <p:nvPr/>
        </p:nvSpPr>
        <p:spPr>
          <a:xfrm>
            <a:off x="5900935" y="2982013"/>
            <a:ext cx="2451130" cy="803297"/>
          </a:xfrm>
          <a:prstGeom prst="rect">
            <a:avLst/>
          </a:prstGeom>
          <a:noFill/>
        </p:spPr>
        <p:txBody>
          <a:bodyPr wrap="square" numCol="1" spcCol="360000">
            <a:spAutoFit/>
          </a:bodyPr>
          <a:lstStyle/>
          <a:p>
            <a:pPr defTabSz="609585">
              <a:lnSpc>
                <a:spcPct val="130000"/>
              </a:lnSpc>
            </a:pPr>
            <a:r>
              <a:rPr lang="zh-CN" altLang="zh-CN" sz="1200" dirty="0"/>
              <a:t>对</a:t>
            </a:r>
            <a:r>
              <a:rPr lang="en-US" altLang="zh-CN" sz="1200" dirty="0"/>
              <a:t>SVM</a:t>
            </a:r>
            <a:r>
              <a:rPr lang="zh-CN" altLang="zh-CN" sz="1200" dirty="0"/>
              <a:t>来说，应用</a:t>
            </a:r>
            <a:r>
              <a:rPr lang="en-US" altLang="zh-CN" sz="1200" dirty="0" err="1"/>
              <a:t>Adaboost</a:t>
            </a:r>
            <a:r>
              <a:rPr lang="zh-CN" altLang="zh-CN" sz="1200" dirty="0"/>
              <a:t>方法可以降低因核函数与核参数的选择而造成的误差；</a:t>
            </a:r>
            <a:r>
              <a:rPr lang="en-US" altLang="zh-CN" sz="1200" dirty="0"/>
              <a:t> </a:t>
            </a:r>
            <a:endParaRPr lang="zh-CN" altLang="en-US" sz="1200" dirty="0">
              <a:solidFill>
                <a:schemeClr val="tx1">
                  <a:lumMod val="75000"/>
                  <a:lumOff val="25000"/>
                </a:schemeClr>
              </a:solidFill>
              <a:latin typeface="微软雅黑" charset="0"/>
              <a:ea typeface="微软雅黑" charset="0"/>
            </a:endParaRPr>
          </a:p>
        </p:txBody>
      </p:sp>
      <p:grpSp>
        <p:nvGrpSpPr>
          <p:cNvPr id="72" name="组 71"/>
          <p:cNvGrpSpPr/>
          <p:nvPr/>
        </p:nvGrpSpPr>
        <p:grpSpPr>
          <a:xfrm>
            <a:off x="5640585" y="2031999"/>
            <a:ext cx="173567" cy="948266"/>
            <a:chOff x="11040533" y="427567"/>
            <a:chExt cx="173567" cy="948266"/>
          </a:xfrm>
        </p:grpSpPr>
        <p:cxnSp>
          <p:nvCxnSpPr>
            <p:cNvPr id="73" name="直线连接符 72"/>
            <p:cNvCxnSpPr/>
            <p:nvPr/>
          </p:nvCxnSpPr>
          <p:spPr>
            <a:xfrm>
              <a:off x="11127316" y="427567"/>
              <a:ext cx="0" cy="897467"/>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11040533" y="1202266"/>
              <a:ext cx="173567" cy="17356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75" name="矩形 74"/>
          <p:cNvSpPr/>
          <p:nvPr/>
        </p:nvSpPr>
        <p:spPr>
          <a:xfrm>
            <a:off x="8073440" y="4624547"/>
            <a:ext cx="2628425" cy="1015663"/>
          </a:xfrm>
          <a:prstGeom prst="rect">
            <a:avLst/>
          </a:prstGeom>
          <a:noFill/>
        </p:spPr>
        <p:txBody>
          <a:bodyPr wrap="square" numCol="1" spcCol="360000">
            <a:spAutoFit/>
          </a:bodyPr>
          <a:lstStyle/>
          <a:p>
            <a:r>
              <a:rPr lang="zh-CN" altLang="zh-CN" sz="1200" dirty="0"/>
              <a:t>而对</a:t>
            </a:r>
            <a:r>
              <a:rPr lang="en-US" altLang="zh-CN" sz="1200" dirty="0" err="1"/>
              <a:t>Adaboost</a:t>
            </a:r>
            <a:r>
              <a:rPr lang="zh-CN" altLang="zh-CN" sz="1200" dirty="0"/>
              <a:t>来说，通过使用</a:t>
            </a:r>
            <a:r>
              <a:rPr lang="en-US" altLang="zh-CN" sz="1200" dirty="0"/>
              <a:t>RBFSVM</a:t>
            </a:r>
            <a:r>
              <a:rPr lang="zh-CN" altLang="zh-CN" sz="1200" dirty="0"/>
              <a:t>方法，可以通过迭代调整</a:t>
            </a:r>
            <a:r>
              <a:rPr lang="en-US" altLang="zh-CN" sz="1200" i="1" dirty="0" err="1"/>
              <a:t>σ</a:t>
            </a:r>
            <a:r>
              <a:rPr lang="zh-CN" altLang="zh-CN" sz="1200" dirty="0"/>
              <a:t>值的方法来极大增强基分类器的多样性，因而可以提升</a:t>
            </a:r>
            <a:r>
              <a:rPr lang="en-US" altLang="zh-CN" sz="1200" dirty="0" err="1"/>
              <a:t>Adaboost</a:t>
            </a:r>
            <a:r>
              <a:rPr lang="zh-CN" altLang="zh-CN" sz="1200" dirty="0"/>
              <a:t>算法的整体性能。</a:t>
            </a:r>
            <a:endParaRPr lang="en-US" altLang="zh-CN" sz="1200" dirty="0"/>
          </a:p>
        </p:txBody>
      </p:sp>
      <p:sp>
        <p:nvSpPr>
          <p:cNvPr id="76" name="矩形 75"/>
          <p:cNvSpPr/>
          <p:nvPr/>
        </p:nvSpPr>
        <p:spPr>
          <a:xfrm>
            <a:off x="2918047" y="4337588"/>
            <a:ext cx="915635" cy="361637"/>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弱分类器</a:t>
            </a:r>
            <a:endParaRPr lang="en-US" altLang="zh-CN" sz="1400" b="1" kern="0" dirty="0">
              <a:solidFill>
                <a:schemeClr val="tx1">
                  <a:lumMod val="75000"/>
                  <a:lumOff val="25000"/>
                </a:schemeClr>
              </a:solidFill>
              <a:ea typeface="微软雅黑" charset="0"/>
            </a:endParaRPr>
          </a:p>
        </p:txBody>
      </p:sp>
      <p:grpSp>
        <p:nvGrpSpPr>
          <p:cNvPr id="77" name="组 76"/>
          <p:cNvGrpSpPr/>
          <p:nvPr/>
        </p:nvGrpSpPr>
        <p:grpSpPr>
          <a:xfrm>
            <a:off x="7813091" y="3674533"/>
            <a:ext cx="173567" cy="948266"/>
            <a:chOff x="11040533" y="427567"/>
            <a:chExt cx="173567" cy="948266"/>
          </a:xfrm>
        </p:grpSpPr>
        <p:cxnSp>
          <p:nvCxnSpPr>
            <p:cNvPr id="78" name="直线连接符 77"/>
            <p:cNvCxnSpPr/>
            <p:nvPr/>
          </p:nvCxnSpPr>
          <p:spPr>
            <a:xfrm>
              <a:off x="11127316" y="427567"/>
              <a:ext cx="0" cy="897467"/>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11040533" y="1202266"/>
              <a:ext cx="173567" cy="17356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Tree>
    <p:extLst>
      <p:ext uri="{BB962C8B-B14F-4D97-AF65-F5344CB8AC3E}">
        <p14:creationId xmlns:p14="http://schemas.microsoft.com/office/powerpoint/2010/main" val="142144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3</a:t>
            </a:r>
            <a:r>
              <a:rPr kumimoji="1" lang="zh-CN" altLang="en-US" dirty="0" smtClean="0"/>
              <a:t>.</a:t>
            </a:r>
            <a:r>
              <a:rPr kumimoji="1" lang="en-US" altLang="zh-CN" dirty="0" smtClean="0"/>
              <a:t>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研究</a:t>
            </a:r>
            <a:r>
              <a:rPr kumimoji="1" lang="zh-CN" altLang="en-US" dirty="0" smtClean="0"/>
              <a:t>方法：</a:t>
            </a:r>
            <a:r>
              <a:rPr kumimoji="1" lang="en-US" altLang="zh-CN" dirty="0" err="1" smtClean="0"/>
              <a:t>SVM_Adaboost</a:t>
            </a:r>
            <a:endParaRPr kumimoji="1" lang="zh-CN" altLang="en-US" dirty="0"/>
          </a:p>
        </p:txBody>
      </p:sp>
      <p:sp>
        <p:nvSpPr>
          <p:cNvPr id="4" name="矩形 3"/>
          <p:cNvSpPr/>
          <p:nvPr/>
        </p:nvSpPr>
        <p:spPr>
          <a:xfrm>
            <a:off x="2489062" y="2173084"/>
            <a:ext cx="869961" cy="82177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权重初始化</a:t>
            </a:r>
            <a:endParaRPr kumimoji="1" lang="zh-CN" altLang="en-US" dirty="0"/>
          </a:p>
        </p:txBody>
      </p:sp>
      <p:sp>
        <p:nvSpPr>
          <p:cNvPr id="5" name="圆角矩形 4"/>
          <p:cNvSpPr/>
          <p:nvPr/>
        </p:nvSpPr>
        <p:spPr>
          <a:xfrm>
            <a:off x="306746" y="2173084"/>
            <a:ext cx="616599" cy="82177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开始</a:t>
            </a:r>
            <a:endParaRPr kumimoji="1" lang="zh-CN" altLang="en-US" dirty="0"/>
          </a:p>
        </p:txBody>
      </p:sp>
      <p:sp>
        <p:nvSpPr>
          <p:cNvPr id="6" name="平行四边形 5"/>
          <p:cNvSpPr/>
          <p:nvPr/>
        </p:nvSpPr>
        <p:spPr>
          <a:xfrm>
            <a:off x="1251189" y="2173084"/>
            <a:ext cx="940079" cy="821778"/>
          </a:xfrm>
          <a:prstGeom prst="parallelogram">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输入</a:t>
            </a:r>
            <a:endParaRPr kumimoji="1" lang="zh-CN" altLang="en-US" dirty="0"/>
          </a:p>
        </p:txBody>
      </p:sp>
      <p:sp>
        <p:nvSpPr>
          <p:cNvPr id="7" name="菱形 6"/>
          <p:cNvSpPr/>
          <p:nvPr/>
        </p:nvSpPr>
        <p:spPr>
          <a:xfrm>
            <a:off x="3886031" y="2173085"/>
            <a:ext cx="1266226" cy="821778"/>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判断</a:t>
            </a:r>
            <a:endParaRPr kumimoji="1" lang="zh-CN" altLang="en-US" dirty="0"/>
          </a:p>
        </p:txBody>
      </p:sp>
      <p:sp>
        <p:nvSpPr>
          <p:cNvPr id="16" name="矩形 15"/>
          <p:cNvSpPr/>
          <p:nvPr/>
        </p:nvSpPr>
        <p:spPr>
          <a:xfrm>
            <a:off x="6768550" y="2188764"/>
            <a:ext cx="869961" cy="82177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计算</a:t>
            </a:r>
            <a:endParaRPr kumimoji="1" lang="en-US" altLang="zh-CN" dirty="0" smtClean="0"/>
          </a:p>
          <a:p>
            <a:pPr algn="ctr"/>
            <a:r>
              <a:rPr kumimoji="1" lang="zh-CN" altLang="en-US" dirty="0" smtClean="0"/>
              <a:t>误差</a:t>
            </a:r>
            <a:endParaRPr kumimoji="1" lang="zh-CN" altLang="en-US" dirty="0"/>
          </a:p>
        </p:txBody>
      </p:sp>
      <p:sp>
        <p:nvSpPr>
          <p:cNvPr id="17" name="矩形 16"/>
          <p:cNvSpPr/>
          <p:nvPr/>
        </p:nvSpPr>
        <p:spPr>
          <a:xfrm>
            <a:off x="5545634" y="2180430"/>
            <a:ext cx="869961" cy="82177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训练</a:t>
            </a:r>
            <a:endParaRPr kumimoji="1" lang="en-US" altLang="zh-CN" dirty="0" smtClean="0"/>
          </a:p>
          <a:p>
            <a:pPr algn="ctr"/>
            <a:r>
              <a:rPr kumimoji="1" lang="en-US" altLang="zh-CN" dirty="0" smtClean="0"/>
              <a:t>SVM</a:t>
            </a:r>
            <a:endParaRPr kumimoji="1" lang="zh-CN" altLang="en-US" dirty="0"/>
          </a:p>
        </p:txBody>
      </p:sp>
      <p:sp>
        <p:nvSpPr>
          <p:cNvPr id="18" name="菱形 17"/>
          <p:cNvSpPr/>
          <p:nvPr/>
        </p:nvSpPr>
        <p:spPr>
          <a:xfrm>
            <a:off x="7932661" y="2188764"/>
            <a:ext cx="1266226" cy="821778"/>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判断</a:t>
            </a:r>
            <a:endParaRPr kumimoji="1" lang="zh-CN" altLang="en-US" dirty="0"/>
          </a:p>
        </p:txBody>
      </p:sp>
      <p:sp>
        <p:nvSpPr>
          <p:cNvPr id="19" name="圆角矩形 18"/>
          <p:cNvSpPr/>
          <p:nvPr/>
        </p:nvSpPr>
        <p:spPr>
          <a:xfrm>
            <a:off x="3886031" y="3388506"/>
            <a:ext cx="1266226" cy="82177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得到输出</a:t>
            </a:r>
            <a:endParaRPr kumimoji="1" lang="zh-CN" altLang="en-US" dirty="0"/>
          </a:p>
        </p:txBody>
      </p:sp>
      <p:sp>
        <p:nvSpPr>
          <p:cNvPr id="20" name="矩形 19"/>
          <p:cNvSpPr/>
          <p:nvPr/>
        </p:nvSpPr>
        <p:spPr>
          <a:xfrm>
            <a:off x="9570615" y="2173085"/>
            <a:ext cx="869961" cy="82177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计算</a:t>
            </a:r>
            <a:r>
              <a:rPr kumimoji="1" lang="en-US" altLang="zh-CN" dirty="0" smtClean="0"/>
              <a:t>SVM</a:t>
            </a:r>
            <a:r>
              <a:rPr kumimoji="1" lang="zh-CN" altLang="en-US" dirty="0" smtClean="0"/>
              <a:t>系数</a:t>
            </a:r>
            <a:endParaRPr kumimoji="1" lang="zh-CN" altLang="en-US" dirty="0"/>
          </a:p>
        </p:txBody>
      </p:sp>
      <p:sp>
        <p:nvSpPr>
          <p:cNvPr id="21" name="矩形 20"/>
          <p:cNvSpPr/>
          <p:nvPr/>
        </p:nvSpPr>
        <p:spPr>
          <a:xfrm>
            <a:off x="10930064" y="2192174"/>
            <a:ext cx="869961" cy="82177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更新</a:t>
            </a:r>
            <a:endParaRPr kumimoji="1" lang="en-US" altLang="zh-CN" dirty="0" smtClean="0"/>
          </a:p>
          <a:p>
            <a:pPr algn="ctr"/>
            <a:r>
              <a:rPr kumimoji="1" lang="zh-CN" altLang="en-US" dirty="0" smtClean="0"/>
              <a:t>权重</a:t>
            </a:r>
            <a:endParaRPr kumimoji="1" lang="zh-CN" altLang="en-US" dirty="0"/>
          </a:p>
        </p:txBody>
      </p:sp>
      <p:cxnSp>
        <p:nvCxnSpPr>
          <p:cNvPr id="10" name="直线箭头连接符 9"/>
          <p:cNvCxnSpPr>
            <a:stCxn id="5" idx="3"/>
            <a:endCxn id="6" idx="5"/>
          </p:cNvCxnSpPr>
          <p:nvPr/>
        </p:nvCxnSpPr>
        <p:spPr>
          <a:xfrm>
            <a:off x="923345" y="2583973"/>
            <a:ext cx="4305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a:stCxn id="6" idx="2"/>
            <a:endCxn id="4" idx="1"/>
          </p:cNvCxnSpPr>
          <p:nvPr/>
        </p:nvCxnSpPr>
        <p:spPr>
          <a:xfrm>
            <a:off x="2088546" y="2583973"/>
            <a:ext cx="4005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a:stCxn id="4" idx="3"/>
            <a:endCxn id="7" idx="1"/>
          </p:cNvCxnSpPr>
          <p:nvPr/>
        </p:nvCxnSpPr>
        <p:spPr>
          <a:xfrm>
            <a:off x="3359023" y="2583973"/>
            <a:ext cx="52700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7" idx="2"/>
            <a:endCxn id="19" idx="0"/>
          </p:cNvCxnSpPr>
          <p:nvPr/>
        </p:nvCxnSpPr>
        <p:spPr>
          <a:xfrm>
            <a:off x="4519144" y="2994863"/>
            <a:ext cx="0" cy="393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a:stCxn id="7" idx="3"/>
            <a:endCxn id="17" idx="1"/>
          </p:cNvCxnSpPr>
          <p:nvPr/>
        </p:nvCxnSpPr>
        <p:spPr>
          <a:xfrm>
            <a:off x="5152257" y="2583974"/>
            <a:ext cx="393377" cy="73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17" idx="3"/>
            <a:endCxn id="16" idx="1"/>
          </p:cNvCxnSpPr>
          <p:nvPr/>
        </p:nvCxnSpPr>
        <p:spPr>
          <a:xfrm>
            <a:off x="6415595" y="2591319"/>
            <a:ext cx="352955" cy="8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线箭头连接符 27"/>
          <p:cNvCxnSpPr>
            <a:stCxn id="16" idx="3"/>
            <a:endCxn id="18" idx="1"/>
          </p:cNvCxnSpPr>
          <p:nvPr/>
        </p:nvCxnSpPr>
        <p:spPr>
          <a:xfrm>
            <a:off x="7638511" y="2599653"/>
            <a:ext cx="2941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矩形 41"/>
          <p:cNvSpPr/>
          <p:nvPr/>
        </p:nvSpPr>
        <p:spPr>
          <a:xfrm>
            <a:off x="6168762" y="1188197"/>
            <a:ext cx="869961" cy="82177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更新核参数</a:t>
            </a:r>
            <a:endParaRPr kumimoji="1" lang="zh-CN" altLang="en-US" dirty="0"/>
          </a:p>
        </p:txBody>
      </p:sp>
      <p:cxnSp>
        <p:nvCxnSpPr>
          <p:cNvPr id="36" name="肘形连接符 35"/>
          <p:cNvCxnSpPr>
            <a:stCxn id="18" idx="0"/>
            <a:endCxn id="42" idx="3"/>
          </p:cNvCxnSpPr>
          <p:nvPr/>
        </p:nvCxnSpPr>
        <p:spPr>
          <a:xfrm rot="16200000" flipV="1">
            <a:off x="7507410" y="1130399"/>
            <a:ext cx="589678" cy="152705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肘形连接符 38"/>
          <p:cNvCxnSpPr>
            <a:stCxn id="42" idx="1"/>
            <a:endCxn id="7" idx="0"/>
          </p:cNvCxnSpPr>
          <p:nvPr/>
        </p:nvCxnSpPr>
        <p:spPr>
          <a:xfrm rot="10800000" flipV="1">
            <a:off x="4519144" y="1599085"/>
            <a:ext cx="1649618" cy="57399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直线箭头连接符 42"/>
          <p:cNvCxnSpPr>
            <a:stCxn id="18" idx="3"/>
            <a:endCxn id="20" idx="1"/>
          </p:cNvCxnSpPr>
          <p:nvPr/>
        </p:nvCxnSpPr>
        <p:spPr>
          <a:xfrm flipV="1">
            <a:off x="9198887" y="2583974"/>
            <a:ext cx="371728" cy="156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20" idx="3"/>
            <a:endCxn id="21" idx="1"/>
          </p:cNvCxnSpPr>
          <p:nvPr/>
        </p:nvCxnSpPr>
        <p:spPr>
          <a:xfrm>
            <a:off x="10440576" y="2583974"/>
            <a:ext cx="489488" cy="19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肘形连接符 56"/>
          <p:cNvCxnSpPr>
            <a:stCxn id="21" idx="0"/>
          </p:cNvCxnSpPr>
          <p:nvPr/>
        </p:nvCxnSpPr>
        <p:spPr>
          <a:xfrm rot="16200000" flipV="1">
            <a:off x="7308565" y="-1864307"/>
            <a:ext cx="1267060" cy="684590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59" name="直线箭头连接符 58"/>
          <p:cNvCxnSpPr>
            <a:endCxn id="7" idx="0"/>
          </p:cNvCxnSpPr>
          <p:nvPr/>
        </p:nvCxnSpPr>
        <p:spPr>
          <a:xfrm>
            <a:off x="4519144" y="925113"/>
            <a:ext cx="0" cy="12479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文本框 60"/>
          <p:cNvSpPr txBox="1"/>
          <p:nvPr/>
        </p:nvSpPr>
        <p:spPr>
          <a:xfrm>
            <a:off x="470349" y="4398853"/>
            <a:ext cx="6630931" cy="923330"/>
          </a:xfrm>
          <a:prstGeom prst="rect">
            <a:avLst/>
          </a:prstGeom>
          <a:noFill/>
        </p:spPr>
        <p:txBody>
          <a:bodyPr wrap="none" rtlCol="0">
            <a:spAutoFit/>
          </a:bodyPr>
          <a:lstStyle/>
          <a:p>
            <a:r>
              <a:rPr kumimoji="1" lang="zh-CN" altLang="en-US" dirty="0" smtClean="0"/>
              <a:t>输入：</a:t>
            </a:r>
            <a:r>
              <a:rPr kumimoji="1" lang="en-US" altLang="zh-CN" dirty="0" smtClean="0"/>
              <a:t>	</a:t>
            </a:r>
            <a:r>
              <a:rPr lang="zh-CN" altLang="zh-CN" dirty="0" smtClean="0"/>
              <a:t>样本集</a:t>
            </a:r>
            <a:r>
              <a:rPr lang="zh-CN" altLang="zh-CN" dirty="0"/>
              <a:t>：</a:t>
            </a:r>
            <a:r>
              <a:rPr lang="en-US" altLang="zh-CN" dirty="0"/>
              <a:t>{</a:t>
            </a:r>
            <a:r>
              <a:rPr lang="en-US" altLang="zh-CN" i="1" dirty="0"/>
              <a:t>x1</a:t>
            </a:r>
            <a:r>
              <a:rPr lang="en-US" altLang="zh-CN" dirty="0"/>
              <a:t>,</a:t>
            </a:r>
            <a:r>
              <a:rPr lang="en-US" altLang="zh-CN" i="1" dirty="0"/>
              <a:t>y1</a:t>
            </a:r>
            <a:r>
              <a:rPr lang="en-US" altLang="zh-CN" dirty="0"/>
              <a:t>,</a:t>
            </a:r>
            <a:r>
              <a:rPr lang="en-US" altLang="zh-CN" i="1" dirty="0"/>
              <a:t>x2</a:t>
            </a:r>
            <a:r>
              <a:rPr lang="en-US" altLang="zh-CN" dirty="0"/>
              <a:t>,</a:t>
            </a:r>
            <a:r>
              <a:rPr lang="en-US" altLang="zh-CN" i="1" dirty="0"/>
              <a:t>y2</a:t>
            </a:r>
            <a:r>
              <a:rPr lang="en-US" altLang="zh-CN" dirty="0"/>
              <a:t>,…,</a:t>
            </a:r>
            <a:r>
              <a:rPr lang="en-US" altLang="zh-CN" i="1" dirty="0" err="1"/>
              <a:t>xn</a:t>
            </a:r>
            <a:r>
              <a:rPr lang="en-US" altLang="zh-CN" dirty="0" err="1"/>
              <a:t>,</a:t>
            </a:r>
            <a:r>
              <a:rPr lang="en-US" altLang="zh-CN" i="1" dirty="0" err="1"/>
              <a:t>yn</a:t>
            </a:r>
            <a:r>
              <a:rPr lang="en-US" altLang="zh-CN" dirty="0" smtClean="0"/>
              <a:t>}</a:t>
            </a:r>
          </a:p>
          <a:p>
            <a:r>
              <a:rPr lang="en-US" altLang="zh-CN" dirty="0"/>
              <a:t>	</a:t>
            </a:r>
            <a:r>
              <a:rPr lang="zh-CN" altLang="zh-CN" dirty="0" smtClean="0"/>
              <a:t>初始</a:t>
            </a:r>
            <a:r>
              <a:rPr lang="en-US" altLang="zh-CN" dirty="0"/>
              <a:t>RBF</a:t>
            </a:r>
            <a:r>
              <a:rPr lang="zh-CN" altLang="zh-CN" dirty="0"/>
              <a:t>参数</a:t>
            </a:r>
            <a:r>
              <a:rPr lang="en-US" altLang="zh-CN" i="1" dirty="0" err="1"/>
              <a:t>σ</a:t>
            </a:r>
            <a:r>
              <a:rPr lang="zh-CN" altLang="zh-CN" dirty="0"/>
              <a:t>，</a:t>
            </a:r>
            <a:r>
              <a:rPr lang="en-US" altLang="zh-CN" i="1" dirty="0" err="1"/>
              <a:t>σini</a:t>
            </a:r>
            <a:r>
              <a:rPr lang="zh-CN" altLang="zh-CN" dirty="0"/>
              <a:t>；允许的参数</a:t>
            </a:r>
            <a:r>
              <a:rPr lang="en-US" altLang="zh-CN" i="1" dirty="0" err="1"/>
              <a:t>σ</a:t>
            </a:r>
            <a:r>
              <a:rPr lang="zh-CN" altLang="zh-CN" dirty="0"/>
              <a:t>的最小值，</a:t>
            </a:r>
            <a:r>
              <a:rPr lang="en-US" altLang="zh-CN" i="1" dirty="0" err="1"/>
              <a:t>σmin</a:t>
            </a:r>
            <a:r>
              <a:rPr lang="zh-CN" altLang="zh-CN" dirty="0" smtClean="0"/>
              <a:t>；</a:t>
            </a:r>
            <a:endParaRPr lang="en-US" altLang="zh-CN" dirty="0" smtClean="0"/>
          </a:p>
          <a:p>
            <a:r>
              <a:rPr lang="en-US" altLang="zh-CN" dirty="0"/>
              <a:t>	</a:t>
            </a:r>
            <a:r>
              <a:rPr lang="zh-CN" altLang="zh-CN" dirty="0" smtClean="0"/>
              <a:t>迭代步长</a:t>
            </a:r>
            <a:r>
              <a:rPr lang="zh-CN" altLang="zh-CN" dirty="0"/>
              <a:t>，</a:t>
            </a:r>
            <a:r>
              <a:rPr lang="en-US" altLang="zh-CN" i="1" dirty="0" err="1"/>
              <a:t>σstep</a:t>
            </a:r>
            <a:r>
              <a:rPr lang="zh-CN" altLang="zh-CN" dirty="0"/>
              <a:t>；惩罚参数</a:t>
            </a:r>
            <a:r>
              <a:rPr lang="en-US" altLang="zh-CN" dirty="0"/>
              <a:t>C</a:t>
            </a:r>
            <a:r>
              <a:rPr lang="zh-CN" altLang="zh-CN" dirty="0"/>
              <a:t>；最大循环次数</a:t>
            </a:r>
            <a:r>
              <a:rPr lang="en-US" altLang="zh-CN" dirty="0" err="1"/>
              <a:t>numIT</a:t>
            </a:r>
            <a:r>
              <a:rPr lang="en-US" altLang="zh-CN" dirty="0"/>
              <a:t> </a:t>
            </a:r>
            <a:endParaRPr kumimoji="1" lang="en-US" altLang="zh-CN" dirty="0" smtClean="0"/>
          </a:p>
        </p:txBody>
      </p:sp>
      <p:sp>
        <p:nvSpPr>
          <p:cNvPr id="62" name="文本框 61"/>
          <p:cNvSpPr txBox="1"/>
          <p:nvPr/>
        </p:nvSpPr>
        <p:spPr>
          <a:xfrm>
            <a:off x="472212" y="5470122"/>
            <a:ext cx="877163" cy="369332"/>
          </a:xfrm>
          <a:prstGeom prst="rect">
            <a:avLst/>
          </a:prstGeom>
          <a:noFill/>
        </p:spPr>
        <p:txBody>
          <a:bodyPr wrap="none" rtlCol="0">
            <a:spAutoFit/>
          </a:bodyPr>
          <a:lstStyle/>
          <a:p>
            <a:r>
              <a:rPr kumimoji="1" lang="zh-CN" altLang="en-US" dirty="0" smtClean="0"/>
              <a:t>输出：</a:t>
            </a:r>
            <a:endParaRPr kumimoji="1" lang="zh-CN" altLang="en-US" dirty="0"/>
          </a:p>
        </p:txBody>
      </p:sp>
      <p:pic>
        <p:nvPicPr>
          <p:cNvPr id="63" name="图片 62"/>
          <p:cNvPicPr>
            <a:picLocks noChangeAspect="1"/>
          </p:cNvPicPr>
          <p:nvPr/>
        </p:nvPicPr>
        <p:blipFill>
          <a:blip r:embed="rId3"/>
          <a:stretch>
            <a:fillRect/>
          </a:stretch>
        </p:blipFill>
        <p:spPr>
          <a:xfrm>
            <a:off x="1351501" y="5263223"/>
            <a:ext cx="3047395" cy="891144"/>
          </a:xfrm>
          <a:prstGeom prst="rect">
            <a:avLst/>
          </a:prstGeom>
        </p:spPr>
      </p:pic>
    </p:spTree>
    <p:extLst>
      <p:ext uri="{BB962C8B-B14F-4D97-AF65-F5344CB8AC3E}">
        <p14:creationId xmlns:p14="http://schemas.microsoft.com/office/powerpoint/2010/main" val="5189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实证研究</a:t>
            </a:r>
            <a:endParaRPr kumimoji="1" lang="en-US" altLang="zh-CN" dirty="0" smtClean="0"/>
          </a:p>
        </p:txBody>
      </p:sp>
    </p:spTree>
    <p:extLst>
      <p:ext uri="{BB962C8B-B14F-4D97-AF65-F5344CB8AC3E}">
        <p14:creationId xmlns:p14="http://schemas.microsoft.com/office/powerpoint/2010/main" val="808694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实证研究：数据来源</a:t>
            </a:r>
            <a:endParaRPr kumimoji="1" lang="en-US" altLang="zh-CN" dirty="0" smtClean="0"/>
          </a:p>
        </p:txBody>
      </p:sp>
      <p:sp>
        <p:nvSpPr>
          <p:cNvPr id="6" name="矩形 5"/>
          <p:cNvSpPr/>
          <p:nvPr/>
        </p:nvSpPr>
        <p:spPr>
          <a:xfrm>
            <a:off x="411920" y="1338135"/>
            <a:ext cx="4108817" cy="43858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数据来源：国泰安经济金融研究数据库</a:t>
            </a:r>
            <a:endParaRPr lang="en-US" altLang="zh-CN" b="1" kern="0" dirty="0">
              <a:solidFill>
                <a:schemeClr val="tx1">
                  <a:lumMod val="85000"/>
                  <a:lumOff val="15000"/>
                </a:schemeClr>
              </a:solidFill>
              <a:ea typeface="微软雅黑" charset="0"/>
            </a:endParaRPr>
          </a:p>
        </p:txBody>
      </p:sp>
      <p:sp>
        <p:nvSpPr>
          <p:cNvPr id="8" name="文本框 7"/>
          <p:cNvSpPr txBox="1"/>
          <p:nvPr/>
        </p:nvSpPr>
        <p:spPr>
          <a:xfrm>
            <a:off x="411920" y="2268710"/>
            <a:ext cx="8969122" cy="1477328"/>
          </a:xfrm>
          <a:prstGeom prst="rect">
            <a:avLst/>
          </a:prstGeom>
          <a:noFill/>
        </p:spPr>
        <p:txBody>
          <a:bodyPr wrap="none" rtlCol="0">
            <a:spAutoFit/>
          </a:bodyPr>
          <a:lstStyle/>
          <a:p>
            <a:r>
              <a:rPr lang="zh-CN" altLang="zh-CN" dirty="0"/>
              <a:t>上市公司股票行情数据选择的是</a:t>
            </a:r>
            <a:r>
              <a:rPr lang="en-US" altLang="zh-CN" dirty="0"/>
              <a:t>2012</a:t>
            </a:r>
            <a:r>
              <a:rPr lang="zh-CN" altLang="zh-CN" dirty="0"/>
              <a:t>年</a:t>
            </a:r>
            <a:r>
              <a:rPr lang="en-US" altLang="zh-CN" dirty="0"/>
              <a:t>1</a:t>
            </a:r>
            <a:r>
              <a:rPr lang="zh-CN" altLang="zh-CN" dirty="0"/>
              <a:t>月</a:t>
            </a:r>
            <a:r>
              <a:rPr lang="en-US" altLang="zh-CN" dirty="0"/>
              <a:t>1</a:t>
            </a:r>
            <a:r>
              <a:rPr lang="zh-CN" altLang="zh-CN" dirty="0"/>
              <a:t>日至</a:t>
            </a:r>
            <a:r>
              <a:rPr lang="en-US" altLang="zh-CN" dirty="0"/>
              <a:t>2015</a:t>
            </a:r>
            <a:r>
              <a:rPr lang="zh-CN" altLang="zh-CN" dirty="0"/>
              <a:t>年</a:t>
            </a:r>
            <a:r>
              <a:rPr lang="en-US" altLang="zh-CN" dirty="0"/>
              <a:t>12</a:t>
            </a:r>
            <a:r>
              <a:rPr lang="zh-CN" altLang="zh-CN" dirty="0"/>
              <a:t>月</a:t>
            </a:r>
            <a:r>
              <a:rPr lang="en-US" altLang="zh-CN" dirty="0"/>
              <a:t>31</a:t>
            </a:r>
            <a:r>
              <a:rPr lang="zh-CN" altLang="zh-CN" dirty="0"/>
              <a:t>日的年度数据</a:t>
            </a:r>
            <a:r>
              <a:rPr lang="zh-CN" altLang="zh-CN" dirty="0" smtClean="0"/>
              <a:t>，</a:t>
            </a:r>
            <a:endParaRPr lang="en-US" altLang="zh-CN" dirty="0" smtClean="0"/>
          </a:p>
          <a:p>
            <a:r>
              <a:rPr lang="zh-CN" altLang="zh-CN" dirty="0" smtClean="0"/>
              <a:t>上市</a:t>
            </a:r>
            <a:r>
              <a:rPr lang="zh-CN" altLang="zh-CN" dirty="0"/>
              <a:t>公司的财务报表数据来自</a:t>
            </a:r>
            <a:r>
              <a:rPr lang="en-US" altLang="zh-CN" dirty="0"/>
              <a:t>2011</a:t>
            </a:r>
            <a:r>
              <a:rPr lang="zh-CN" altLang="zh-CN" dirty="0"/>
              <a:t>至</a:t>
            </a:r>
            <a:r>
              <a:rPr lang="en-US" altLang="zh-CN" dirty="0"/>
              <a:t>2014</a:t>
            </a:r>
            <a:r>
              <a:rPr lang="zh-CN" altLang="zh-CN" dirty="0"/>
              <a:t>年的上市公司年报数据</a:t>
            </a:r>
            <a:r>
              <a:rPr lang="zh-CN" altLang="zh-CN" dirty="0" smtClean="0"/>
              <a:t>。</a:t>
            </a:r>
            <a:endParaRPr lang="en-US" altLang="zh-CN" dirty="0" smtClean="0"/>
          </a:p>
          <a:p>
            <a:endParaRPr lang="en-US" altLang="zh-CN" dirty="0" smtClean="0"/>
          </a:p>
          <a:p>
            <a:r>
              <a:rPr lang="zh-CN" altLang="zh-CN" u="sng" dirty="0" smtClean="0"/>
              <a:t>本文剔除</a:t>
            </a:r>
            <a:r>
              <a:rPr lang="zh-CN" altLang="zh-CN" u="sng" dirty="0"/>
              <a:t>了上市时间在数据采集范围内对应年该股票的数据项，不将其纳入分析范围</a:t>
            </a:r>
            <a:r>
              <a:rPr lang="zh-CN" altLang="zh-CN" dirty="0" smtClean="0"/>
              <a:t>。</a:t>
            </a:r>
            <a:endParaRPr lang="en-US" altLang="zh-CN" dirty="0" smtClean="0"/>
          </a:p>
          <a:p>
            <a:r>
              <a:rPr lang="zh-CN" altLang="zh-CN" dirty="0" smtClean="0"/>
              <a:t>最终</a:t>
            </a:r>
            <a:r>
              <a:rPr lang="zh-CN" altLang="zh-CN" dirty="0"/>
              <a:t>，训练集合的样本大小为</a:t>
            </a:r>
            <a:r>
              <a:rPr lang="en-US" altLang="zh-CN" dirty="0"/>
              <a:t>5273</a:t>
            </a:r>
            <a:r>
              <a:rPr lang="zh-CN" altLang="zh-CN" dirty="0"/>
              <a:t>例，测试集合的样本大小为</a:t>
            </a:r>
            <a:r>
              <a:rPr lang="en-US" altLang="zh-CN" dirty="0"/>
              <a:t>1905</a:t>
            </a:r>
            <a:r>
              <a:rPr lang="zh-CN" altLang="zh-CN" dirty="0"/>
              <a:t>例。</a:t>
            </a:r>
            <a:r>
              <a:rPr lang="en-US" altLang="zh-CN" dirty="0"/>
              <a:t> </a:t>
            </a:r>
            <a:endParaRPr kumimoji="1" lang="zh-CN" altLang="en-US" dirty="0"/>
          </a:p>
        </p:txBody>
      </p:sp>
    </p:spTree>
    <p:extLst>
      <p:ext uri="{BB962C8B-B14F-4D97-AF65-F5344CB8AC3E}">
        <p14:creationId xmlns:p14="http://schemas.microsoft.com/office/powerpoint/2010/main" val="145763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实证研究：数据来源</a:t>
            </a:r>
            <a:endParaRPr kumimoji="1" lang="en-US" altLang="zh-CN" dirty="0"/>
          </a:p>
        </p:txBody>
      </p:sp>
      <p:pic>
        <p:nvPicPr>
          <p:cNvPr id="7" name="图片 6"/>
          <p:cNvPicPr>
            <a:picLocks noChangeAspect="1"/>
          </p:cNvPicPr>
          <p:nvPr/>
        </p:nvPicPr>
        <p:blipFill>
          <a:blip r:embed="rId2"/>
          <a:stretch>
            <a:fillRect/>
          </a:stretch>
        </p:blipFill>
        <p:spPr>
          <a:xfrm>
            <a:off x="584383" y="1348472"/>
            <a:ext cx="10938425" cy="4674167"/>
          </a:xfrm>
          <a:prstGeom prst="rect">
            <a:avLst/>
          </a:prstGeom>
        </p:spPr>
      </p:pic>
    </p:spTree>
    <p:extLst>
      <p:ext uri="{BB962C8B-B14F-4D97-AF65-F5344CB8AC3E}">
        <p14:creationId xmlns:p14="http://schemas.microsoft.com/office/powerpoint/2010/main" val="117901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4966996" y="1474235"/>
            <a:ext cx="7225004" cy="3844213"/>
          </a:xfrm>
        </p:spPr>
        <p:txBody>
          <a:bodyPr/>
          <a:lstStyle/>
          <a:p>
            <a:r>
              <a:rPr kumimoji="1" lang="en-US" altLang="zh-CN" dirty="0" smtClean="0"/>
              <a:t>Data </a:t>
            </a:r>
          </a:p>
          <a:p>
            <a:r>
              <a:rPr kumimoji="1" lang="en-US" altLang="zh-CN" dirty="0" smtClean="0"/>
              <a:t>Description</a:t>
            </a:r>
            <a:endParaRPr kumimoji="1" lang="zh-CN" altLang="en-US" dirty="0"/>
          </a:p>
        </p:txBody>
      </p:sp>
    </p:spTree>
    <p:extLst>
      <p:ext uri="{BB962C8B-B14F-4D97-AF65-F5344CB8AC3E}">
        <p14:creationId xmlns:p14="http://schemas.microsoft.com/office/powerpoint/2010/main" val="7776353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实证研究：因子选择</a:t>
            </a:r>
            <a:endParaRPr kumimoji="1" lang="en-US" altLang="zh-CN" dirty="0"/>
          </a:p>
        </p:txBody>
      </p:sp>
      <p:sp>
        <p:nvSpPr>
          <p:cNvPr id="6" name="矩形 5"/>
          <p:cNvSpPr/>
          <p:nvPr/>
        </p:nvSpPr>
        <p:spPr>
          <a:xfrm>
            <a:off x="444486" y="1338135"/>
            <a:ext cx="1338828" cy="43858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因子选择：</a:t>
            </a:r>
            <a:endParaRPr lang="en-US" altLang="zh-CN" b="1" kern="0" dirty="0">
              <a:solidFill>
                <a:schemeClr val="tx1">
                  <a:lumMod val="85000"/>
                  <a:lumOff val="15000"/>
                </a:schemeClr>
              </a:solidFill>
              <a:ea typeface="微软雅黑" charset="0"/>
            </a:endParaRPr>
          </a:p>
        </p:txBody>
      </p:sp>
      <p:sp>
        <p:nvSpPr>
          <p:cNvPr id="4" name="文本框 3"/>
          <p:cNvSpPr txBox="1"/>
          <p:nvPr/>
        </p:nvSpPr>
        <p:spPr>
          <a:xfrm>
            <a:off x="525772" y="2053853"/>
            <a:ext cx="10802957" cy="2862323"/>
          </a:xfrm>
          <a:prstGeom prst="rect">
            <a:avLst/>
          </a:prstGeom>
          <a:noFill/>
        </p:spPr>
        <p:txBody>
          <a:bodyPr wrap="none" rtlCol="0">
            <a:spAutoFit/>
          </a:bodyPr>
          <a:lstStyle/>
          <a:p>
            <a:r>
              <a:rPr lang="zh-CN" altLang="zh-CN" dirty="0"/>
              <a:t>传统的价值型投资认为股票价格会趋于内在价值，因此分析师尝试寻找价格被低估的股票</a:t>
            </a:r>
            <a:r>
              <a:rPr lang="zh-CN" altLang="zh-CN" dirty="0" smtClean="0"/>
              <a:t>，</a:t>
            </a:r>
            <a:endParaRPr lang="en-US" altLang="zh-CN" dirty="0" smtClean="0"/>
          </a:p>
          <a:p>
            <a:r>
              <a:rPr lang="zh-CN" altLang="zh-CN" dirty="0" smtClean="0"/>
              <a:t>即</a:t>
            </a:r>
            <a:r>
              <a:rPr lang="zh-CN" altLang="zh-CN" dirty="0"/>
              <a:t>市场价格低于内在价值的股票进行投资</a:t>
            </a:r>
            <a:r>
              <a:rPr lang="zh-CN" altLang="zh-CN" dirty="0" smtClean="0"/>
              <a:t>。</a:t>
            </a:r>
            <a:endParaRPr lang="en-US" altLang="zh-CN" dirty="0" smtClean="0"/>
          </a:p>
          <a:p>
            <a:endParaRPr lang="en-US" altLang="zh-CN" dirty="0" smtClean="0"/>
          </a:p>
          <a:p>
            <a:r>
              <a:rPr lang="zh-CN" altLang="zh-CN" dirty="0" smtClean="0"/>
              <a:t>而成长型投资策略则倾向于投资营业收入与净</a:t>
            </a:r>
            <a:r>
              <a:rPr lang="zh-CN" altLang="zh-CN" dirty="0"/>
              <a:t>利率高于市场平均水平，具有较大的成长性的公司</a:t>
            </a:r>
            <a:r>
              <a:rPr lang="zh-CN" altLang="zh-CN" dirty="0" smtClean="0"/>
              <a:t>，</a:t>
            </a:r>
            <a:endParaRPr lang="en-US" altLang="zh-CN" dirty="0" smtClean="0"/>
          </a:p>
          <a:p>
            <a:r>
              <a:rPr lang="zh-CN" altLang="zh-CN" dirty="0" smtClean="0"/>
              <a:t>通过未来股价上涨获</a:t>
            </a:r>
            <a:r>
              <a:rPr lang="zh-CN" altLang="zh-CN" dirty="0"/>
              <a:t>益</a:t>
            </a:r>
            <a:r>
              <a:rPr lang="zh-CN" altLang="zh-CN" dirty="0" smtClean="0"/>
              <a:t>。</a:t>
            </a:r>
            <a:endParaRPr lang="en-US" altLang="zh-CN" dirty="0" smtClean="0"/>
          </a:p>
          <a:p>
            <a:endParaRPr lang="en-US" altLang="zh-CN" dirty="0" smtClean="0"/>
          </a:p>
          <a:p>
            <a:r>
              <a:rPr lang="zh-CN" altLang="zh-CN" dirty="0" smtClean="0"/>
              <a:t>由于</a:t>
            </a:r>
            <a:r>
              <a:rPr lang="zh-CN" altLang="zh-CN" dirty="0"/>
              <a:t>本文将年收益率作为分类标签，这就需要我们同时考虑股票的价值性和成长性</a:t>
            </a:r>
            <a:r>
              <a:rPr lang="zh-CN" altLang="zh-CN" dirty="0" smtClean="0"/>
              <a:t>，</a:t>
            </a:r>
            <a:endParaRPr lang="en-US" altLang="zh-CN" dirty="0" smtClean="0"/>
          </a:p>
          <a:p>
            <a:r>
              <a:rPr lang="zh-CN" altLang="zh-CN" dirty="0" smtClean="0"/>
              <a:t>为</a:t>
            </a:r>
            <a:r>
              <a:rPr lang="zh-CN" altLang="zh-CN" dirty="0"/>
              <a:t>了全面合理地衡量上市公司股票的特征，结合上市公司财务年报所提供的信息</a:t>
            </a:r>
            <a:r>
              <a:rPr lang="zh-CN" altLang="zh-CN" dirty="0" smtClean="0"/>
              <a:t>，</a:t>
            </a:r>
            <a:endParaRPr lang="en-US" altLang="zh-CN" dirty="0" smtClean="0"/>
          </a:p>
          <a:p>
            <a:r>
              <a:rPr lang="zh-CN" altLang="zh-CN" dirty="0" smtClean="0"/>
              <a:t>我们选取了发展</a:t>
            </a:r>
            <a:r>
              <a:rPr lang="zh-CN" altLang="zh-CN" dirty="0"/>
              <a:t>能力、偿债能力、每股指标、现金流分析、比率结构、盈利能力、相对价值、经营能力</a:t>
            </a:r>
            <a:r>
              <a:rPr lang="zh-CN" altLang="zh-CN" dirty="0" smtClean="0"/>
              <a:t>，</a:t>
            </a:r>
            <a:endParaRPr lang="en-US" altLang="zh-CN" dirty="0" smtClean="0"/>
          </a:p>
          <a:p>
            <a:r>
              <a:rPr lang="zh-CN" altLang="zh-CN" dirty="0" smtClean="0"/>
              <a:t>八个维度共计</a:t>
            </a:r>
            <a:r>
              <a:rPr lang="en-US" altLang="zh-CN" dirty="0"/>
              <a:t>59</a:t>
            </a:r>
            <a:r>
              <a:rPr lang="zh-CN" altLang="zh-CN" dirty="0"/>
              <a:t>个指标对股票进行建模分析。</a:t>
            </a:r>
            <a:r>
              <a:rPr lang="en-US" altLang="zh-CN" dirty="0"/>
              <a:t> </a:t>
            </a:r>
            <a:endParaRPr kumimoji="1" lang="zh-CN" altLang="en-US" dirty="0"/>
          </a:p>
        </p:txBody>
      </p:sp>
    </p:spTree>
    <p:extLst>
      <p:ext uri="{BB962C8B-B14F-4D97-AF65-F5344CB8AC3E}">
        <p14:creationId xmlns:p14="http://schemas.microsoft.com/office/powerpoint/2010/main" val="405510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实证研究：因子选择</a:t>
            </a:r>
            <a:endParaRPr kumimoji="1" lang="en-US" altLang="zh-CN" dirty="0"/>
          </a:p>
        </p:txBody>
      </p:sp>
      <p:sp>
        <p:nvSpPr>
          <p:cNvPr id="6" name="矩形 5"/>
          <p:cNvSpPr/>
          <p:nvPr/>
        </p:nvSpPr>
        <p:spPr>
          <a:xfrm>
            <a:off x="444486" y="1338135"/>
            <a:ext cx="1338828" cy="43858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因子选择：</a:t>
            </a:r>
            <a:endParaRPr lang="en-US" altLang="zh-CN" b="1" kern="0" dirty="0">
              <a:solidFill>
                <a:schemeClr val="tx1">
                  <a:lumMod val="85000"/>
                  <a:lumOff val="15000"/>
                </a:schemeClr>
              </a:solidFill>
              <a:ea typeface="微软雅黑"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977423863"/>
              </p:ext>
            </p:extLst>
          </p:nvPr>
        </p:nvGraphicFramePr>
        <p:xfrm>
          <a:off x="970383" y="2119843"/>
          <a:ext cx="10097940" cy="3760123"/>
        </p:xfrm>
        <a:graphic>
          <a:graphicData uri="http://schemas.openxmlformats.org/presentationml/2006/ole">
            <mc:AlternateContent xmlns:mc="http://schemas.openxmlformats.org/markup-compatibility/2006">
              <mc:Choice xmlns:v="urn:schemas-microsoft-com:vml" Requires="v">
                <p:oleObj spid="_x0000_s5132" name="文档" r:id="rId3" imgW="5422900" imgH="2019300" progId="Word.Document.12">
                  <p:embed/>
                </p:oleObj>
              </mc:Choice>
              <mc:Fallback>
                <p:oleObj name="文档" r:id="rId3" imgW="5422900" imgH="2019300" progId="Word.Document.12">
                  <p:embed/>
                  <p:pic>
                    <p:nvPicPr>
                      <p:cNvPr id="0" name=""/>
                      <p:cNvPicPr/>
                      <p:nvPr/>
                    </p:nvPicPr>
                    <p:blipFill>
                      <a:blip r:embed="rId4"/>
                      <a:stretch>
                        <a:fillRect/>
                      </a:stretch>
                    </p:blipFill>
                    <p:spPr>
                      <a:xfrm>
                        <a:off x="970383" y="2119843"/>
                        <a:ext cx="10097940" cy="3760123"/>
                      </a:xfrm>
                      <a:prstGeom prst="rect">
                        <a:avLst/>
                      </a:prstGeom>
                    </p:spPr>
                  </p:pic>
                </p:oleObj>
              </mc:Fallback>
            </mc:AlternateContent>
          </a:graphicData>
        </a:graphic>
      </p:graphicFrame>
    </p:spTree>
    <p:extLst>
      <p:ext uri="{BB962C8B-B14F-4D97-AF65-F5344CB8AC3E}">
        <p14:creationId xmlns:p14="http://schemas.microsoft.com/office/powerpoint/2010/main" val="22643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实证研究：数据整合</a:t>
            </a:r>
            <a:endParaRPr kumimoji="1" lang="en-US" altLang="zh-CN" dirty="0"/>
          </a:p>
        </p:txBody>
      </p:sp>
      <p:sp>
        <p:nvSpPr>
          <p:cNvPr id="6" name="矩形 5"/>
          <p:cNvSpPr/>
          <p:nvPr/>
        </p:nvSpPr>
        <p:spPr>
          <a:xfrm>
            <a:off x="411920" y="1338135"/>
            <a:ext cx="1970349" cy="43858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数据整合：</a:t>
            </a:r>
            <a:r>
              <a:rPr lang="en-US" altLang="zh-CN" b="1" kern="0" dirty="0" smtClean="0">
                <a:solidFill>
                  <a:schemeClr val="tx1">
                    <a:lumMod val="85000"/>
                    <a:lumOff val="15000"/>
                  </a:schemeClr>
                </a:solidFill>
                <a:ea typeface="微软雅黑" charset="0"/>
              </a:rPr>
              <a:t> </a:t>
            </a:r>
            <a:r>
              <a:rPr lang="en-US" altLang="zh-CN" b="1" kern="0" dirty="0" err="1" smtClean="0">
                <a:solidFill>
                  <a:schemeClr val="tx1">
                    <a:lumMod val="85000"/>
                    <a:lumOff val="15000"/>
                  </a:schemeClr>
                </a:solidFill>
                <a:ea typeface="微软雅黑" charset="0"/>
              </a:rPr>
              <a:t>Stata</a:t>
            </a:r>
            <a:endParaRPr lang="en-US" altLang="zh-CN" b="1" kern="0" dirty="0">
              <a:solidFill>
                <a:schemeClr val="tx1">
                  <a:lumMod val="85000"/>
                  <a:lumOff val="15000"/>
                </a:schemeClr>
              </a:solidFill>
              <a:ea typeface="微软雅黑" charset="0"/>
            </a:endParaRPr>
          </a:p>
        </p:txBody>
      </p:sp>
      <p:sp>
        <p:nvSpPr>
          <p:cNvPr id="8" name="文本框 7"/>
          <p:cNvSpPr txBox="1"/>
          <p:nvPr/>
        </p:nvSpPr>
        <p:spPr>
          <a:xfrm>
            <a:off x="411920" y="2268710"/>
            <a:ext cx="7468711" cy="369332"/>
          </a:xfrm>
          <a:prstGeom prst="rect">
            <a:avLst/>
          </a:prstGeom>
          <a:noFill/>
        </p:spPr>
        <p:txBody>
          <a:bodyPr wrap="none" rtlCol="0">
            <a:spAutoFit/>
          </a:bodyPr>
          <a:lstStyle/>
          <a:p>
            <a:r>
              <a:rPr kumimoji="1" lang="zh-CN" altLang="en-US" dirty="0" smtClean="0"/>
              <a:t>使用</a:t>
            </a:r>
            <a:r>
              <a:rPr kumimoji="1" lang="en-US" altLang="zh-CN" dirty="0" err="1" smtClean="0"/>
              <a:t>Stata</a:t>
            </a:r>
            <a:r>
              <a:rPr kumimoji="1" lang="zh-CN" altLang="en-US" dirty="0" smtClean="0"/>
              <a:t>软件对报表数据进行整合、数据归整化、训练标签转化等操作</a:t>
            </a:r>
            <a:endParaRPr kumimoji="1" lang="zh-CN" altLang="en-US" dirty="0"/>
          </a:p>
        </p:txBody>
      </p:sp>
    </p:spTree>
    <p:extLst>
      <p:ext uri="{BB962C8B-B14F-4D97-AF65-F5344CB8AC3E}">
        <p14:creationId xmlns:p14="http://schemas.microsoft.com/office/powerpoint/2010/main" val="197986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实证研究：数据整合</a:t>
            </a:r>
            <a:endParaRPr kumimoji="1" lang="en-US" altLang="zh-CN" dirty="0"/>
          </a:p>
        </p:txBody>
      </p:sp>
      <p:pic>
        <p:nvPicPr>
          <p:cNvPr id="4" name="图片 3"/>
          <p:cNvPicPr>
            <a:picLocks noChangeAspect="1"/>
          </p:cNvPicPr>
          <p:nvPr/>
        </p:nvPicPr>
        <p:blipFill>
          <a:blip r:embed="rId2"/>
          <a:stretch>
            <a:fillRect/>
          </a:stretch>
        </p:blipFill>
        <p:spPr>
          <a:xfrm>
            <a:off x="815283" y="1027555"/>
            <a:ext cx="9767710" cy="5153516"/>
          </a:xfrm>
          <a:prstGeom prst="rect">
            <a:avLst/>
          </a:prstGeom>
        </p:spPr>
      </p:pic>
    </p:spTree>
    <p:extLst>
      <p:ext uri="{BB962C8B-B14F-4D97-AF65-F5344CB8AC3E}">
        <p14:creationId xmlns:p14="http://schemas.microsoft.com/office/powerpoint/2010/main" val="68820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实证研究</a:t>
            </a:r>
            <a:r>
              <a:rPr kumimoji="1" lang="zh-CN" altLang="zh-CN" dirty="0" smtClean="0"/>
              <a:t>：</a:t>
            </a:r>
            <a:r>
              <a:rPr kumimoji="1" lang="zh-CN" altLang="en-US" dirty="0" smtClean="0"/>
              <a:t>评价指标</a:t>
            </a:r>
            <a:endParaRPr kumimoji="1" lang="en-US" altLang="zh-CN" dirty="0"/>
          </a:p>
        </p:txBody>
      </p:sp>
      <p:graphicFrame>
        <p:nvGraphicFramePr>
          <p:cNvPr id="4" name="图表 3"/>
          <p:cNvGraphicFramePr/>
          <p:nvPr>
            <p:extLst>
              <p:ext uri="{D42A27DB-BD31-4B8C-83A1-F6EECF244321}">
                <p14:modId xmlns:p14="http://schemas.microsoft.com/office/powerpoint/2010/main" val="2439443766"/>
              </p:ext>
            </p:extLst>
          </p:nvPr>
        </p:nvGraphicFramePr>
        <p:xfrm>
          <a:off x="5340869" y="1426456"/>
          <a:ext cx="2787973" cy="2717977"/>
        </p:xfrm>
        <a:graphic>
          <a:graphicData uri="http://schemas.openxmlformats.org/drawingml/2006/chart">
            <c:chart xmlns:c="http://schemas.openxmlformats.org/drawingml/2006/chart" xmlns:r="http://schemas.openxmlformats.org/officeDocument/2006/relationships" r:id="rId4"/>
          </a:graphicData>
        </a:graphic>
      </p:graphicFrame>
      <p:sp>
        <p:nvSpPr>
          <p:cNvPr id="12" name="矩形 11"/>
          <p:cNvSpPr/>
          <p:nvPr/>
        </p:nvSpPr>
        <p:spPr>
          <a:xfrm>
            <a:off x="5197105" y="4353513"/>
            <a:ext cx="1877437" cy="43858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准确率</a:t>
            </a:r>
            <a:r>
              <a:rPr lang="en-US" altLang="zh-CN" b="1" kern="0" dirty="0" smtClean="0">
                <a:solidFill>
                  <a:schemeClr val="tx1">
                    <a:lumMod val="85000"/>
                    <a:lumOff val="15000"/>
                  </a:schemeClr>
                </a:solidFill>
                <a:ea typeface="微软雅黑" charset="0"/>
              </a:rPr>
              <a:t>Precision</a:t>
            </a:r>
            <a:endParaRPr lang="en-US" altLang="zh-CN" b="1" kern="0" dirty="0">
              <a:solidFill>
                <a:schemeClr val="tx1">
                  <a:lumMod val="85000"/>
                  <a:lumOff val="15000"/>
                </a:schemeClr>
              </a:solidFill>
              <a:ea typeface="微软雅黑" charset="0"/>
            </a:endParaRPr>
          </a:p>
        </p:txBody>
      </p:sp>
      <p:grpSp>
        <p:nvGrpSpPr>
          <p:cNvPr id="17" name="组合 20"/>
          <p:cNvGrpSpPr/>
          <p:nvPr/>
        </p:nvGrpSpPr>
        <p:grpSpPr>
          <a:xfrm>
            <a:off x="6572247" y="2515457"/>
            <a:ext cx="349291" cy="540046"/>
            <a:chOff x="6257925" y="-9525"/>
            <a:chExt cx="1514475" cy="2341563"/>
          </a:xfrm>
          <a:solidFill>
            <a:schemeClr val="accent4"/>
          </a:solidFill>
        </p:grpSpPr>
        <p:sp>
          <p:nvSpPr>
            <p:cNvPr id="18"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22" name="图表 21"/>
          <p:cNvGraphicFramePr/>
          <p:nvPr>
            <p:extLst>
              <p:ext uri="{D42A27DB-BD31-4B8C-83A1-F6EECF244321}">
                <p14:modId xmlns:p14="http://schemas.microsoft.com/office/powerpoint/2010/main" val="2275028270"/>
              </p:ext>
            </p:extLst>
          </p:nvPr>
        </p:nvGraphicFramePr>
        <p:xfrm>
          <a:off x="8394881" y="1426456"/>
          <a:ext cx="3094566" cy="2719360"/>
        </p:xfrm>
        <a:graphic>
          <a:graphicData uri="http://schemas.openxmlformats.org/drawingml/2006/chart">
            <c:chart xmlns:c="http://schemas.openxmlformats.org/drawingml/2006/chart" xmlns:r="http://schemas.openxmlformats.org/officeDocument/2006/relationships" r:id="rId5"/>
          </a:graphicData>
        </a:graphic>
      </p:graphicFrame>
      <p:sp>
        <p:nvSpPr>
          <p:cNvPr id="24" name="矩形 23"/>
          <p:cNvSpPr/>
          <p:nvPr/>
        </p:nvSpPr>
        <p:spPr>
          <a:xfrm>
            <a:off x="8557710" y="4354895"/>
            <a:ext cx="1569660" cy="43858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召回率</a:t>
            </a:r>
            <a:r>
              <a:rPr lang="en-US" altLang="zh-CN" b="1" kern="0" dirty="0" smtClean="0">
                <a:solidFill>
                  <a:schemeClr val="tx1">
                    <a:lumMod val="85000"/>
                    <a:lumOff val="15000"/>
                  </a:schemeClr>
                </a:solidFill>
                <a:ea typeface="微软雅黑" charset="0"/>
              </a:rPr>
              <a:t>Recall</a:t>
            </a:r>
            <a:endParaRPr lang="en-US" altLang="zh-CN" b="1" kern="0" dirty="0">
              <a:solidFill>
                <a:schemeClr val="tx1">
                  <a:lumMod val="85000"/>
                  <a:lumOff val="15000"/>
                </a:schemeClr>
              </a:solidFill>
              <a:ea typeface="微软雅黑" charset="0"/>
            </a:endParaRPr>
          </a:p>
        </p:txBody>
      </p:sp>
      <p:grpSp>
        <p:nvGrpSpPr>
          <p:cNvPr id="25" name="组合 20"/>
          <p:cNvGrpSpPr/>
          <p:nvPr/>
        </p:nvGrpSpPr>
        <p:grpSpPr>
          <a:xfrm>
            <a:off x="9776062" y="2501159"/>
            <a:ext cx="349291" cy="540046"/>
            <a:chOff x="6257925" y="-9525"/>
            <a:chExt cx="1514475" cy="2341563"/>
          </a:xfrm>
          <a:solidFill>
            <a:schemeClr val="accent6"/>
          </a:solidFill>
        </p:grpSpPr>
        <p:sp>
          <p:nvSpPr>
            <p:cNvPr id="26"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 name="文本框 4"/>
          <p:cNvSpPr txBox="1"/>
          <p:nvPr/>
        </p:nvSpPr>
        <p:spPr>
          <a:xfrm>
            <a:off x="300969" y="1057125"/>
            <a:ext cx="1338828" cy="369332"/>
          </a:xfrm>
          <a:prstGeom prst="rect">
            <a:avLst/>
          </a:prstGeom>
          <a:noFill/>
        </p:spPr>
        <p:txBody>
          <a:bodyPr wrap="none" rtlCol="0">
            <a:spAutoFit/>
          </a:bodyPr>
          <a:lstStyle/>
          <a:p>
            <a:r>
              <a:rPr kumimoji="1" lang="zh-CN" altLang="en-US" dirty="0" smtClean="0"/>
              <a:t>评价指标：</a:t>
            </a:r>
            <a:endParaRPr kumimoji="1" lang="en-US" altLang="zh-CN" dirty="0" smtClean="0"/>
          </a:p>
        </p:txBody>
      </p:sp>
      <p:sp>
        <p:nvSpPr>
          <p:cNvPr id="9" name="文本框 8"/>
          <p:cNvSpPr txBox="1"/>
          <p:nvPr/>
        </p:nvSpPr>
        <p:spPr>
          <a:xfrm>
            <a:off x="288175" y="1631795"/>
            <a:ext cx="5267037" cy="1477328"/>
          </a:xfrm>
          <a:prstGeom prst="rect">
            <a:avLst/>
          </a:prstGeom>
          <a:noFill/>
        </p:spPr>
        <p:txBody>
          <a:bodyPr wrap="none" rtlCol="0">
            <a:spAutoFit/>
          </a:bodyPr>
          <a:lstStyle/>
          <a:p>
            <a:r>
              <a:rPr lang="zh-CN" altLang="zh-CN" dirty="0"/>
              <a:t>对于某一个类别，若我们</a:t>
            </a:r>
            <a:r>
              <a:rPr lang="zh-CN" altLang="zh-CN" dirty="0" smtClean="0"/>
              <a:t>用</a:t>
            </a:r>
            <a:endParaRPr lang="en-US" altLang="zh-CN" dirty="0" smtClean="0"/>
          </a:p>
          <a:p>
            <a:r>
              <a:rPr lang="en-US" altLang="zh-CN" dirty="0" smtClean="0"/>
              <a:t>TP</a:t>
            </a:r>
            <a:r>
              <a:rPr lang="zh-CN" altLang="zh-CN" dirty="0" smtClean="0"/>
              <a:t>表示样本空间中被正确分类</a:t>
            </a:r>
            <a:r>
              <a:rPr lang="zh-CN" altLang="zh-CN" dirty="0"/>
              <a:t>的该类别样本数量</a:t>
            </a:r>
            <a:r>
              <a:rPr lang="zh-CN" altLang="zh-CN" dirty="0" smtClean="0"/>
              <a:t>，</a:t>
            </a:r>
            <a:endParaRPr lang="en-US" altLang="zh-CN" dirty="0" smtClean="0"/>
          </a:p>
          <a:p>
            <a:r>
              <a:rPr lang="en-US" altLang="zh-CN" dirty="0" smtClean="0"/>
              <a:t>FP</a:t>
            </a:r>
            <a:r>
              <a:rPr lang="zh-CN" altLang="zh-CN" dirty="0"/>
              <a:t>表示被错判成该类的其他类别样本数量</a:t>
            </a:r>
            <a:r>
              <a:rPr lang="zh-CN" altLang="zh-CN" dirty="0" smtClean="0"/>
              <a:t>，</a:t>
            </a:r>
            <a:endParaRPr lang="en-US" altLang="zh-CN" dirty="0" smtClean="0"/>
          </a:p>
          <a:p>
            <a:r>
              <a:rPr lang="en-US" altLang="zh-CN" dirty="0" smtClean="0"/>
              <a:t>FN</a:t>
            </a:r>
            <a:r>
              <a:rPr lang="zh-CN" altLang="zh-CN" dirty="0"/>
              <a:t>表示该类别被错判成其他类别的样本数量</a:t>
            </a:r>
            <a:r>
              <a:rPr lang="zh-CN" altLang="zh-CN" dirty="0" smtClean="0"/>
              <a:t>，</a:t>
            </a:r>
            <a:endParaRPr lang="en-US" altLang="zh-CN" dirty="0" smtClean="0"/>
          </a:p>
          <a:p>
            <a:r>
              <a:rPr lang="en-US" altLang="zh-CN" dirty="0" smtClean="0"/>
              <a:t>TN</a:t>
            </a:r>
            <a:r>
              <a:rPr lang="zh-CN" altLang="zh-CN" dirty="0"/>
              <a:t>表示其他类别被正确分类的样本数量。</a:t>
            </a:r>
            <a:r>
              <a:rPr lang="en-US" altLang="zh-CN" dirty="0"/>
              <a:t> </a:t>
            </a:r>
            <a:endParaRPr kumimoji="1" lang="zh-CN" altLang="en-US" dirty="0"/>
          </a:p>
        </p:txBody>
      </p:sp>
      <p:pic>
        <p:nvPicPr>
          <p:cNvPr id="10" name="图片 9"/>
          <p:cNvPicPr>
            <a:picLocks noChangeAspect="1"/>
          </p:cNvPicPr>
          <p:nvPr/>
        </p:nvPicPr>
        <p:blipFill>
          <a:blip r:embed="rId6"/>
          <a:stretch>
            <a:fillRect/>
          </a:stretch>
        </p:blipFill>
        <p:spPr>
          <a:xfrm>
            <a:off x="5216128" y="5084325"/>
            <a:ext cx="2664911" cy="845408"/>
          </a:xfrm>
          <a:prstGeom prst="rect">
            <a:avLst/>
          </a:prstGeom>
        </p:spPr>
      </p:pic>
      <p:pic>
        <p:nvPicPr>
          <p:cNvPr id="13" name="图片 12"/>
          <p:cNvPicPr>
            <a:picLocks noChangeAspect="1"/>
          </p:cNvPicPr>
          <p:nvPr/>
        </p:nvPicPr>
        <p:blipFill>
          <a:blip r:embed="rId7"/>
          <a:stretch>
            <a:fillRect/>
          </a:stretch>
        </p:blipFill>
        <p:spPr>
          <a:xfrm>
            <a:off x="8590277" y="5084325"/>
            <a:ext cx="2572456" cy="845408"/>
          </a:xfrm>
          <a:prstGeom prst="rect">
            <a:avLst/>
          </a:prstGeom>
        </p:spPr>
      </p:pic>
      <p:graphicFrame>
        <p:nvGraphicFramePr>
          <p:cNvPr id="14" name="对象 13"/>
          <p:cNvGraphicFramePr>
            <a:graphicFrameLocks noChangeAspect="1"/>
          </p:cNvGraphicFramePr>
          <p:nvPr>
            <p:extLst>
              <p:ext uri="{D42A27DB-BD31-4B8C-83A1-F6EECF244321}">
                <p14:modId xmlns:p14="http://schemas.microsoft.com/office/powerpoint/2010/main" val="2345289839"/>
              </p:ext>
            </p:extLst>
          </p:nvPr>
        </p:nvGraphicFramePr>
        <p:xfrm>
          <a:off x="300969" y="3939916"/>
          <a:ext cx="4580094" cy="1074362"/>
        </p:xfrm>
        <a:graphic>
          <a:graphicData uri="http://schemas.openxmlformats.org/presentationml/2006/ole">
            <mc:AlternateContent xmlns:mc="http://schemas.openxmlformats.org/markup-compatibility/2006">
              <mc:Choice xmlns:v="urn:schemas-microsoft-com:vml" Requires="v">
                <p:oleObj spid="_x0000_s6158" name="文档" r:id="rId8" imgW="5422900" imgH="825500" progId="Word.Document.12">
                  <p:embed/>
                </p:oleObj>
              </mc:Choice>
              <mc:Fallback>
                <p:oleObj name="文档" r:id="rId8" imgW="5422900" imgH="825500" progId="Word.Document.12">
                  <p:embed/>
                  <p:pic>
                    <p:nvPicPr>
                      <p:cNvPr id="0" name=""/>
                      <p:cNvPicPr/>
                      <p:nvPr/>
                    </p:nvPicPr>
                    <p:blipFill>
                      <a:blip r:embed="rId9"/>
                      <a:stretch>
                        <a:fillRect/>
                      </a:stretch>
                    </p:blipFill>
                    <p:spPr>
                      <a:xfrm>
                        <a:off x="300969" y="3939916"/>
                        <a:ext cx="4580094" cy="1074362"/>
                      </a:xfrm>
                      <a:prstGeom prst="rect">
                        <a:avLst/>
                      </a:prstGeom>
                    </p:spPr>
                  </p:pic>
                </p:oleObj>
              </mc:Fallback>
            </mc:AlternateContent>
          </a:graphicData>
        </a:graphic>
      </p:graphicFrame>
    </p:spTree>
    <p:extLst>
      <p:ext uri="{BB962C8B-B14F-4D97-AF65-F5344CB8AC3E}">
        <p14:creationId xmlns:p14="http://schemas.microsoft.com/office/powerpoint/2010/main" val="158817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结果分析</a:t>
            </a:r>
            <a:endParaRPr kumimoji="1" lang="zh-CN" altLang="en-US" dirty="0"/>
          </a:p>
        </p:txBody>
      </p:sp>
    </p:spTree>
    <p:extLst>
      <p:ext uri="{BB962C8B-B14F-4D97-AF65-F5344CB8AC3E}">
        <p14:creationId xmlns:p14="http://schemas.microsoft.com/office/powerpoint/2010/main" val="1063765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结果分析：</a:t>
            </a:r>
            <a:r>
              <a:rPr kumimoji="1" lang="en-US" altLang="zh-CN" dirty="0" err="1" smtClean="0"/>
              <a:t>Adaboost</a:t>
            </a:r>
            <a:endParaRPr kumimoji="1" lang="zh-CN" altLang="en-US" dirty="0"/>
          </a:p>
        </p:txBody>
      </p:sp>
      <p:sp>
        <p:nvSpPr>
          <p:cNvPr id="25" name="矩形 24"/>
          <p:cNvSpPr/>
          <p:nvPr/>
        </p:nvSpPr>
        <p:spPr>
          <a:xfrm>
            <a:off x="957213" y="1197015"/>
            <a:ext cx="4972184" cy="43858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使用基本</a:t>
            </a:r>
            <a:r>
              <a:rPr lang="en-US" altLang="zh-CN" b="1" kern="0" dirty="0" err="1" smtClean="0">
                <a:solidFill>
                  <a:schemeClr val="tx1">
                    <a:lumMod val="85000"/>
                    <a:lumOff val="15000"/>
                  </a:schemeClr>
                </a:solidFill>
                <a:ea typeface="微软雅黑" charset="0"/>
              </a:rPr>
              <a:t>Adaboost</a:t>
            </a:r>
            <a:r>
              <a:rPr lang="zh-CN" altLang="en-US" b="1" kern="0" dirty="0" smtClean="0">
                <a:solidFill>
                  <a:schemeClr val="tx1">
                    <a:lumMod val="85000"/>
                    <a:lumOff val="15000"/>
                  </a:schemeClr>
                </a:solidFill>
                <a:ea typeface="微软雅黑" charset="0"/>
              </a:rPr>
              <a:t>算法模型进行训练和分类：</a:t>
            </a:r>
            <a:endParaRPr lang="en-US" altLang="zh-CN" b="1" kern="0" dirty="0">
              <a:solidFill>
                <a:schemeClr val="tx1">
                  <a:lumMod val="85000"/>
                  <a:lumOff val="15000"/>
                </a:schemeClr>
              </a:solidFill>
              <a:ea typeface="微软雅黑" charset="0"/>
            </a:endParaRPr>
          </a:p>
        </p:txBody>
      </p:sp>
      <p:graphicFrame>
        <p:nvGraphicFramePr>
          <p:cNvPr id="26" name="图表 25"/>
          <p:cNvGraphicFramePr/>
          <p:nvPr>
            <p:extLst>
              <p:ext uri="{D42A27DB-BD31-4B8C-83A1-F6EECF244321}">
                <p14:modId xmlns:p14="http://schemas.microsoft.com/office/powerpoint/2010/main" val="725519372"/>
              </p:ext>
            </p:extLst>
          </p:nvPr>
        </p:nvGraphicFramePr>
        <p:xfrm>
          <a:off x="2086101" y="1959987"/>
          <a:ext cx="7259476" cy="3974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054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结果分析：</a:t>
            </a:r>
            <a:r>
              <a:rPr kumimoji="1" lang="en-US" altLang="zh-CN" dirty="0" smtClean="0"/>
              <a:t>SVM</a:t>
            </a:r>
            <a:endParaRPr kumimoji="1" lang="zh-CN" altLang="en-US" dirty="0"/>
          </a:p>
        </p:txBody>
      </p:sp>
      <p:sp>
        <p:nvSpPr>
          <p:cNvPr id="20" name="矩形 19"/>
          <p:cNvSpPr/>
          <p:nvPr/>
        </p:nvSpPr>
        <p:spPr>
          <a:xfrm>
            <a:off x="907667" y="1291095"/>
            <a:ext cx="5872409" cy="43858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使用基于</a:t>
            </a:r>
            <a:r>
              <a:rPr lang="en-US" altLang="zh-CN" b="1" kern="0" dirty="0" smtClean="0">
                <a:solidFill>
                  <a:schemeClr val="tx1">
                    <a:lumMod val="85000"/>
                    <a:lumOff val="15000"/>
                  </a:schemeClr>
                </a:solidFill>
                <a:ea typeface="微软雅黑" charset="0"/>
              </a:rPr>
              <a:t>RBF</a:t>
            </a:r>
            <a:r>
              <a:rPr lang="zh-CN" altLang="en-US" b="1" kern="0" dirty="0" smtClean="0">
                <a:solidFill>
                  <a:schemeClr val="tx1">
                    <a:lumMod val="85000"/>
                    <a:lumOff val="15000"/>
                  </a:schemeClr>
                </a:solidFill>
                <a:ea typeface="微软雅黑" charset="0"/>
              </a:rPr>
              <a:t>核函数的支持向量机模型进行训练和分类</a:t>
            </a:r>
            <a:r>
              <a:rPr lang="zh-CN" altLang="en-US" b="1" kern="0" dirty="0">
                <a:solidFill>
                  <a:schemeClr val="tx1">
                    <a:lumMod val="85000"/>
                    <a:lumOff val="15000"/>
                  </a:schemeClr>
                </a:solidFill>
                <a:ea typeface="微软雅黑" charset="0"/>
              </a:rPr>
              <a:t>：</a:t>
            </a:r>
            <a:endParaRPr lang="en-US" altLang="zh-CN" b="1" kern="0" dirty="0">
              <a:solidFill>
                <a:schemeClr val="tx1">
                  <a:lumMod val="85000"/>
                  <a:lumOff val="15000"/>
                </a:schemeClr>
              </a:solidFill>
              <a:ea typeface="微软雅黑" charset="0"/>
            </a:endParaRPr>
          </a:p>
        </p:txBody>
      </p:sp>
      <p:graphicFrame>
        <p:nvGraphicFramePr>
          <p:cNvPr id="21" name="图表 20"/>
          <p:cNvGraphicFramePr/>
          <p:nvPr>
            <p:extLst>
              <p:ext uri="{D42A27DB-BD31-4B8C-83A1-F6EECF244321}">
                <p14:modId xmlns:p14="http://schemas.microsoft.com/office/powerpoint/2010/main" val="551128874"/>
              </p:ext>
            </p:extLst>
          </p:nvPr>
        </p:nvGraphicFramePr>
        <p:xfrm>
          <a:off x="2471009" y="1902158"/>
          <a:ext cx="6653893" cy="41734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915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结果分析：</a:t>
            </a:r>
            <a:r>
              <a:rPr kumimoji="1" lang="en-US" altLang="zh-CN" dirty="0" err="1" smtClean="0"/>
              <a:t>SVM_Adaboost</a:t>
            </a:r>
            <a:endParaRPr kumimoji="1" lang="en-US" altLang="zh-CN" dirty="0" smtClean="0"/>
          </a:p>
        </p:txBody>
      </p:sp>
      <p:sp>
        <p:nvSpPr>
          <p:cNvPr id="17" name="矩形 16"/>
          <p:cNvSpPr/>
          <p:nvPr/>
        </p:nvSpPr>
        <p:spPr>
          <a:xfrm>
            <a:off x="500013" y="1259735"/>
            <a:ext cx="4653663" cy="43858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使用</a:t>
            </a:r>
            <a:r>
              <a:rPr lang="en-US" altLang="zh-CN" b="1" kern="0" dirty="0" err="1" smtClean="0">
                <a:solidFill>
                  <a:schemeClr val="tx1">
                    <a:lumMod val="85000"/>
                    <a:lumOff val="15000"/>
                  </a:schemeClr>
                </a:solidFill>
                <a:ea typeface="微软雅黑" charset="0"/>
              </a:rPr>
              <a:t>SVM_Adaboost</a:t>
            </a:r>
            <a:r>
              <a:rPr lang="zh-CN" altLang="en-US" b="1" kern="0" dirty="0" smtClean="0">
                <a:solidFill>
                  <a:schemeClr val="tx1">
                    <a:lumMod val="85000"/>
                    <a:lumOff val="15000"/>
                  </a:schemeClr>
                </a:solidFill>
                <a:ea typeface="微软雅黑" charset="0"/>
              </a:rPr>
              <a:t>模型进行训练和分类</a:t>
            </a:r>
            <a:r>
              <a:rPr lang="zh-CN" altLang="en-US" b="1" kern="0" dirty="0">
                <a:solidFill>
                  <a:schemeClr val="tx1">
                    <a:lumMod val="85000"/>
                    <a:lumOff val="15000"/>
                  </a:schemeClr>
                </a:solidFill>
                <a:ea typeface="微软雅黑" charset="0"/>
              </a:rPr>
              <a:t>：</a:t>
            </a:r>
            <a:endParaRPr lang="en-US" altLang="zh-CN" b="1" kern="0" dirty="0">
              <a:solidFill>
                <a:schemeClr val="tx1">
                  <a:lumMod val="85000"/>
                  <a:lumOff val="15000"/>
                </a:schemeClr>
              </a:solidFill>
              <a:ea typeface="微软雅黑" charset="0"/>
            </a:endParaRPr>
          </a:p>
        </p:txBody>
      </p:sp>
      <p:graphicFrame>
        <p:nvGraphicFramePr>
          <p:cNvPr id="4" name="图表 3"/>
          <p:cNvGraphicFramePr/>
          <p:nvPr>
            <p:extLst>
              <p:ext uri="{D42A27DB-BD31-4B8C-83A1-F6EECF244321}">
                <p14:modId xmlns:p14="http://schemas.microsoft.com/office/powerpoint/2010/main" val="675321231"/>
              </p:ext>
            </p:extLst>
          </p:nvPr>
        </p:nvGraphicFramePr>
        <p:xfrm>
          <a:off x="3317638" y="1233717"/>
          <a:ext cx="8128000" cy="4941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219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结论</a:t>
            </a:r>
            <a:endParaRPr kumimoji="1" lang="zh-CN" altLang="en-US"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smtClean="0"/>
              <a:t>Data Description</a:t>
            </a:r>
            <a:endParaRPr kumimoji="1" lang="zh-CN" altLang="en-US" dirty="0"/>
          </a:p>
        </p:txBody>
      </p:sp>
      <p:sp>
        <p:nvSpPr>
          <p:cNvPr id="4" name="矩形 3"/>
          <p:cNvSpPr/>
          <p:nvPr/>
        </p:nvSpPr>
        <p:spPr>
          <a:xfrm>
            <a:off x="970383" y="1203273"/>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970383" y="2028105"/>
            <a:ext cx="10855942" cy="3722557"/>
          </a:xfrm>
          <a:prstGeom prst="rect">
            <a:avLst/>
          </a:prstGeom>
          <a:noFill/>
        </p:spPr>
        <p:txBody>
          <a:bodyPr wrap="square" numCol="1" spcCol="360000">
            <a:spAutoFit/>
          </a:bodyPr>
          <a:lstStyle/>
          <a:p>
            <a:pPr defTabSz="609585">
              <a:lnSpc>
                <a:spcPct val="130000"/>
              </a:lnSpc>
            </a:pPr>
            <a:r>
              <a:rPr lang="en-US" altLang="zh-CN" sz="1400" dirty="0" smtClean="0">
                <a:latin typeface="Arial"/>
                <a:cs typeface="Arial"/>
              </a:rPr>
              <a:t>U</a:t>
            </a:r>
            <a:r>
              <a:rPr lang="en-US" altLang="zh-CN" sz="1400" dirty="0" smtClean="0">
                <a:latin typeface="Arial"/>
                <a:cs typeface="Arial"/>
              </a:rPr>
              <a:t>S</a:t>
            </a:r>
            <a:r>
              <a:rPr lang="en-US" altLang="zh-CN" sz="1400" dirty="0" smtClean="0">
                <a:latin typeface="Arial"/>
                <a:cs typeface="Arial"/>
              </a:rPr>
              <a:t> has large quantities of oil and gas trapped in shale and other formations. </a:t>
            </a:r>
          </a:p>
          <a:p>
            <a:pPr defTabSz="609585">
              <a:lnSpc>
                <a:spcPct val="130000"/>
              </a:lnSpc>
            </a:pPr>
            <a:endParaRPr lang="en-US" altLang="zh-CN" sz="1400" dirty="0" smtClean="0">
              <a:latin typeface="Arial"/>
              <a:cs typeface="Arial"/>
            </a:endParaRPr>
          </a:p>
          <a:p>
            <a:pPr defTabSz="609585">
              <a:lnSpc>
                <a:spcPct val="130000"/>
              </a:lnSpc>
            </a:pPr>
            <a:r>
              <a:rPr lang="en-US" altLang="zh-CN" sz="1400" dirty="0" smtClean="0">
                <a:latin typeface="Arial"/>
                <a:cs typeface="Arial"/>
              </a:rPr>
              <a:t>Prior </a:t>
            </a:r>
            <a:r>
              <a:rPr lang="en-US" altLang="zh-CN" sz="1400" dirty="0">
                <a:latin typeface="Arial"/>
                <a:cs typeface="Arial"/>
              </a:rPr>
              <a:t>to the application of unconventional drilling methods, U.S. natural gas production had been growing slowly, and U.S. oil production had been in decline since the mid-1980s. Both trends reversed during the 2000s.</a:t>
            </a:r>
          </a:p>
          <a:p>
            <a:pPr defTabSz="609585">
              <a:lnSpc>
                <a:spcPct val="130000"/>
              </a:lnSpc>
            </a:pPr>
            <a:endParaRPr lang="en-US" altLang="zh-CN" sz="1400" dirty="0">
              <a:latin typeface="Arial"/>
              <a:cs typeface="Arial"/>
            </a:endParaRPr>
          </a:p>
          <a:p>
            <a:pPr defTabSz="609585">
              <a:lnSpc>
                <a:spcPct val="130000"/>
              </a:lnSpc>
            </a:pPr>
            <a:r>
              <a:rPr lang="en-US" altLang="zh-CN" sz="1400" dirty="0">
                <a:latin typeface="Arial"/>
                <a:cs typeface="Arial"/>
              </a:rPr>
              <a:t>Most policies regarding oil and gas development occur at the State </a:t>
            </a:r>
            <a:r>
              <a:rPr lang="en-US" altLang="zh-CN" sz="1400" dirty="0" smtClean="0">
                <a:latin typeface="Arial"/>
                <a:cs typeface="Arial"/>
              </a:rPr>
              <a:t>level. </a:t>
            </a:r>
            <a:r>
              <a:rPr lang="en-US" altLang="zh-CN" sz="1400" dirty="0">
                <a:latin typeface="Arial"/>
                <a:cs typeface="Arial"/>
              </a:rPr>
              <a:t>Using data from State agencies, the Energy Information Administration (EIA) publishes oil and gas production totals by State, but more local data for the entire United States had not been widely available.</a:t>
            </a:r>
          </a:p>
          <a:p>
            <a:pPr defTabSz="609585">
              <a:lnSpc>
                <a:spcPct val="130000"/>
              </a:lnSpc>
            </a:pPr>
            <a:endParaRPr lang="en-US" altLang="zh-CN" sz="1400" dirty="0">
              <a:latin typeface="Arial"/>
              <a:cs typeface="Arial"/>
            </a:endParaRPr>
          </a:p>
          <a:p>
            <a:pPr defTabSz="609585">
              <a:lnSpc>
                <a:spcPct val="130000"/>
              </a:lnSpc>
            </a:pPr>
            <a:r>
              <a:rPr lang="en-US" altLang="zh-CN" sz="1400" dirty="0">
                <a:latin typeface="Arial"/>
                <a:cs typeface="Arial"/>
              </a:rPr>
              <a:t>By acquiring disaggregated oil and gas production data from State agencies, </a:t>
            </a:r>
            <a:r>
              <a:rPr lang="en-US" altLang="zh-CN" sz="1400" dirty="0" smtClean="0">
                <a:latin typeface="Arial"/>
                <a:cs typeface="Arial"/>
              </a:rPr>
              <a:t>a </a:t>
            </a:r>
            <a:r>
              <a:rPr lang="en-US" altLang="zh-CN" sz="1400" dirty="0">
                <a:latin typeface="Arial"/>
                <a:cs typeface="Arial"/>
              </a:rPr>
              <a:t>national county-level </a:t>
            </a:r>
            <a:r>
              <a:rPr lang="en-US" altLang="zh-CN" sz="1400" dirty="0" smtClean="0">
                <a:latin typeface="Arial"/>
                <a:cs typeface="Arial"/>
              </a:rPr>
              <a:t>database</a:t>
            </a:r>
            <a:r>
              <a:rPr lang="zh-CN" altLang="en-US" sz="1400" dirty="0" smtClean="0">
                <a:latin typeface="Arial"/>
                <a:cs typeface="Arial"/>
              </a:rPr>
              <a:t> </a:t>
            </a:r>
            <a:r>
              <a:rPr lang="en-US" altLang="zh-CN" sz="1400" dirty="0" smtClean="0">
                <a:latin typeface="Arial"/>
                <a:cs typeface="Arial"/>
              </a:rPr>
              <a:t>was</a:t>
            </a:r>
            <a:r>
              <a:rPr lang="zh-CN" altLang="en-US" sz="1400" dirty="0" smtClean="0">
                <a:latin typeface="Arial"/>
                <a:cs typeface="Arial"/>
              </a:rPr>
              <a:t> </a:t>
            </a:r>
            <a:r>
              <a:rPr lang="en-US" altLang="zh-CN" sz="1400" dirty="0" smtClean="0">
                <a:latin typeface="Arial"/>
                <a:cs typeface="Arial"/>
              </a:rPr>
              <a:t>created,</a:t>
            </a:r>
            <a:r>
              <a:rPr lang="en-US" altLang="zh-CN" sz="1400" dirty="0" smtClean="0">
                <a:latin typeface="Arial"/>
                <a:cs typeface="Arial"/>
              </a:rPr>
              <a:t> </a:t>
            </a:r>
            <a:r>
              <a:rPr lang="en-US" altLang="zh-CN" sz="1400" dirty="0">
                <a:latin typeface="Arial"/>
                <a:cs typeface="Arial"/>
              </a:rPr>
              <a:t>providing yearly estimates of onshore production for counties in the lower 48 States. </a:t>
            </a:r>
            <a:r>
              <a:rPr lang="zh-CN" altLang="zh-CN" sz="1400" dirty="0">
                <a:latin typeface="Arial"/>
                <a:cs typeface="Arial"/>
              </a:rPr>
              <a:t> </a:t>
            </a:r>
            <a:r>
              <a:rPr lang="en-US" altLang="zh-CN" sz="1400" dirty="0" smtClean="0">
                <a:latin typeface="Arial"/>
                <a:cs typeface="Arial"/>
              </a:rPr>
              <a:t>Nationwide </a:t>
            </a:r>
            <a:r>
              <a:rPr lang="en-US" altLang="zh-CN" sz="1400" dirty="0">
                <a:latin typeface="Arial"/>
                <a:cs typeface="Arial"/>
              </a:rPr>
              <a:t>county-level data permit a more comprehensive assessment of the geography of oil and gas development. These county-level data also allow researchers to assess changes in rural production over the past decade.</a:t>
            </a:r>
            <a:endParaRPr lang="zh-CN" altLang="en-US" sz="1400" dirty="0">
              <a:latin typeface="Arial"/>
              <a:ea typeface="微软雅黑" charset="0"/>
              <a:cs typeface="Arial"/>
            </a:endParaRPr>
          </a:p>
        </p:txBody>
      </p:sp>
      <p:sp>
        <p:nvSpPr>
          <p:cNvPr id="6" name="矩形 5"/>
          <p:cNvSpPr/>
          <p:nvPr/>
        </p:nvSpPr>
        <p:spPr>
          <a:xfrm>
            <a:off x="970383" y="1292173"/>
            <a:ext cx="3975142" cy="438582"/>
          </a:xfrm>
          <a:prstGeom prst="rect">
            <a:avLst/>
          </a:prstGeom>
          <a:noFill/>
        </p:spPr>
        <p:txBody>
          <a:bodyPr wrap="none">
            <a:spAutoFit/>
          </a:bodyPr>
          <a:lstStyle/>
          <a:p>
            <a:pPr defTabSz="1219170">
              <a:lnSpc>
                <a:spcPct val="130000"/>
              </a:lnSpc>
              <a:defRPr/>
            </a:pPr>
            <a:r>
              <a:rPr lang="en-US" altLang="zh-CN" b="1" kern="0" dirty="0">
                <a:solidFill>
                  <a:schemeClr val="tx1">
                    <a:lumMod val="75000"/>
                    <a:lumOff val="25000"/>
                  </a:schemeClr>
                </a:solidFill>
                <a:ea typeface="微软雅黑" charset="0"/>
              </a:rPr>
              <a:t>1.1 Background and Data sources</a:t>
            </a:r>
            <a:endParaRPr lang="en-US" altLang="zh-CN" b="1" kern="0" dirty="0">
              <a:solidFill>
                <a:schemeClr val="tx1">
                  <a:lumMod val="75000"/>
                  <a:lumOff val="25000"/>
                </a:schemeClr>
              </a:solidFill>
              <a:ea typeface="微软雅黑" charset="0"/>
            </a:endParaRPr>
          </a:p>
        </p:txBody>
      </p:sp>
      <p:sp>
        <p:nvSpPr>
          <p:cNvPr id="7" name="文本框 6"/>
          <p:cNvSpPr txBox="1"/>
          <p:nvPr/>
        </p:nvSpPr>
        <p:spPr>
          <a:xfrm>
            <a:off x="3236180" y="6533246"/>
            <a:ext cx="8918999" cy="261610"/>
          </a:xfrm>
          <a:prstGeom prst="rect">
            <a:avLst/>
          </a:prstGeom>
          <a:noFill/>
        </p:spPr>
        <p:txBody>
          <a:bodyPr wrap="square" rtlCol="0">
            <a:spAutoFit/>
          </a:bodyPr>
          <a:lstStyle/>
          <a:p>
            <a:r>
              <a:rPr kumimoji="1" lang="en-US" altLang="zh-CN" sz="1100" dirty="0">
                <a:solidFill>
                  <a:schemeClr val="bg1">
                    <a:lumMod val="50000"/>
                  </a:schemeClr>
                </a:solidFill>
              </a:rPr>
              <a:t>http://www.ers.usda.gov/data-products/county-level-oil-and-gas-production-in-the-us/documentation-and-maps.aspx#gasmap</a:t>
            </a:r>
            <a:endParaRPr kumimoji="1" lang="zh-CN" altLang="en-US" sz="1100" dirty="0">
              <a:solidFill>
                <a:schemeClr val="bg1">
                  <a:lumMod val="50000"/>
                </a:schemeClr>
              </a:solidFill>
            </a:endParaRPr>
          </a:p>
        </p:txBody>
      </p:sp>
    </p:spTree>
    <p:extLst>
      <p:ext uri="{BB962C8B-B14F-4D97-AF65-F5344CB8AC3E}">
        <p14:creationId xmlns:p14="http://schemas.microsoft.com/office/powerpoint/2010/main" val="46185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罐形 6"/>
          <p:cNvSpPr/>
          <p:nvPr/>
        </p:nvSpPr>
        <p:spPr>
          <a:xfrm>
            <a:off x="714912" y="4296015"/>
            <a:ext cx="4957753" cy="1389831"/>
          </a:xfrm>
          <a:prstGeom prst="can">
            <a:avLst>
              <a:gd name="adj" fmla="val 50000"/>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结论</a:t>
            </a:r>
            <a:endParaRPr kumimoji="1" lang="zh-CN" altLang="en-US" dirty="0"/>
          </a:p>
        </p:txBody>
      </p:sp>
      <p:sp>
        <p:nvSpPr>
          <p:cNvPr id="8" name="罐形 7"/>
          <p:cNvSpPr/>
          <p:nvPr/>
        </p:nvSpPr>
        <p:spPr>
          <a:xfrm>
            <a:off x="1235441" y="3279598"/>
            <a:ext cx="3923350" cy="1099852"/>
          </a:xfrm>
          <a:prstGeom prst="can">
            <a:avLst>
              <a:gd name="adj" fmla="val 50000"/>
            </a:avLst>
          </a:prstGeom>
          <a:solidFill>
            <a:schemeClr val="accent6">
              <a:alpha val="74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罐形 8"/>
          <p:cNvSpPr/>
          <p:nvPr/>
        </p:nvSpPr>
        <p:spPr>
          <a:xfrm>
            <a:off x="1719683" y="2483732"/>
            <a:ext cx="2838983" cy="795866"/>
          </a:xfrm>
          <a:prstGeom prst="can">
            <a:avLst>
              <a:gd name="adj" fmla="val 50000"/>
            </a:avLst>
          </a:prstGeom>
          <a:solidFill>
            <a:schemeClr val="accent6">
              <a:alpha val="48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罐形 9"/>
          <p:cNvSpPr/>
          <p:nvPr/>
        </p:nvSpPr>
        <p:spPr>
          <a:xfrm>
            <a:off x="2114253" y="1726583"/>
            <a:ext cx="2165726" cy="607128"/>
          </a:xfrm>
          <a:prstGeom prst="can">
            <a:avLst>
              <a:gd name="adj" fmla="val 50000"/>
            </a:avLst>
          </a:prstGeom>
          <a:solidFill>
            <a:schemeClr val="accent6">
              <a:alpha val="2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 name="文本框 10"/>
          <p:cNvSpPr txBox="1"/>
          <p:nvPr/>
        </p:nvSpPr>
        <p:spPr>
          <a:xfrm>
            <a:off x="4558666" y="1687380"/>
            <a:ext cx="7559018" cy="646331"/>
          </a:xfrm>
          <a:prstGeom prst="rect">
            <a:avLst/>
          </a:prstGeom>
          <a:noFill/>
        </p:spPr>
        <p:txBody>
          <a:bodyPr wrap="none" rtlCol="0">
            <a:spAutoFit/>
          </a:bodyPr>
          <a:lstStyle/>
          <a:p>
            <a:r>
              <a:rPr lang="zh-CN" altLang="zh-CN" dirty="0"/>
              <a:t>本文中，我们提出并实现了基于</a:t>
            </a:r>
            <a:r>
              <a:rPr lang="en-US" altLang="zh-CN" dirty="0" err="1"/>
              <a:t>Adaboost</a:t>
            </a:r>
            <a:r>
              <a:rPr lang="zh-CN" altLang="zh-CN" dirty="0"/>
              <a:t>算法和</a:t>
            </a:r>
            <a:r>
              <a:rPr lang="en-US" altLang="zh-CN" dirty="0" smtClean="0"/>
              <a:t>RBFSVM</a:t>
            </a:r>
            <a:r>
              <a:rPr lang="zh-CN" altLang="en-US" dirty="0" smtClean="0"/>
              <a:t>的选</a:t>
            </a:r>
            <a:r>
              <a:rPr lang="zh-CN" altLang="zh-CN" dirty="0" smtClean="0"/>
              <a:t>股</a:t>
            </a:r>
            <a:r>
              <a:rPr lang="zh-CN" altLang="zh-CN" dirty="0"/>
              <a:t>模型</a:t>
            </a:r>
            <a:r>
              <a:rPr lang="zh-CN" altLang="zh-CN" dirty="0" smtClean="0"/>
              <a:t>，</a:t>
            </a:r>
            <a:endParaRPr lang="en-US" altLang="zh-CN" dirty="0" smtClean="0"/>
          </a:p>
          <a:p>
            <a:r>
              <a:rPr lang="zh-CN" altLang="zh-CN" dirty="0" smtClean="0"/>
              <a:t>利用该模型选</a:t>
            </a:r>
            <a:r>
              <a:rPr lang="zh-CN" altLang="zh-CN" dirty="0"/>
              <a:t>取股市中具有高收益率的股票。</a:t>
            </a:r>
            <a:r>
              <a:rPr lang="en-US" altLang="zh-CN" dirty="0"/>
              <a:t> </a:t>
            </a:r>
            <a:endParaRPr kumimoji="1" lang="zh-CN" altLang="en-US" dirty="0"/>
          </a:p>
        </p:txBody>
      </p:sp>
    </p:spTree>
    <p:extLst>
      <p:ext uri="{BB962C8B-B14F-4D97-AF65-F5344CB8AC3E}">
        <p14:creationId xmlns:p14="http://schemas.microsoft.com/office/powerpoint/2010/main" val="320666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罐形 6"/>
          <p:cNvSpPr/>
          <p:nvPr/>
        </p:nvSpPr>
        <p:spPr>
          <a:xfrm>
            <a:off x="714912" y="4296015"/>
            <a:ext cx="4957753" cy="1389831"/>
          </a:xfrm>
          <a:prstGeom prst="can">
            <a:avLst>
              <a:gd name="adj" fmla="val 50000"/>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结论</a:t>
            </a:r>
            <a:endParaRPr kumimoji="1" lang="zh-CN" altLang="en-US" dirty="0"/>
          </a:p>
        </p:txBody>
      </p:sp>
      <p:sp>
        <p:nvSpPr>
          <p:cNvPr id="8" name="罐形 7"/>
          <p:cNvSpPr/>
          <p:nvPr/>
        </p:nvSpPr>
        <p:spPr>
          <a:xfrm>
            <a:off x="1235441" y="3279598"/>
            <a:ext cx="3923350" cy="1099852"/>
          </a:xfrm>
          <a:prstGeom prst="can">
            <a:avLst>
              <a:gd name="adj" fmla="val 50000"/>
            </a:avLst>
          </a:prstGeom>
          <a:solidFill>
            <a:schemeClr val="accent6">
              <a:alpha val="74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罐形 8"/>
          <p:cNvSpPr/>
          <p:nvPr/>
        </p:nvSpPr>
        <p:spPr>
          <a:xfrm>
            <a:off x="1719683" y="2483732"/>
            <a:ext cx="2838983" cy="795866"/>
          </a:xfrm>
          <a:prstGeom prst="can">
            <a:avLst>
              <a:gd name="adj" fmla="val 50000"/>
            </a:avLst>
          </a:prstGeom>
          <a:solidFill>
            <a:schemeClr val="accent6">
              <a:alpha val="48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罐形 9"/>
          <p:cNvSpPr/>
          <p:nvPr/>
        </p:nvSpPr>
        <p:spPr>
          <a:xfrm>
            <a:off x="2114253" y="1726583"/>
            <a:ext cx="2165726" cy="607128"/>
          </a:xfrm>
          <a:prstGeom prst="can">
            <a:avLst>
              <a:gd name="adj" fmla="val 50000"/>
            </a:avLst>
          </a:prstGeom>
          <a:solidFill>
            <a:schemeClr val="accent6">
              <a:alpha val="2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 name="文本框 10"/>
          <p:cNvSpPr txBox="1"/>
          <p:nvPr/>
        </p:nvSpPr>
        <p:spPr>
          <a:xfrm>
            <a:off x="4558666" y="1687380"/>
            <a:ext cx="7559018" cy="646331"/>
          </a:xfrm>
          <a:prstGeom prst="rect">
            <a:avLst/>
          </a:prstGeom>
          <a:noFill/>
        </p:spPr>
        <p:txBody>
          <a:bodyPr wrap="none" rtlCol="0">
            <a:spAutoFit/>
          </a:bodyPr>
          <a:lstStyle/>
          <a:p>
            <a:r>
              <a:rPr lang="zh-CN" altLang="zh-CN" dirty="0"/>
              <a:t>本文中，我们提出并实现了基于</a:t>
            </a:r>
            <a:r>
              <a:rPr lang="en-US" altLang="zh-CN" dirty="0" err="1"/>
              <a:t>Adaboost</a:t>
            </a:r>
            <a:r>
              <a:rPr lang="zh-CN" altLang="zh-CN" dirty="0"/>
              <a:t>算法和</a:t>
            </a:r>
            <a:r>
              <a:rPr lang="en-US" altLang="zh-CN" dirty="0" smtClean="0"/>
              <a:t>RBFSVM</a:t>
            </a:r>
            <a:r>
              <a:rPr lang="zh-CN" altLang="en-US" dirty="0" smtClean="0"/>
              <a:t>的选</a:t>
            </a:r>
            <a:r>
              <a:rPr lang="zh-CN" altLang="zh-CN" dirty="0" smtClean="0"/>
              <a:t>股</a:t>
            </a:r>
            <a:r>
              <a:rPr lang="zh-CN" altLang="zh-CN" dirty="0"/>
              <a:t>模型</a:t>
            </a:r>
            <a:r>
              <a:rPr lang="zh-CN" altLang="zh-CN" dirty="0" smtClean="0"/>
              <a:t>，</a:t>
            </a:r>
            <a:endParaRPr lang="en-US" altLang="zh-CN" dirty="0" smtClean="0"/>
          </a:p>
          <a:p>
            <a:r>
              <a:rPr lang="zh-CN" altLang="zh-CN" dirty="0" smtClean="0"/>
              <a:t>利用该模型选</a:t>
            </a:r>
            <a:r>
              <a:rPr lang="zh-CN" altLang="zh-CN" dirty="0"/>
              <a:t>取股市中具有高收益率的股票。</a:t>
            </a:r>
            <a:r>
              <a:rPr lang="en-US" altLang="zh-CN" dirty="0"/>
              <a:t> </a:t>
            </a:r>
            <a:endParaRPr kumimoji="1" lang="zh-CN" altLang="en-US" dirty="0"/>
          </a:p>
        </p:txBody>
      </p:sp>
      <p:sp>
        <p:nvSpPr>
          <p:cNvPr id="5" name="矩形 4"/>
          <p:cNvSpPr/>
          <p:nvPr/>
        </p:nvSpPr>
        <p:spPr>
          <a:xfrm>
            <a:off x="4754320" y="2696944"/>
            <a:ext cx="5365884" cy="369332"/>
          </a:xfrm>
          <a:prstGeom prst="rect">
            <a:avLst/>
          </a:prstGeom>
        </p:spPr>
        <p:txBody>
          <a:bodyPr wrap="none">
            <a:spAutoFit/>
          </a:bodyPr>
          <a:lstStyle/>
          <a:p>
            <a:r>
              <a:rPr lang="zh-CN" altLang="zh-CN" dirty="0"/>
              <a:t>提出将结合的</a:t>
            </a:r>
            <a:r>
              <a:rPr lang="en-US" altLang="zh-CN" dirty="0" err="1"/>
              <a:t>SVM_Adaboost</a:t>
            </a:r>
            <a:r>
              <a:rPr lang="zh-CN" altLang="zh-CN" dirty="0"/>
              <a:t>算法应用于选股模型</a:t>
            </a:r>
            <a:r>
              <a:rPr lang="en-US" altLang="zh-CN" dirty="0"/>
              <a:t> </a:t>
            </a:r>
            <a:endParaRPr lang="zh-CN" altLang="en-US" dirty="0"/>
          </a:p>
        </p:txBody>
      </p:sp>
    </p:spTree>
    <p:extLst>
      <p:ext uri="{BB962C8B-B14F-4D97-AF65-F5344CB8AC3E}">
        <p14:creationId xmlns:p14="http://schemas.microsoft.com/office/powerpoint/2010/main" val="376194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罐形 6"/>
          <p:cNvSpPr/>
          <p:nvPr/>
        </p:nvSpPr>
        <p:spPr>
          <a:xfrm>
            <a:off x="714912" y="4296015"/>
            <a:ext cx="4957753" cy="1389831"/>
          </a:xfrm>
          <a:prstGeom prst="can">
            <a:avLst>
              <a:gd name="adj" fmla="val 50000"/>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结论</a:t>
            </a:r>
            <a:endParaRPr kumimoji="1" lang="zh-CN" altLang="en-US" dirty="0"/>
          </a:p>
        </p:txBody>
      </p:sp>
      <p:sp>
        <p:nvSpPr>
          <p:cNvPr id="8" name="罐形 7"/>
          <p:cNvSpPr/>
          <p:nvPr/>
        </p:nvSpPr>
        <p:spPr>
          <a:xfrm>
            <a:off x="1235441" y="3279598"/>
            <a:ext cx="3923350" cy="1099852"/>
          </a:xfrm>
          <a:prstGeom prst="can">
            <a:avLst>
              <a:gd name="adj" fmla="val 50000"/>
            </a:avLst>
          </a:prstGeom>
          <a:solidFill>
            <a:schemeClr val="accent6">
              <a:alpha val="74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罐形 8"/>
          <p:cNvSpPr/>
          <p:nvPr/>
        </p:nvSpPr>
        <p:spPr>
          <a:xfrm>
            <a:off x="1719683" y="2483732"/>
            <a:ext cx="2838983" cy="795866"/>
          </a:xfrm>
          <a:prstGeom prst="can">
            <a:avLst>
              <a:gd name="adj" fmla="val 50000"/>
            </a:avLst>
          </a:prstGeom>
          <a:solidFill>
            <a:schemeClr val="accent6">
              <a:alpha val="48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罐形 9"/>
          <p:cNvSpPr/>
          <p:nvPr/>
        </p:nvSpPr>
        <p:spPr>
          <a:xfrm>
            <a:off x="2114253" y="1726583"/>
            <a:ext cx="2165726" cy="607128"/>
          </a:xfrm>
          <a:prstGeom prst="can">
            <a:avLst>
              <a:gd name="adj" fmla="val 50000"/>
            </a:avLst>
          </a:prstGeom>
          <a:solidFill>
            <a:schemeClr val="accent6">
              <a:alpha val="2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 name="文本框 10"/>
          <p:cNvSpPr txBox="1"/>
          <p:nvPr/>
        </p:nvSpPr>
        <p:spPr>
          <a:xfrm>
            <a:off x="4558666" y="1687380"/>
            <a:ext cx="7559018" cy="646331"/>
          </a:xfrm>
          <a:prstGeom prst="rect">
            <a:avLst/>
          </a:prstGeom>
          <a:noFill/>
        </p:spPr>
        <p:txBody>
          <a:bodyPr wrap="none" rtlCol="0">
            <a:spAutoFit/>
          </a:bodyPr>
          <a:lstStyle/>
          <a:p>
            <a:r>
              <a:rPr lang="zh-CN" altLang="zh-CN" dirty="0"/>
              <a:t>本文中，我们提出并实现了基于</a:t>
            </a:r>
            <a:r>
              <a:rPr lang="en-US" altLang="zh-CN" dirty="0" err="1"/>
              <a:t>Adaboost</a:t>
            </a:r>
            <a:r>
              <a:rPr lang="zh-CN" altLang="zh-CN" dirty="0"/>
              <a:t>算法和</a:t>
            </a:r>
            <a:r>
              <a:rPr lang="en-US" altLang="zh-CN" dirty="0" smtClean="0"/>
              <a:t>RBFSVM</a:t>
            </a:r>
            <a:r>
              <a:rPr lang="zh-CN" altLang="en-US" dirty="0" smtClean="0"/>
              <a:t>的选</a:t>
            </a:r>
            <a:r>
              <a:rPr lang="zh-CN" altLang="zh-CN" dirty="0" smtClean="0"/>
              <a:t>股</a:t>
            </a:r>
            <a:r>
              <a:rPr lang="zh-CN" altLang="zh-CN" dirty="0"/>
              <a:t>模型</a:t>
            </a:r>
            <a:r>
              <a:rPr lang="zh-CN" altLang="zh-CN" dirty="0" smtClean="0"/>
              <a:t>，</a:t>
            </a:r>
            <a:endParaRPr lang="en-US" altLang="zh-CN" dirty="0" smtClean="0"/>
          </a:p>
          <a:p>
            <a:r>
              <a:rPr lang="zh-CN" altLang="zh-CN" dirty="0" smtClean="0"/>
              <a:t>利用该模型选</a:t>
            </a:r>
            <a:r>
              <a:rPr lang="zh-CN" altLang="zh-CN" dirty="0"/>
              <a:t>取股市中具有高收益率的股票。</a:t>
            </a:r>
            <a:r>
              <a:rPr lang="en-US" altLang="zh-CN" dirty="0"/>
              <a:t> </a:t>
            </a:r>
            <a:endParaRPr kumimoji="1" lang="zh-CN" altLang="en-US" dirty="0"/>
          </a:p>
        </p:txBody>
      </p:sp>
      <p:sp>
        <p:nvSpPr>
          <p:cNvPr id="5" name="矩形 4"/>
          <p:cNvSpPr/>
          <p:nvPr/>
        </p:nvSpPr>
        <p:spPr>
          <a:xfrm>
            <a:off x="4754320" y="2696944"/>
            <a:ext cx="5365884" cy="369332"/>
          </a:xfrm>
          <a:prstGeom prst="rect">
            <a:avLst/>
          </a:prstGeom>
        </p:spPr>
        <p:txBody>
          <a:bodyPr wrap="none">
            <a:spAutoFit/>
          </a:bodyPr>
          <a:lstStyle/>
          <a:p>
            <a:r>
              <a:rPr lang="zh-CN" altLang="zh-CN" dirty="0"/>
              <a:t>提出将结合的</a:t>
            </a:r>
            <a:r>
              <a:rPr lang="en-US" altLang="zh-CN" dirty="0" err="1"/>
              <a:t>SVM_Adaboost</a:t>
            </a:r>
            <a:r>
              <a:rPr lang="zh-CN" altLang="zh-CN" dirty="0"/>
              <a:t>算法应用于选股模型</a:t>
            </a:r>
            <a:r>
              <a:rPr lang="en-US" altLang="zh-CN" dirty="0"/>
              <a:t> </a:t>
            </a:r>
            <a:endParaRPr lang="zh-CN" altLang="en-US" dirty="0"/>
          </a:p>
        </p:txBody>
      </p:sp>
      <p:sp>
        <p:nvSpPr>
          <p:cNvPr id="6" name="文本框 5"/>
          <p:cNvSpPr txBox="1"/>
          <p:nvPr/>
        </p:nvSpPr>
        <p:spPr>
          <a:xfrm>
            <a:off x="5407272" y="3432591"/>
            <a:ext cx="6417141" cy="646331"/>
          </a:xfrm>
          <a:prstGeom prst="rect">
            <a:avLst/>
          </a:prstGeom>
          <a:noFill/>
        </p:spPr>
        <p:txBody>
          <a:bodyPr wrap="none" rtlCol="0">
            <a:spAutoFit/>
          </a:bodyPr>
          <a:lstStyle/>
          <a:p>
            <a:r>
              <a:rPr lang="en-US" altLang="zh-CN" dirty="0" err="1"/>
              <a:t>SVM_Adaboost</a:t>
            </a:r>
            <a:r>
              <a:rPr lang="zh-CN" altLang="zh-CN" dirty="0"/>
              <a:t>选股模型</a:t>
            </a:r>
            <a:r>
              <a:rPr lang="zh-CN" altLang="zh-CN" dirty="0" smtClean="0"/>
              <a:t>，</a:t>
            </a:r>
            <a:endParaRPr lang="en-US" altLang="zh-CN" dirty="0" smtClean="0"/>
          </a:p>
          <a:p>
            <a:r>
              <a:rPr lang="zh-CN" altLang="zh-CN" dirty="0" smtClean="0"/>
              <a:t>在优质</a:t>
            </a:r>
            <a:r>
              <a:rPr lang="zh-CN" altLang="zh-CN" dirty="0"/>
              <a:t>股票的分类上获得了更高的准确率，进一步提升了效果</a:t>
            </a:r>
            <a:r>
              <a:rPr lang="en-US" altLang="zh-CN" dirty="0"/>
              <a:t> </a:t>
            </a:r>
            <a:endParaRPr kumimoji="1" lang="zh-CN" altLang="en-US" dirty="0"/>
          </a:p>
        </p:txBody>
      </p:sp>
    </p:spTree>
    <p:extLst>
      <p:ext uri="{BB962C8B-B14F-4D97-AF65-F5344CB8AC3E}">
        <p14:creationId xmlns:p14="http://schemas.microsoft.com/office/powerpoint/2010/main" val="19697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罐形 6"/>
          <p:cNvSpPr/>
          <p:nvPr/>
        </p:nvSpPr>
        <p:spPr>
          <a:xfrm>
            <a:off x="714912" y="4296015"/>
            <a:ext cx="4957753" cy="1389831"/>
          </a:xfrm>
          <a:prstGeom prst="can">
            <a:avLst>
              <a:gd name="adj" fmla="val 50000"/>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结论</a:t>
            </a:r>
            <a:endParaRPr kumimoji="1" lang="zh-CN" altLang="en-US" dirty="0"/>
          </a:p>
        </p:txBody>
      </p:sp>
      <p:sp>
        <p:nvSpPr>
          <p:cNvPr id="8" name="罐形 7"/>
          <p:cNvSpPr/>
          <p:nvPr/>
        </p:nvSpPr>
        <p:spPr>
          <a:xfrm>
            <a:off x="1235441" y="3279598"/>
            <a:ext cx="3923350" cy="1099852"/>
          </a:xfrm>
          <a:prstGeom prst="can">
            <a:avLst>
              <a:gd name="adj" fmla="val 50000"/>
            </a:avLst>
          </a:prstGeom>
          <a:solidFill>
            <a:schemeClr val="accent6">
              <a:alpha val="74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罐形 8"/>
          <p:cNvSpPr/>
          <p:nvPr/>
        </p:nvSpPr>
        <p:spPr>
          <a:xfrm>
            <a:off x="1719683" y="2483732"/>
            <a:ext cx="2838983" cy="795866"/>
          </a:xfrm>
          <a:prstGeom prst="can">
            <a:avLst>
              <a:gd name="adj" fmla="val 50000"/>
            </a:avLst>
          </a:prstGeom>
          <a:solidFill>
            <a:schemeClr val="accent6">
              <a:alpha val="48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罐形 9"/>
          <p:cNvSpPr/>
          <p:nvPr/>
        </p:nvSpPr>
        <p:spPr>
          <a:xfrm>
            <a:off x="2114253" y="1726583"/>
            <a:ext cx="2165726" cy="607128"/>
          </a:xfrm>
          <a:prstGeom prst="can">
            <a:avLst>
              <a:gd name="adj" fmla="val 50000"/>
            </a:avLst>
          </a:prstGeom>
          <a:solidFill>
            <a:schemeClr val="accent6">
              <a:alpha val="2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 name="文本框 10"/>
          <p:cNvSpPr txBox="1"/>
          <p:nvPr/>
        </p:nvSpPr>
        <p:spPr>
          <a:xfrm>
            <a:off x="4558666" y="1687380"/>
            <a:ext cx="7559018" cy="646331"/>
          </a:xfrm>
          <a:prstGeom prst="rect">
            <a:avLst/>
          </a:prstGeom>
          <a:noFill/>
        </p:spPr>
        <p:txBody>
          <a:bodyPr wrap="none" rtlCol="0">
            <a:spAutoFit/>
          </a:bodyPr>
          <a:lstStyle/>
          <a:p>
            <a:r>
              <a:rPr lang="zh-CN" altLang="zh-CN" dirty="0"/>
              <a:t>本文中，我们提出并实现了基于</a:t>
            </a:r>
            <a:r>
              <a:rPr lang="en-US" altLang="zh-CN" dirty="0" err="1"/>
              <a:t>Adaboost</a:t>
            </a:r>
            <a:r>
              <a:rPr lang="zh-CN" altLang="zh-CN" dirty="0"/>
              <a:t>算法和</a:t>
            </a:r>
            <a:r>
              <a:rPr lang="en-US" altLang="zh-CN" dirty="0" smtClean="0"/>
              <a:t>RBFSVM</a:t>
            </a:r>
            <a:r>
              <a:rPr lang="zh-CN" altLang="en-US" dirty="0" smtClean="0"/>
              <a:t>的选</a:t>
            </a:r>
            <a:r>
              <a:rPr lang="zh-CN" altLang="zh-CN" dirty="0" smtClean="0"/>
              <a:t>股</a:t>
            </a:r>
            <a:r>
              <a:rPr lang="zh-CN" altLang="zh-CN" dirty="0"/>
              <a:t>模型</a:t>
            </a:r>
            <a:r>
              <a:rPr lang="zh-CN" altLang="zh-CN" dirty="0" smtClean="0"/>
              <a:t>，</a:t>
            </a:r>
            <a:endParaRPr lang="en-US" altLang="zh-CN" dirty="0" smtClean="0"/>
          </a:p>
          <a:p>
            <a:r>
              <a:rPr lang="zh-CN" altLang="zh-CN" dirty="0" smtClean="0"/>
              <a:t>利用该模型选</a:t>
            </a:r>
            <a:r>
              <a:rPr lang="zh-CN" altLang="zh-CN" dirty="0"/>
              <a:t>取股市中具有高收益率的股票。</a:t>
            </a:r>
            <a:r>
              <a:rPr lang="en-US" altLang="zh-CN" dirty="0"/>
              <a:t> </a:t>
            </a:r>
            <a:endParaRPr kumimoji="1" lang="zh-CN" altLang="en-US" dirty="0"/>
          </a:p>
        </p:txBody>
      </p:sp>
      <p:sp>
        <p:nvSpPr>
          <p:cNvPr id="5" name="矩形 4"/>
          <p:cNvSpPr/>
          <p:nvPr/>
        </p:nvSpPr>
        <p:spPr>
          <a:xfrm>
            <a:off x="4754320" y="2696944"/>
            <a:ext cx="5365884" cy="369332"/>
          </a:xfrm>
          <a:prstGeom prst="rect">
            <a:avLst/>
          </a:prstGeom>
        </p:spPr>
        <p:txBody>
          <a:bodyPr wrap="none">
            <a:spAutoFit/>
          </a:bodyPr>
          <a:lstStyle/>
          <a:p>
            <a:r>
              <a:rPr lang="zh-CN" altLang="zh-CN" dirty="0"/>
              <a:t>提出将结合的</a:t>
            </a:r>
            <a:r>
              <a:rPr lang="en-US" altLang="zh-CN" dirty="0" err="1"/>
              <a:t>SVM_Adaboost</a:t>
            </a:r>
            <a:r>
              <a:rPr lang="zh-CN" altLang="zh-CN" dirty="0"/>
              <a:t>算法应用于选股模型</a:t>
            </a:r>
            <a:r>
              <a:rPr lang="en-US" altLang="zh-CN" dirty="0"/>
              <a:t> </a:t>
            </a:r>
            <a:endParaRPr lang="zh-CN" altLang="en-US" dirty="0"/>
          </a:p>
        </p:txBody>
      </p:sp>
      <p:sp>
        <p:nvSpPr>
          <p:cNvPr id="6" name="文本框 5"/>
          <p:cNvSpPr txBox="1"/>
          <p:nvPr/>
        </p:nvSpPr>
        <p:spPr>
          <a:xfrm>
            <a:off x="5407272" y="3432591"/>
            <a:ext cx="6417141" cy="646331"/>
          </a:xfrm>
          <a:prstGeom prst="rect">
            <a:avLst/>
          </a:prstGeom>
          <a:noFill/>
        </p:spPr>
        <p:txBody>
          <a:bodyPr wrap="none" rtlCol="0">
            <a:spAutoFit/>
          </a:bodyPr>
          <a:lstStyle/>
          <a:p>
            <a:r>
              <a:rPr lang="en-US" altLang="zh-CN" dirty="0" err="1"/>
              <a:t>SVM_Adaboost</a:t>
            </a:r>
            <a:r>
              <a:rPr lang="zh-CN" altLang="zh-CN" dirty="0"/>
              <a:t>选股模型</a:t>
            </a:r>
            <a:r>
              <a:rPr lang="zh-CN" altLang="zh-CN" dirty="0" smtClean="0"/>
              <a:t>，</a:t>
            </a:r>
            <a:endParaRPr lang="en-US" altLang="zh-CN" dirty="0" smtClean="0"/>
          </a:p>
          <a:p>
            <a:r>
              <a:rPr lang="zh-CN" altLang="zh-CN" dirty="0" smtClean="0"/>
              <a:t>在优质</a:t>
            </a:r>
            <a:r>
              <a:rPr lang="zh-CN" altLang="zh-CN" dirty="0"/>
              <a:t>股票的分类上获得了更高的准确率，进一步提升了效果</a:t>
            </a:r>
            <a:r>
              <a:rPr lang="en-US" altLang="zh-CN" dirty="0"/>
              <a:t> </a:t>
            </a:r>
            <a:endParaRPr kumimoji="1" lang="zh-CN" altLang="en-US" dirty="0"/>
          </a:p>
        </p:txBody>
      </p:sp>
      <p:sp>
        <p:nvSpPr>
          <p:cNvPr id="4" name="文本框 3"/>
          <p:cNvSpPr txBox="1"/>
          <p:nvPr/>
        </p:nvSpPr>
        <p:spPr>
          <a:xfrm>
            <a:off x="5848084" y="4475760"/>
            <a:ext cx="5955476" cy="646331"/>
          </a:xfrm>
          <a:prstGeom prst="rect">
            <a:avLst/>
          </a:prstGeom>
          <a:noFill/>
        </p:spPr>
        <p:txBody>
          <a:bodyPr wrap="none" rtlCol="0">
            <a:spAutoFit/>
          </a:bodyPr>
          <a:lstStyle/>
          <a:p>
            <a:r>
              <a:rPr kumimoji="1" lang="zh-CN" altLang="en-US" dirty="0" smtClean="0"/>
              <a:t>不足：股票因子选择待提高、改进模型训练速度较慢等等</a:t>
            </a:r>
            <a:endParaRPr kumimoji="1" lang="en-US" altLang="zh-CN" dirty="0" smtClean="0"/>
          </a:p>
          <a:p>
            <a:endParaRPr kumimoji="1" lang="zh-CN" altLang="en-US" dirty="0"/>
          </a:p>
        </p:txBody>
      </p:sp>
    </p:spTree>
    <p:extLst>
      <p:ext uri="{BB962C8B-B14F-4D97-AF65-F5344CB8AC3E}">
        <p14:creationId xmlns:p14="http://schemas.microsoft.com/office/powerpoint/2010/main" val="180636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感谢聆听！</a:t>
            </a:r>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基于</a:t>
            </a:r>
            <a:r>
              <a:rPr kumimoji="1" lang="en-US" altLang="zh-CN" dirty="0" err="1" smtClean="0">
                <a:latin typeface="Microsoft YaHei" charset="0"/>
                <a:ea typeface="Microsoft YaHei" charset="0"/>
                <a:cs typeface="Microsoft YaHei" charset="0"/>
              </a:rPr>
              <a:t>SVM_Adaboost</a:t>
            </a:r>
            <a:r>
              <a:rPr kumimoji="1" lang="zh-CN" altLang="en-US" dirty="0" smtClean="0">
                <a:latin typeface="Microsoft YaHei" charset="0"/>
                <a:ea typeface="Microsoft YaHei" charset="0"/>
                <a:cs typeface="Microsoft YaHei" charset="0"/>
              </a:rPr>
              <a:t>算法的选股模型</a:t>
            </a:r>
            <a:r>
              <a:rPr kumimoji="1" lang="en-US" altLang="zh-CN" dirty="0" smtClean="0">
                <a:latin typeface="Microsoft YaHei" charset="0"/>
                <a:ea typeface="Microsoft YaHei" charset="0"/>
                <a:cs typeface="Microsoft YaHei" charset="0"/>
              </a:rPr>
              <a:t>》</a:t>
            </a:r>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p:txBody>
          <a:bodyPr/>
          <a:lstStyle/>
          <a:p>
            <a:r>
              <a:rPr kumimoji="1" lang="zh-CN" altLang="en-US" dirty="0"/>
              <a:t>学校名称</a:t>
            </a:r>
            <a:r>
              <a:rPr kumimoji="1" lang="zh-CN" altLang="en-US" dirty="0" smtClean="0"/>
              <a:t>：中国人民大学</a:t>
            </a:r>
            <a:endParaRPr kumimoji="1" lang="zh-CN" altLang="en-US" dirty="0"/>
          </a:p>
          <a:p>
            <a:r>
              <a:rPr kumimoji="1" lang="zh-CN" altLang="en-US" dirty="0"/>
              <a:t>指导老师</a:t>
            </a:r>
            <a:r>
              <a:rPr kumimoji="1" lang="zh-CN" altLang="en-US" dirty="0" smtClean="0"/>
              <a:t>：殷弘</a:t>
            </a:r>
            <a:endParaRPr kumimoji="1" lang="en-US" altLang="zh-CN" dirty="0"/>
          </a:p>
          <a:p>
            <a:r>
              <a:rPr kumimoji="1" lang="zh-CN" altLang="en-US" dirty="0"/>
              <a:t>报告人</a:t>
            </a:r>
            <a:r>
              <a:rPr kumimoji="1" lang="zh-CN" altLang="en-US" dirty="0" smtClean="0"/>
              <a:t>：刘子淳</a:t>
            </a:r>
            <a:endParaRPr kumimoji="1" lang="en-US" altLang="zh-CN"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smtClean="0"/>
              <a:t>Data Description</a:t>
            </a:r>
            <a:endParaRPr kumimoji="1" lang="zh-CN" altLang="en-US" dirty="0"/>
          </a:p>
        </p:txBody>
      </p:sp>
      <p:sp>
        <p:nvSpPr>
          <p:cNvPr id="13" name="矩形 12"/>
          <p:cNvSpPr/>
          <p:nvPr/>
        </p:nvSpPr>
        <p:spPr>
          <a:xfrm>
            <a:off x="970383" y="1873542"/>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970383" y="2709714"/>
            <a:ext cx="10583812" cy="3280898"/>
          </a:xfrm>
          <a:prstGeom prst="rect">
            <a:avLst/>
          </a:prstGeom>
          <a:noFill/>
        </p:spPr>
        <p:txBody>
          <a:bodyPr wrap="square" numCol="1" spcCol="360000">
            <a:spAutoFit/>
          </a:bodyPr>
          <a:lstStyle/>
          <a:p>
            <a:pPr defTabSz="609585">
              <a:lnSpc>
                <a:spcPct val="130000"/>
              </a:lnSpc>
            </a:pPr>
            <a:r>
              <a:rPr lang="en-US" altLang="zh-CN" sz="1600" dirty="0">
                <a:solidFill>
                  <a:schemeClr val="tx1">
                    <a:lumMod val="75000"/>
                    <a:lumOff val="25000"/>
                  </a:schemeClr>
                </a:solidFill>
                <a:latin typeface="Arial"/>
                <a:ea typeface="微软雅黑" charset="0"/>
                <a:cs typeface="Arial"/>
              </a:rPr>
              <a:t>County-level data from oil and/or natural gas producing States—for onshore production in the lower 48 States only—are compiled on a State-by-State basis. </a:t>
            </a: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r>
              <a:rPr lang="en-US" altLang="zh-CN" sz="1600" dirty="0">
                <a:solidFill>
                  <a:schemeClr val="tx1">
                    <a:lumMod val="75000"/>
                    <a:lumOff val="25000"/>
                  </a:schemeClr>
                </a:solidFill>
                <a:latin typeface="Arial"/>
                <a:ea typeface="微软雅黑" charset="0"/>
                <a:cs typeface="Arial"/>
              </a:rPr>
              <a:t>Most States have production statistics available by county, field, or well, and these data were compiled at the county level to create a database of county-level production, annually for 2000 through 2011.</a:t>
            </a: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r>
              <a:rPr lang="en-US" altLang="zh-CN" sz="1600" dirty="0">
                <a:solidFill>
                  <a:schemeClr val="tx1">
                    <a:lumMod val="75000"/>
                    <a:lumOff val="25000"/>
                  </a:schemeClr>
                </a:solidFill>
                <a:latin typeface="Arial"/>
                <a:ea typeface="微软雅黑" charset="0"/>
                <a:cs typeface="Arial"/>
              </a:rPr>
              <a:t>Raw data for natural gas is for gross withdrawals, and oil data almost always include natural gas liquids. </a:t>
            </a:r>
          </a:p>
          <a:p>
            <a:pPr defTabSz="609585">
              <a:lnSpc>
                <a:spcPct val="130000"/>
              </a:lnSpc>
            </a:pPr>
            <a:endParaRPr lang="en-US" altLang="zh-CN" sz="1600" dirty="0" smtClean="0">
              <a:solidFill>
                <a:schemeClr val="tx1">
                  <a:lumMod val="75000"/>
                  <a:lumOff val="25000"/>
                </a:schemeClr>
              </a:solidFill>
              <a:latin typeface="Arial"/>
              <a:ea typeface="微软雅黑" charset="0"/>
              <a:cs typeface="Arial"/>
            </a:endParaRPr>
          </a:p>
          <a:p>
            <a:pPr defTabSz="609585">
              <a:lnSpc>
                <a:spcPct val="130000"/>
              </a:lnSpc>
            </a:pPr>
            <a:r>
              <a:rPr lang="en-US" altLang="zh-CN" sz="1600" dirty="0" smtClean="0">
                <a:solidFill>
                  <a:schemeClr val="tx1">
                    <a:lumMod val="75000"/>
                    <a:lumOff val="25000"/>
                  </a:schemeClr>
                </a:solidFill>
                <a:latin typeface="Arial"/>
                <a:ea typeface="微软雅黑" charset="0"/>
                <a:cs typeface="Arial"/>
              </a:rPr>
              <a:t>In </a:t>
            </a:r>
            <a:r>
              <a:rPr lang="en-US" altLang="zh-CN" sz="1600" dirty="0">
                <a:solidFill>
                  <a:schemeClr val="tx1">
                    <a:lumMod val="75000"/>
                    <a:lumOff val="25000"/>
                  </a:schemeClr>
                </a:solidFill>
                <a:latin typeface="Arial"/>
                <a:ea typeface="微软雅黑" charset="0"/>
                <a:cs typeface="Arial"/>
              </a:rPr>
              <a:t>the data file, counties with increases or decreases in excess of $20 million in oil and/or natural gas production during 2000-11 are also identified. See Documentation and Maps for more details.</a:t>
            </a:r>
            <a:endParaRPr lang="zh-CN" altLang="en-US" sz="1600" dirty="0">
              <a:solidFill>
                <a:schemeClr val="tx1">
                  <a:lumMod val="75000"/>
                  <a:lumOff val="25000"/>
                </a:schemeClr>
              </a:solidFill>
              <a:latin typeface="Arial"/>
              <a:ea typeface="微软雅黑" charset="0"/>
              <a:cs typeface="Arial"/>
            </a:endParaRPr>
          </a:p>
        </p:txBody>
      </p:sp>
      <p:sp>
        <p:nvSpPr>
          <p:cNvPr id="15" name="矩形 14"/>
          <p:cNvSpPr/>
          <p:nvPr/>
        </p:nvSpPr>
        <p:spPr>
          <a:xfrm>
            <a:off x="970383" y="1962442"/>
            <a:ext cx="3019126" cy="438582"/>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1.2</a:t>
            </a:r>
            <a:r>
              <a:rPr lang="zh-CN" altLang="en-US" b="1" kern="0" dirty="0" smtClean="0">
                <a:solidFill>
                  <a:schemeClr val="tx1">
                    <a:lumMod val="75000"/>
                    <a:lumOff val="25000"/>
                  </a:schemeClr>
                </a:solidFill>
                <a:ea typeface="微软雅黑" charset="0"/>
              </a:rPr>
              <a:t> </a:t>
            </a:r>
            <a:r>
              <a:rPr lang="en-US" altLang="zh-CN" b="1" kern="0" dirty="0">
                <a:solidFill>
                  <a:schemeClr val="tx1">
                    <a:lumMod val="75000"/>
                    <a:lumOff val="25000"/>
                  </a:schemeClr>
                </a:solidFill>
                <a:ea typeface="微软雅黑" charset="0"/>
              </a:rPr>
              <a:t>Description of Dataset</a:t>
            </a:r>
            <a:endParaRPr lang="en-US" altLang="zh-CN" b="1" kern="0" dirty="0">
              <a:solidFill>
                <a:schemeClr val="tx1">
                  <a:lumMod val="75000"/>
                  <a:lumOff val="25000"/>
                </a:schemeClr>
              </a:solidFill>
              <a:ea typeface="微软雅黑" charset="0"/>
            </a:endParaRPr>
          </a:p>
        </p:txBody>
      </p:sp>
      <p:sp>
        <p:nvSpPr>
          <p:cNvPr id="21" name="矩形 20"/>
          <p:cNvSpPr/>
          <p:nvPr/>
        </p:nvSpPr>
        <p:spPr>
          <a:xfrm>
            <a:off x="970383" y="1203273"/>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970383" y="1292173"/>
            <a:ext cx="3975142" cy="438582"/>
          </a:xfrm>
          <a:prstGeom prst="rect">
            <a:avLst/>
          </a:prstGeom>
          <a:noFill/>
        </p:spPr>
        <p:txBody>
          <a:bodyPr wrap="none">
            <a:spAutoFit/>
          </a:bodyPr>
          <a:lstStyle/>
          <a:p>
            <a:pPr defTabSz="1219170">
              <a:lnSpc>
                <a:spcPct val="130000"/>
              </a:lnSpc>
              <a:defRPr/>
            </a:pPr>
            <a:r>
              <a:rPr lang="en-US" altLang="zh-CN" b="1" kern="0" dirty="0">
                <a:solidFill>
                  <a:schemeClr val="tx1">
                    <a:lumMod val="75000"/>
                    <a:lumOff val="25000"/>
                  </a:schemeClr>
                </a:solidFill>
                <a:ea typeface="微软雅黑" charset="0"/>
              </a:rPr>
              <a:t>1.1 Background and Data sources</a:t>
            </a:r>
            <a:endParaRPr lang="en-US" altLang="zh-CN" b="1" kern="0" dirty="0">
              <a:solidFill>
                <a:schemeClr val="tx1">
                  <a:lumMod val="75000"/>
                  <a:lumOff val="25000"/>
                </a:schemeClr>
              </a:solidFill>
              <a:ea typeface="微软雅黑" charset="0"/>
            </a:endParaRPr>
          </a:p>
        </p:txBody>
      </p:sp>
      <p:sp>
        <p:nvSpPr>
          <p:cNvPr id="23" name="文本框 22"/>
          <p:cNvSpPr txBox="1"/>
          <p:nvPr/>
        </p:nvSpPr>
        <p:spPr>
          <a:xfrm>
            <a:off x="3236180" y="6533246"/>
            <a:ext cx="8918999" cy="261610"/>
          </a:xfrm>
          <a:prstGeom prst="rect">
            <a:avLst/>
          </a:prstGeom>
          <a:noFill/>
        </p:spPr>
        <p:txBody>
          <a:bodyPr wrap="square" rtlCol="0">
            <a:spAutoFit/>
          </a:bodyPr>
          <a:lstStyle/>
          <a:p>
            <a:r>
              <a:rPr kumimoji="1" lang="en-US" altLang="zh-CN" sz="1100" dirty="0">
                <a:solidFill>
                  <a:schemeClr val="bg1">
                    <a:lumMod val="50000"/>
                  </a:schemeClr>
                </a:solidFill>
              </a:rPr>
              <a:t>http://www.ers.usda.gov/data-products/county-level-oil-and-gas-production-in-the-us/documentation-and-maps.aspx#gasmap</a:t>
            </a:r>
            <a:endParaRPr kumimoji="1" lang="zh-CN" altLang="en-US" sz="1100" dirty="0">
              <a:solidFill>
                <a:schemeClr val="bg1">
                  <a:lumMod val="50000"/>
                </a:schemeClr>
              </a:solidFill>
            </a:endParaRPr>
          </a:p>
        </p:txBody>
      </p:sp>
    </p:spTree>
    <p:extLst>
      <p:ext uri="{BB962C8B-B14F-4D97-AF65-F5344CB8AC3E}">
        <p14:creationId xmlns:p14="http://schemas.microsoft.com/office/powerpoint/2010/main" val="93435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smtClean="0"/>
              <a:t>Data Description</a:t>
            </a:r>
            <a:endParaRPr kumimoji="1" lang="zh-CN" altLang="en-US" dirty="0"/>
          </a:p>
        </p:txBody>
      </p:sp>
      <p:sp>
        <p:nvSpPr>
          <p:cNvPr id="17" name="矩形 16"/>
          <p:cNvSpPr/>
          <p:nvPr/>
        </p:nvSpPr>
        <p:spPr>
          <a:xfrm>
            <a:off x="970383" y="2528711"/>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970383" y="3387563"/>
            <a:ext cx="9597340" cy="1360372"/>
          </a:xfrm>
          <a:prstGeom prst="rect">
            <a:avLst/>
          </a:prstGeom>
          <a:noFill/>
        </p:spPr>
        <p:txBody>
          <a:bodyPr wrap="square" numCol="1" spcCol="360000">
            <a:spAutoFit/>
          </a:bodyPr>
          <a:lstStyle/>
          <a:p>
            <a:pPr defTabSz="609585">
              <a:lnSpc>
                <a:spcPct val="130000"/>
              </a:lnSpc>
            </a:pPr>
            <a:r>
              <a:rPr lang="en-US" altLang="zh-CN" sz="1600" dirty="0">
                <a:solidFill>
                  <a:schemeClr val="tx1">
                    <a:lumMod val="75000"/>
                    <a:lumOff val="25000"/>
                  </a:schemeClr>
                </a:solidFill>
                <a:latin typeface="微软雅黑" charset="0"/>
                <a:ea typeface="微软雅黑" charset="0"/>
              </a:rPr>
              <a:t>ERS </a:t>
            </a:r>
            <a:r>
              <a:rPr lang="en-US" altLang="zh-CN" sz="1600" dirty="0" smtClean="0">
                <a:solidFill>
                  <a:schemeClr val="tx1">
                    <a:lumMod val="75000"/>
                    <a:lumOff val="25000"/>
                  </a:schemeClr>
                </a:solidFill>
                <a:latin typeface="微软雅黑" charset="0"/>
                <a:ea typeface="微软雅黑" charset="0"/>
              </a:rPr>
              <a:t>researchers</a:t>
            </a:r>
            <a:r>
              <a:rPr lang="zh-CN" altLang="en-US" sz="1600" dirty="0" smtClean="0">
                <a:solidFill>
                  <a:schemeClr val="tx1">
                    <a:lumMod val="75000"/>
                    <a:lumOff val="25000"/>
                  </a:schemeClr>
                </a:solidFill>
                <a:latin typeface="微软雅黑" charset="0"/>
                <a:ea typeface="微软雅黑" charset="0"/>
              </a:rPr>
              <a:t> </a:t>
            </a:r>
            <a:r>
              <a:rPr lang="en-US" altLang="zh-CN" sz="1600" dirty="0" smtClean="0">
                <a:solidFill>
                  <a:schemeClr val="tx1">
                    <a:lumMod val="75000"/>
                    <a:lumOff val="25000"/>
                  </a:schemeClr>
                </a:solidFill>
                <a:latin typeface="微软雅黑" charset="0"/>
                <a:ea typeface="微软雅黑" charset="0"/>
              </a:rPr>
              <a:t>created this </a:t>
            </a:r>
            <a:r>
              <a:rPr lang="en-US" altLang="zh-CN" sz="1600" dirty="0">
                <a:solidFill>
                  <a:schemeClr val="tx1">
                    <a:lumMod val="75000"/>
                    <a:lumOff val="25000"/>
                  </a:schemeClr>
                </a:solidFill>
                <a:latin typeface="微软雅黑" charset="0"/>
                <a:ea typeface="微软雅黑" charset="0"/>
              </a:rPr>
              <a:t>national county-level database providing yearly estimates of onshore production for counties in the lower 48 States</a:t>
            </a:r>
            <a:r>
              <a:rPr lang="en-US" altLang="zh-CN" sz="1600" dirty="0" smtClean="0">
                <a:solidFill>
                  <a:schemeClr val="tx1">
                    <a:lumMod val="75000"/>
                    <a:lumOff val="25000"/>
                  </a:schemeClr>
                </a:solidFill>
                <a:latin typeface="微软雅黑" charset="0"/>
                <a:ea typeface="微软雅黑" charset="0"/>
              </a:rPr>
              <a:t>.</a:t>
            </a:r>
            <a:r>
              <a:rPr lang="zh-CN" altLang="en-US" sz="1600" dirty="0" smtClean="0">
                <a:solidFill>
                  <a:schemeClr val="tx1">
                    <a:lumMod val="75000"/>
                    <a:lumOff val="25000"/>
                  </a:schemeClr>
                </a:solidFill>
                <a:latin typeface="微软雅黑" charset="0"/>
                <a:ea typeface="微软雅黑" charset="0"/>
              </a:rPr>
              <a:t> </a:t>
            </a:r>
            <a:r>
              <a:rPr lang="en-US" altLang="zh-CN" sz="1600" dirty="0" smtClean="0">
                <a:solidFill>
                  <a:schemeClr val="tx1">
                    <a:lumMod val="75000"/>
                    <a:lumOff val="25000"/>
                  </a:schemeClr>
                </a:solidFill>
                <a:latin typeface="微软雅黑" charset="0"/>
                <a:ea typeface="微软雅黑" charset="0"/>
              </a:rPr>
              <a:t>And </a:t>
            </a:r>
            <a:r>
              <a:rPr lang="en-US" altLang="zh-CN" sz="1600" dirty="0">
                <a:solidFill>
                  <a:schemeClr val="tx1">
                    <a:lumMod val="75000"/>
                    <a:lumOff val="25000"/>
                  </a:schemeClr>
                </a:solidFill>
                <a:latin typeface="微软雅黑" charset="0"/>
                <a:ea typeface="微软雅黑" charset="0"/>
              </a:rPr>
              <a:t>was maintained by ERS researchers as well.</a:t>
            </a:r>
            <a:endParaRPr lang="en-US" altLang="zh-CN" sz="1600" dirty="0" smtClean="0">
              <a:solidFill>
                <a:schemeClr val="tx1">
                  <a:lumMod val="75000"/>
                  <a:lumOff val="25000"/>
                </a:schemeClr>
              </a:solidFill>
              <a:latin typeface="微软雅黑" charset="0"/>
              <a:ea typeface="微软雅黑" charset="0"/>
            </a:endParaRPr>
          </a:p>
          <a:p>
            <a:pPr defTabSz="609585">
              <a:lnSpc>
                <a:spcPct val="130000"/>
              </a:lnSpc>
            </a:pPr>
            <a:endParaRPr lang="zh-CN" altLang="en-US" sz="1600" dirty="0">
              <a:solidFill>
                <a:schemeClr val="tx1">
                  <a:lumMod val="75000"/>
                  <a:lumOff val="25000"/>
                </a:schemeClr>
              </a:solidFill>
              <a:latin typeface="微软雅黑" charset="0"/>
              <a:ea typeface="微软雅黑" charset="0"/>
            </a:endParaRPr>
          </a:p>
        </p:txBody>
      </p:sp>
      <p:sp>
        <p:nvSpPr>
          <p:cNvPr id="19" name="矩形 18"/>
          <p:cNvSpPr/>
          <p:nvPr/>
        </p:nvSpPr>
        <p:spPr>
          <a:xfrm>
            <a:off x="970383" y="2617611"/>
            <a:ext cx="6098282" cy="438582"/>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1.3</a:t>
            </a:r>
            <a:r>
              <a:rPr lang="zh-CN" altLang="en-US" b="1" kern="0" dirty="0" smtClean="0">
                <a:solidFill>
                  <a:schemeClr val="tx1">
                    <a:lumMod val="75000"/>
                    <a:lumOff val="25000"/>
                  </a:schemeClr>
                </a:solidFill>
                <a:ea typeface="微软雅黑" charset="0"/>
              </a:rPr>
              <a:t> </a:t>
            </a:r>
            <a:r>
              <a:rPr lang="en-US" altLang="zh-CN" b="1" kern="0" dirty="0">
                <a:solidFill>
                  <a:schemeClr val="tx1">
                    <a:lumMod val="75000"/>
                    <a:lumOff val="25000"/>
                  </a:schemeClr>
                </a:solidFill>
                <a:ea typeface="微软雅黑" charset="0"/>
              </a:rPr>
              <a:t>How it was collected, assembled and maintained</a:t>
            </a:r>
            <a:endParaRPr lang="en-US" altLang="zh-CN" b="1" kern="0" dirty="0" smtClean="0">
              <a:solidFill>
                <a:schemeClr val="tx1">
                  <a:lumMod val="75000"/>
                  <a:lumOff val="25000"/>
                </a:schemeClr>
              </a:solidFill>
              <a:ea typeface="微软雅黑" charset="0"/>
            </a:endParaRPr>
          </a:p>
        </p:txBody>
      </p:sp>
      <p:sp>
        <p:nvSpPr>
          <p:cNvPr id="16" name="矩形 15"/>
          <p:cNvSpPr/>
          <p:nvPr/>
        </p:nvSpPr>
        <p:spPr>
          <a:xfrm>
            <a:off x="970383" y="1873542"/>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970383" y="1962442"/>
            <a:ext cx="3019126" cy="438582"/>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1.2</a:t>
            </a:r>
            <a:r>
              <a:rPr lang="zh-CN" altLang="en-US" b="1" kern="0" dirty="0" smtClean="0">
                <a:solidFill>
                  <a:schemeClr val="tx1">
                    <a:lumMod val="75000"/>
                    <a:lumOff val="25000"/>
                  </a:schemeClr>
                </a:solidFill>
                <a:ea typeface="微软雅黑" charset="0"/>
              </a:rPr>
              <a:t> </a:t>
            </a:r>
            <a:r>
              <a:rPr lang="en-US" altLang="zh-CN" b="1" kern="0" dirty="0">
                <a:solidFill>
                  <a:schemeClr val="tx1">
                    <a:lumMod val="75000"/>
                    <a:lumOff val="25000"/>
                  </a:schemeClr>
                </a:solidFill>
                <a:ea typeface="微软雅黑" charset="0"/>
              </a:rPr>
              <a:t>Description of Dataset</a:t>
            </a:r>
            <a:endParaRPr lang="en-US" altLang="zh-CN" b="1" kern="0" dirty="0">
              <a:solidFill>
                <a:schemeClr val="tx1">
                  <a:lumMod val="75000"/>
                  <a:lumOff val="25000"/>
                </a:schemeClr>
              </a:solidFill>
              <a:ea typeface="微软雅黑" charset="0"/>
            </a:endParaRPr>
          </a:p>
        </p:txBody>
      </p:sp>
      <p:sp>
        <p:nvSpPr>
          <p:cNvPr id="21" name="矩形 20"/>
          <p:cNvSpPr/>
          <p:nvPr/>
        </p:nvSpPr>
        <p:spPr>
          <a:xfrm>
            <a:off x="970383" y="1203273"/>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970383" y="1292173"/>
            <a:ext cx="3975142" cy="438582"/>
          </a:xfrm>
          <a:prstGeom prst="rect">
            <a:avLst/>
          </a:prstGeom>
          <a:noFill/>
        </p:spPr>
        <p:txBody>
          <a:bodyPr wrap="none">
            <a:spAutoFit/>
          </a:bodyPr>
          <a:lstStyle/>
          <a:p>
            <a:pPr defTabSz="1219170">
              <a:lnSpc>
                <a:spcPct val="130000"/>
              </a:lnSpc>
              <a:defRPr/>
            </a:pPr>
            <a:r>
              <a:rPr lang="en-US" altLang="zh-CN" b="1" kern="0" dirty="0">
                <a:solidFill>
                  <a:schemeClr val="tx1">
                    <a:lumMod val="75000"/>
                    <a:lumOff val="25000"/>
                  </a:schemeClr>
                </a:solidFill>
                <a:ea typeface="微软雅黑" charset="0"/>
              </a:rPr>
              <a:t>1.1 Background and Data sources</a:t>
            </a:r>
            <a:endParaRPr lang="en-US" altLang="zh-CN" b="1" kern="0" dirty="0">
              <a:solidFill>
                <a:schemeClr val="tx1">
                  <a:lumMod val="75000"/>
                  <a:lumOff val="25000"/>
                </a:schemeClr>
              </a:solidFill>
              <a:ea typeface="微软雅黑" charset="0"/>
            </a:endParaRPr>
          </a:p>
        </p:txBody>
      </p:sp>
    </p:spTree>
    <p:extLst>
      <p:ext uri="{BB962C8B-B14F-4D97-AF65-F5344CB8AC3E}">
        <p14:creationId xmlns:p14="http://schemas.microsoft.com/office/powerpoint/2010/main" val="377954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0" y="1474236"/>
            <a:ext cx="4444793" cy="3662885"/>
          </a:xfrm>
        </p:spPr>
        <p:txBody>
          <a:bodyPr/>
          <a:lstStyle/>
          <a:p>
            <a:r>
              <a:rPr kumimoji="1" lang="en-US" altLang="zh-CN" sz="28000" dirty="0"/>
              <a:t>02</a:t>
            </a:r>
            <a:endParaRPr kumimoji="1" lang="zh-CN" altLang="en-US" sz="28000" dirty="0"/>
          </a:p>
        </p:txBody>
      </p:sp>
      <p:sp>
        <p:nvSpPr>
          <p:cNvPr id="3" name="文本占位符 2"/>
          <p:cNvSpPr>
            <a:spLocks noGrp="1"/>
          </p:cNvSpPr>
          <p:nvPr>
            <p:ph type="body" sz="quarter" idx="13"/>
          </p:nvPr>
        </p:nvSpPr>
        <p:spPr>
          <a:xfrm>
            <a:off x="4649503" y="850535"/>
            <a:ext cx="7732413" cy="3844213"/>
          </a:xfrm>
        </p:spPr>
        <p:txBody>
          <a:bodyPr/>
          <a:lstStyle/>
          <a:p>
            <a:r>
              <a:rPr kumimoji="1" lang="en-US" altLang="zh-CN" dirty="0" smtClean="0"/>
              <a:t>Data</a:t>
            </a:r>
          </a:p>
          <a:p>
            <a:r>
              <a:rPr kumimoji="1" lang="en-US" altLang="zh-CN" dirty="0" smtClean="0"/>
              <a:t>Cleaning&amp;</a:t>
            </a:r>
          </a:p>
          <a:p>
            <a:r>
              <a:rPr kumimoji="1" lang="en-US" altLang="zh-CN" dirty="0" smtClean="0"/>
              <a:t>Preparation</a:t>
            </a:r>
            <a:endParaRPr kumimoji="1" lang="zh-CN" altLang="en-US" dirty="0"/>
          </a:p>
        </p:txBody>
      </p:sp>
    </p:spTree>
    <p:extLst>
      <p:ext uri="{BB962C8B-B14F-4D97-AF65-F5344CB8AC3E}">
        <p14:creationId xmlns:p14="http://schemas.microsoft.com/office/powerpoint/2010/main" val="15696549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1110082" y="223935"/>
            <a:ext cx="8403135" cy="652366"/>
          </a:xfrm>
        </p:spPr>
        <p:txBody>
          <a:bodyPr/>
          <a:lstStyle/>
          <a:p>
            <a:r>
              <a:rPr kumimoji="1" lang="en-US" altLang="zh-CN" dirty="0" smtClean="0"/>
              <a:t>Data</a:t>
            </a:r>
            <a:r>
              <a:rPr kumimoji="1" lang="zh-CN" altLang="en-US" dirty="0" smtClean="0"/>
              <a:t> </a:t>
            </a:r>
            <a:r>
              <a:rPr kumimoji="1" lang="en-US" altLang="zh-CN" dirty="0" smtClean="0"/>
              <a:t>Cleaning</a:t>
            </a:r>
            <a:r>
              <a:rPr kumimoji="1" lang="zh-CN" altLang="en-US" dirty="0" smtClean="0"/>
              <a:t> </a:t>
            </a:r>
            <a:r>
              <a:rPr kumimoji="1" lang="en-US" altLang="zh-CN" dirty="0" smtClean="0"/>
              <a:t>&amp;</a:t>
            </a:r>
            <a:r>
              <a:rPr kumimoji="1" lang="zh-CN" altLang="en-US" dirty="0" smtClean="0"/>
              <a:t> </a:t>
            </a:r>
            <a:r>
              <a:rPr kumimoji="1" lang="en-US" altLang="zh-CN" dirty="0" smtClean="0"/>
              <a:t>Preparation</a:t>
            </a:r>
            <a:endParaRPr kumimoji="1" lang="zh-CN" altLang="en-US" dirty="0"/>
          </a:p>
        </p:txBody>
      </p:sp>
      <p:sp>
        <p:nvSpPr>
          <p:cNvPr id="4" name="椭圆 3"/>
          <p:cNvSpPr/>
          <p:nvPr/>
        </p:nvSpPr>
        <p:spPr>
          <a:xfrm>
            <a:off x="452664" y="1168401"/>
            <a:ext cx="1679512" cy="1679510"/>
          </a:xfrm>
          <a:prstGeom prst="ellipse">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smtClean="0">
                <a:solidFill>
                  <a:srgbClr val="000000"/>
                </a:solidFill>
              </a:rPr>
              <a:t>oilgas</a:t>
            </a:r>
            <a:endParaRPr kumimoji="1" lang="zh-CN" altLang="en-US" dirty="0">
              <a:solidFill>
                <a:srgbClr val="000000"/>
              </a:solidFill>
            </a:endParaRPr>
          </a:p>
        </p:txBody>
      </p:sp>
      <p:graphicFrame>
        <p:nvGraphicFramePr>
          <p:cNvPr id="22" name="表格 21"/>
          <p:cNvGraphicFramePr>
            <a:graphicFrameLocks noGrp="1"/>
          </p:cNvGraphicFramePr>
          <p:nvPr>
            <p:extLst>
              <p:ext uri="{D42A27DB-BD31-4B8C-83A1-F6EECF244321}">
                <p14:modId xmlns:p14="http://schemas.microsoft.com/office/powerpoint/2010/main" val="3581177036"/>
              </p:ext>
            </p:extLst>
          </p:nvPr>
        </p:nvGraphicFramePr>
        <p:xfrm>
          <a:off x="2528543" y="1926518"/>
          <a:ext cx="9238679" cy="4470690"/>
        </p:xfrm>
        <a:graphic>
          <a:graphicData uri="http://schemas.openxmlformats.org/drawingml/2006/table">
            <a:tbl>
              <a:tblPr/>
              <a:tblGrid>
                <a:gridCol w="2195440"/>
                <a:gridCol w="7043239"/>
              </a:tblGrid>
              <a:tr h="298967">
                <a:tc>
                  <a:txBody>
                    <a:bodyPr/>
                    <a:lstStyle/>
                    <a:p>
                      <a:pPr algn="l" fontAlgn="ctr"/>
                      <a:r>
                        <a:rPr lang="en-US" sz="1000" b="1" i="0" u="none" strike="noStrike" dirty="0">
                          <a:effectLst/>
                          <a:latin typeface="Arial"/>
                        </a:rPr>
                        <a:t>Variable Name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a:effectLst/>
                          <a:latin typeface="Arial"/>
                        </a:rPr>
                        <a:t>Description and Value Labels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846">
                <a:tc>
                  <a:txBody>
                    <a:bodyPr/>
                    <a:lstStyle/>
                    <a:p>
                      <a:pPr algn="l" fontAlgn="ctr"/>
                      <a:r>
                        <a:rPr lang="en-US" sz="1000" b="0" i="0" u="none" strike="noStrike">
                          <a:effectLst/>
                          <a:latin typeface="Arial"/>
                        </a:rPr>
                        <a:t>FIPS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Five digit Federal Information Processing Standard (FIPS) code (numeric)</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86">
                <a:tc>
                  <a:txBody>
                    <a:bodyPr/>
                    <a:lstStyle/>
                    <a:p>
                      <a:pPr algn="l" fontAlgn="ctr"/>
                      <a:r>
                        <a:rPr lang="en-US" sz="1000" b="0" i="0" u="none" strike="noStrike">
                          <a:effectLst/>
                          <a:latin typeface="Arial"/>
                        </a:rPr>
                        <a:t>geoid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FIPS code with leading zero (string)</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65">
                <a:tc>
                  <a:txBody>
                    <a:bodyPr/>
                    <a:lstStyle/>
                    <a:p>
                      <a:pPr algn="l" fontAlgn="ctr"/>
                      <a:r>
                        <a:rPr lang="en-US" sz="1000" b="0" i="0" u="none" strike="noStrike" dirty="0" err="1">
                          <a:effectLst/>
                          <a:latin typeface="Arial"/>
                        </a:rPr>
                        <a:t>Stabr</a:t>
                      </a:r>
                      <a:endParaRPr lang="en-US" sz="1000" b="0" i="0" u="none" strike="noStrike" dirty="0">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State abbreviation (string)</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846">
                <a:tc>
                  <a:txBody>
                    <a:bodyPr/>
                    <a:lstStyle/>
                    <a:p>
                      <a:pPr algn="l" fontAlgn="ctr"/>
                      <a:r>
                        <a:rPr lang="en-US" sz="1000" b="0" i="0" u="none" strike="noStrike" dirty="0" err="1">
                          <a:effectLst/>
                          <a:latin typeface="Arial"/>
                        </a:rPr>
                        <a:t>County_Name</a:t>
                      </a:r>
                      <a:endParaRPr lang="en-US" sz="1000" b="0" i="0" u="none" strike="noStrike" dirty="0">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County name (string)</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526">
                <a:tc>
                  <a:txBody>
                    <a:bodyPr/>
                    <a:lstStyle/>
                    <a:p>
                      <a:pPr algn="l" fontAlgn="ctr"/>
                      <a:r>
                        <a:rPr lang="en-US" sz="1000" b="0" i="0" u="none" strike="noStrike">
                          <a:effectLst/>
                          <a:latin typeface="Arial"/>
                        </a:rPr>
                        <a:t>Rural_Urban_Continuum_Code_2013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sng" strike="noStrike">
                          <a:solidFill>
                            <a:srgbClr val="0000FF"/>
                          </a:solidFill>
                          <a:effectLst/>
                          <a:latin typeface="Arial"/>
                          <a:hlinkClick r:id="rId2" tooltip="Documentation"/>
                        </a:rPr>
                        <a:t>Rural-urban Continuum Code 2013 (see code descriptions)</a:t>
                      </a:r>
                      <a:endParaRPr lang="en-US" sz="1000" b="0" i="0" u="sng" strike="noStrike">
                        <a:solidFill>
                          <a:srgbClr val="0000FF"/>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526">
                <a:tc>
                  <a:txBody>
                    <a:bodyPr/>
                    <a:lstStyle/>
                    <a:p>
                      <a:pPr algn="l" fontAlgn="ctr"/>
                      <a:r>
                        <a:rPr lang="en-US" sz="1000" b="0" i="0" u="none" strike="noStrike">
                          <a:effectLst/>
                          <a:latin typeface="Arial"/>
                        </a:rPr>
                        <a:t>Urban_Influence_2013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sng" strike="noStrike">
                          <a:solidFill>
                            <a:srgbClr val="0000FF"/>
                          </a:solidFill>
                          <a:effectLst/>
                          <a:latin typeface="Arial"/>
                          <a:hlinkClick r:id="rId3" tooltip="Documentation"/>
                        </a:rPr>
                        <a:t>Urban Influence Code, 2013 (see code descriptions)</a:t>
                      </a:r>
                      <a:endParaRPr lang="en-US" sz="1000" b="0" i="0" u="sng" strike="noStrike">
                        <a:solidFill>
                          <a:srgbClr val="0000FF"/>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846">
                <a:tc>
                  <a:txBody>
                    <a:bodyPr/>
                    <a:lstStyle/>
                    <a:p>
                      <a:pPr algn="l" fontAlgn="ctr"/>
                      <a:r>
                        <a:rPr lang="en-US" sz="1000" b="0" i="0" u="none" strike="noStrike" dirty="0">
                          <a:effectLst/>
                          <a:latin typeface="Arial"/>
                        </a:rPr>
                        <a:t>Metro_Nonmetro_2013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Metro-nonmetro 2013 (0=nonmetro, 1=metro)</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86">
                <a:tc>
                  <a:txBody>
                    <a:bodyPr/>
                    <a:lstStyle/>
                    <a:p>
                      <a:pPr algn="l" fontAlgn="ctr"/>
                      <a:r>
                        <a:rPr lang="en-US" sz="1000" b="0" i="0" u="none" strike="noStrike">
                          <a:effectLst/>
                          <a:latin typeface="Arial"/>
                        </a:rPr>
                        <a:t>Metro_Micro_Noncore_2013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Arial"/>
                        </a:rPr>
                        <a:t>Metro-Micro-Noncore Indicator 2013 (0=</a:t>
                      </a:r>
                      <a:r>
                        <a:rPr lang="en-US" sz="1000" b="0" i="0" u="none" strike="noStrike" dirty="0" err="1">
                          <a:effectLst/>
                          <a:latin typeface="Arial"/>
                        </a:rPr>
                        <a:t>nonmetro</a:t>
                      </a:r>
                      <a:r>
                        <a:rPr lang="en-US" sz="1000" b="0" i="0" u="none" strike="noStrike" dirty="0">
                          <a:effectLst/>
                          <a:latin typeface="Arial"/>
                        </a:rPr>
                        <a:t> noncore, 1=</a:t>
                      </a:r>
                      <a:r>
                        <a:rPr lang="en-US" sz="1000" b="0" i="0" u="none" strike="noStrike" dirty="0" err="1">
                          <a:effectLst/>
                          <a:latin typeface="Arial"/>
                        </a:rPr>
                        <a:t>nonmetro</a:t>
                      </a:r>
                      <a:r>
                        <a:rPr lang="en-US" sz="1000" b="0" i="0" u="none" strike="noStrike" dirty="0">
                          <a:effectLst/>
                          <a:latin typeface="Arial"/>
                        </a:rPr>
                        <a:t> </a:t>
                      </a:r>
                      <a:r>
                        <a:rPr lang="en-US" sz="1000" b="0" i="0" u="none" strike="noStrike" dirty="0" err="1">
                          <a:effectLst/>
                          <a:latin typeface="Arial"/>
                        </a:rPr>
                        <a:t>micropolitan</a:t>
                      </a:r>
                      <a:r>
                        <a:rPr lang="en-US" sz="1000" b="0" i="0" u="none" strike="noStrike" dirty="0">
                          <a:effectLst/>
                          <a:latin typeface="Arial"/>
                        </a:rPr>
                        <a:t>, 2=metropolitan)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846">
                <a:tc>
                  <a:txBody>
                    <a:bodyPr/>
                    <a:lstStyle/>
                    <a:p>
                      <a:pPr algn="l" fontAlgn="ctr"/>
                      <a:r>
                        <a:rPr lang="fi-FI" sz="1000" b="0" i="0" u="none" strike="noStrike">
                          <a:effectLst/>
                          <a:latin typeface="Arial"/>
                        </a:rPr>
                        <a:t>oil2000, oil2001, ..., oil2011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Arial"/>
                        </a:rPr>
                        <a:t>Annual gross withdrawals (barrels) of crude oil, for the year specified in the variable name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4846">
                <a:tc>
                  <a:txBody>
                    <a:bodyPr/>
                    <a:lstStyle/>
                    <a:p>
                      <a:pPr algn="l" fontAlgn="ctr"/>
                      <a:r>
                        <a:rPr lang="fi-FI" sz="1000" b="0" i="0" u="none" strike="noStrike" dirty="0">
                          <a:effectLst/>
                          <a:latin typeface="Arial"/>
                        </a:rPr>
                        <a:t>gas2000, gas2001, ..., gas2011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Arial"/>
                        </a:rPr>
                        <a:t>Annual gross withdrawals (thousand cubic feet) of natural gas, for the year specified in the variable name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1388">
                <a:tc>
                  <a:txBody>
                    <a:bodyPr/>
                    <a:lstStyle/>
                    <a:p>
                      <a:pPr algn="l" fontAlgn="ctr"/>
                      <a:r>
                        <a:rPr lang="en-US" sz="1000" b="0" i="0" u="none" strike="noStrike">
                          <a:effectLst/>
                          <a:latin typeface="Arial"/>
                        </a:rPr>
                        <a:t>oil_change_group</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Arial"/>
                        </a:rPr>
                        <a:t>Categorical variable based upon change in the dollar value of oil production, 2000-11. Values are </a:t>
                      </a:r>
                      <a:r>
                        <a:rPr lang="en-US" sz="1000" b="0" i="0" u="none" strike="noStrike" dirty="0" err="1">
                          <a:effectLst/>
                          <a:latin typeface="Arial"/>
                        </a:rPr>
                        <a:t>H_Growth</a:t>
                      </a:r>
                      <a:r>
                        <a:rPr lang="en-US" sz="1000" b="0" i="0" u="none" strike="noStrike" dirty="0">
                          <a:effectLst/>
                          <a:latin typeface="Arial"/>
                        </a:rPr>
                        <a:t> (&gt;=$20 million),H_ Decline (&lt;=-$20 million), Status Quo (change between +/- $20 million)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1388">
                <a:tc>
                  <a:txBody>
                    <a:bodyPr/>
                    <a:lstStyle/>
                    <a:p>
                      <a:pPr algn="l" fontAlgn="ctr"/>
                      <a:r>
                        <a:rPr lang="en-US" sz="1000" b="0" i="0" u="none" strike="noStrike">
                          <a:effectLst/>
                          <a:latin typeface="Arial"/>
                        </a:rPr>
                        <a:t>gas_change_group</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Categorical variable based upon change in the dollar value of natural gas production, 2000-11. Values are H_Growth (&gt;=$20 million), H_Decline (&lt;=-$20 million), Status Quo (change between +/- $20 million)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5128">
                <a:tc>
                  <a:txBody>
                    <a:bodyPr/>
                    <a:lstStyle/>
                    <a:p>
                      <a:pPr algn="l" fontAlgn="ctr"/>
                      <a:r>
                        <a:rPr lang="en-US" sz="1000" b="0" i="0" u="none" strike="noStrike" dirty="0" err="1">
                          <a:effectLst/>
                          <a:latin typeface="Arial"/>
                        </a:rPr>
                        <a:t>oil_gas_change_group</a:t>
                      </a:r>
                      <a:endParaRPr lang="en-US" sz="1000" b="0" i="0" u="none" strike="noStrike" dirty="0">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Arial"/>
                        </a:rPr>
                        <a:t>Categorical variable based on the change in the dollar value of the sum of oil and natural gas production, 2000-11. Values are </a:t>
                      </a:r>
                      <a:r>
                        <a:rPr lang="en-US" sz="1000" b="0" i="0" u="none" strike="noStrike" dirty="0" err="1">
                          <a:effectLst/>
                          <a:latin typeface="Arial"/>
                        </a:rPr>
                        <a:t>H_Growth</a:t>
                      </a:r>
                      <a:r>
                        <a:rPr lang="en-US" sz="1000" b="0" i="0" u="none" strike="noStrike" dirty="0">
                          <a:effectLst/>
                          <a:latin typeface="Arial"/>
                        </a:rPr>
                        <a:t> (&gt;=$20 million),H_ Decline (&lt;=-$20 million), Status Quo (change between +/- $20 million)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24" name="图片 23"/>
          <p:cNvPicPr>
            <a:picLocks noChangeAspect="1"/>
          </p:cNvPicPr>
          <p:nvPr/>
        </p:nvPicPr>
        <p:blipFill>
          <a:blip r:embed="rId4"/>
          <a:stretch>
            <a:fillRect/>
          </a:stretch>
        </p:blipFill>
        <p:spPr>
          <a:xfrm>
            <a:off x="2528543" y="1168401"/>
            <a:ext cx="5422900" cy="584200"/>
          </a:xfrm>
          <a:prstGeom prst="rect">
            <a:avLst/>
          </a:prstGeom>
        </p:spPr>
      </p:pic>
    </p:spTree>
    <p:extLst>
      <p:ext uri="{BB962C8B-B14F-4D97-AF65-F5344CB8AC3E}">
        <p14:creationId xmlns:p14="http://schemas.microsoft.com/office/powerpoint/2010/main" val="192201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1110082" y="223935"/>
            <a:ext cx="8403135" cy="652366"/>
          </a:xfrm>
        </p:spPr>
        <p:txBody>
          <a:bodyPr/>
          <a:lstStyle/>
          <a:p>
            <a:r>
              <a:rPr kumimoji="1" lang="en-US" altLang="zh-CN" dirty="0" smtClean="0"/>
              <a:t>Data</a:t>
            </a:r>
            <a:r>
              <a:rPr kumimoji="1" lang="zh-CN" altLang="en-US" dirty="0" smtClean="0"/>
              <a:t> </a:t>
            </a:r>
            <a:r>
              <a:rPr kumimoji="1" lang="en-US" altLang="zh-CN" dirty="0" smtClean="0"/>
              <a:t>Cleaning</a:t>
            </a:r>
            <a:r>
              <a:rPr kumimoji="1" lang="zh-CN" altLang="en-US" dirty="0" smtClean="0"/>
              <a:t> </a:t>
            </a:r>
            <a:r>
              <a:rPr kumimoji="1" lang="en-US" altLang="zh-CN" dirty="0" smtClean="0"/>
              <a:t>&amp;</a:t>
            </a:r>
            <a:r>
              <a:rPr kumimoji="1" lang="zh-CN" altLang="en-US" dirty="0" smtClean="0"/>
              <a:t> </a:t>
            </a:r>
            <a:r>
              <a:rPr kumimoji="1" lang="en-US" altLang="zh-CN" dirty="0" smtClean="0"/>
              <a:t>Preparation</a:t>
            </a:r>
            <a:endParaRPr kumimoji="1" lang="zh-CN" altLang="en-US" dirty="0"/>
          </a:p>
        </p:txBody>
      </p:sp>
      <p:sp>
        <p:nvSpPr>
          <p:cNvPr id="4" name="椭圆 3"/>
          <p:cNvSpPr/>
          <p:nvPr/>
        </p:nvSpPr>
        <p:spPr>
          <a:xfrm>
            <a:off x="451536" y="1176997"/>
            <a:ext cx="1679512" cy="1679510"/>
          </a:xfrm>
          <a:prstGeom prst="ellipse">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rgbClr val="000000"/>
                </a:solidFill>
              </a:rPr>
              <a:t>o</a:t>
            </a:r>
            <a:r>
              <a:rPr kumimoji="1" lang="en-US" altLang="zh-CN" dirty="0" smtClean="0">
                <a:solidFill>
                  <a:srgbClr val="000000"/>
                </a:solidFill>
              </a:rPr>
              <a:t>ilgas</a:t>
            </a:r>
            <a:endParaRPr kumimoji="1" lang="zh-CN" altLang="en-US" dirty="0">
              <a:solidFill>
                <a:srgbClr val="000000"/>
              </a:solidFill>
            </a:endParaRPr>
          </a:p>
        </p:txBody>
      </p:sp>
      <p:sp>
        <p:nvSpPr>
          <p:cNvPr id="13" name="矩形 12"/>
          <p:cNvSpPr/>
          <p:nvPr/>
        </p:nvSpPr>
        <p:spPr>
          <a:xfrm>
            <a:off x="3045376" y="1597768"/>
            <a:ext cx="8656222" cy="3600986"/>
          </a:xfrm>
          <a:prstGeom prst="rect">
            <a:avLst/>
          </a:prstGeom>
          <a:noFill/>
        </p:spPr>
        <p:txBody>
          <a:bodyPr wrap="square" numCol="1" spcCol="360000">
            <a:spAutoFit/>
          </a:bodyPr>
          <a:lstStyle/>
          <a:p>
            <a:pPr defTabSz="609585">
              <a:lnSpc>
                <a:spcPct val="130000"/>
              </a:lnSpc>
            </a:pPr>
            <a:r>
              <a:rPr lang="en-US" altLang="zh-CN" sz="1600" dirty="0" smtClean="0">
                <a:solidFill>
                  <a:schemeClr val="tx1">
                    <a:lumMod val="75000"/>
                    <a:lumOff val="25000"/>
                  </a:schemeClr>
                </a:solidFill>
                <a:latin typeface="Arial"/>
                <a:ea typeface="微软雅黑" charset="0"/>
                <a:cs typeface="Arial"/>
              </a:rPr>
              <a:t>FPIS: Dropped (Same as ‘geoid’)</a:t>
            </a: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r>
              <a:rPr lang="en-US" altLang="zh-CN" sz="1600" dirty="0" err="1" smtClean="0">
                <a:solidFill>
                  <a:schemeClr val="tx1">
                    <a:lumMod val="75000"/>
                    <a:lumOff val="25000"/>
                  </a:schemeClr>
                </a:solidFill>
                <a:latin typeface="Arial"/>
                <a:ea typeface="微软雅黑" charset="0"/>
                <a:cs typeface="Arial"/>
              </a:rPr>
              <a:t>Stabr</a:t>
            </a:r>
            <a:r>
              <a:rPr lang="en-US" altLang="zh-CN" sz="1600" dirty="0" smtClean="0">
                <a:solidFill>
                  <a:schemeClr val="tx1">
                    <a:lumMod val="75000"/>
                    <a:lumOff val="25000"/>
                  </a:schemeClr>
                </a:solidFill>
                <a:latin typeface="Arial"/>
                <a:ea typeface="微软雅黑" charset="0"/>
                <a:cs typeface="Arial"/>
              </a:rPr>
              <a:t>: Transformed to State name. (</a:t>
            </a:r>
            <a:r>
              <a:rPr lang="en-US" altLang="zh-CN" sz="1600" dirty="0" err="1" smtClean="0">
                <a:solidFill>
                  <a:schemeClr val="tx1">
                    <a:lumMod val="75000"/>
                    <a:lumOff val="25000"/>
                  </a:schemeClr>
                </a:solidFill>
                <a:latin typeface="Arial"/>
                <a:ea typeface="微软雅黑" charset="0"/>
                <a:cs typeface="Arial"/>
              </a:rPr>
              <a:t>eg</a:t>
            </a:r>
            <a:r>
              <a:rPr lang="en-US" altLang="zh-CN" sz="1600" dirty="0" smtClean="0">
                <a:solidFill>
                  <a:schemeClr val="tx1">
                    <a:lumMod val="75000"/>
                    <a:lumOff val="25000"/>
                  </a:schemeClr>
                </a:solidFill>
                <a:latin typeface="Arial"/>
                <a:ea typeface="微软雅黑" charset="0"/>
                <a:cs typeface="Arial"/>
              </a:rPr>
              <a:t>. ‘AL’ -&gt; ‘</a:t>
            </a:r>
            <a:r>
              <a:rPr lang="en-US" altLang="zh-CN" sz="1600" dirty="0" err="1" smtClean="0">
                <a:solidFill>
                  <a:schemeClr val="tx1">
                    <a:lumMod val="75000"/>
                    <a:lumOff val="25000"/>
                  </a:schemeClr>
                </a:solidFill>
                <a:latin typeface="Arial"/>
                <a:ea typeface="微软雅黑" charset="0"/>
                <a:cs typeface="Arial"/>
              </a:rPr>
              <a:t>alabama</a:t>
            </a:r>
            <a:r>
              <a:rPr lang="en-US" altLang="zh-CN" sz="1600" dirty="0" smtClean="0">
                <a:solidFill>
                  <a:schemeClr val="tx1">
                    <a:lumMod val="75000"/>
                    <a:lumOff val="25000"/>
                  </a:schemeClr>
                </a:solidFill>
                <a:latin typeface="Arial"/>
                <a:ea typeface="微软雅黑" charset="0"/>
                <a:cs typeface="Arial"/>
              </a:rPr>
              <a:t>’)</a:t>
            </a: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endParaRPr lang="en-US" altLang="zh-CN" sz="1600" dirty="0" smtClean="0">
              <a:solidFill>
                <a:schemeClr val="tx1">
                  <a:lumMod val="75000"/>
                  <a:lumOff val="25000"/>
                </a:schemeClr>
              </a:solidFill>
              <a:latin typeface="Arial"/>
              <a:ea typeface="微软雅黑" charset="0"/>
              <a:cs typeface="Arial"/>
            </a:endParaRPr>
          </a:p>
          <a:p>
            <a:pPr defTabSz="609585">
              <a:lnSpc>
                <a:spcPct val="130000"/>
              </a:lnSpc>
            </a:pPr>
            <a:r>
              <a:rPr lang="en-US" altLang="zh-CN" sz="1600" dirty="0" err="1" smtClean="0">
                <a:solidFill>
                  <a:schemeClr val="tx1">
                    <a:lumMod val="75000"/>
                    <a:lumOff val="25000"/>
                  </a:schemeClr>
                </a:solidFill>
                <a:latin typeface="Arial"/>
                <a:ea typeface="微软雅黑" charset="0"/>
                <a:cs typeface="Arial"/>
              </a:rPr>
              <a:t>County_Name</a:t>
            </a:r>
            <a:r>
              <a:rPr lang="en-US" altLang="zh-CN" sz="1600" dirty="0" smtClean="0">
                <a:solidFill>
                  <a:schemeClr val="tx1">
                    <a:lumMod val="75000"/>
                    <a:lumOff val="25000"/>
                  </a:schemeClr>
                </a:solidFill>
                <a:latin typeface="Arial"/>
                <a:ea typeface="微软雅黑" charset="0"/>
                <a:cs typeface="Arial"/>
              </a:rPr>
              <a:t>: Dropped </a:t>
            </a:r>
            <a:r>
              <a:rPr lang="en-US" altLang="zh-CN" sz="1600" dirty="0" err="1" smtClean="0">
                <a:solidFill>
                  <a:schemeClr val="tx1">
                    <a:lumMod val="75000"/>
                    <a:lumOff val="25000"/>
                  </a:schemeClr>
                </a:solidFill>
                <a:latin typeface="Arial"/>
                <a:ea typeface="微软雅黑" charset="0"/>
                <a:cs typeface="Arial"/>
              </a:rPr>
              <a:t>str</a:t>
            </a:r>
            <a:r>
              <a:rPr lang="en-US" altLang="zh-CN" sz="1600" dirty="0" smtClean="0">
                <a:solidFill>
                  <a:schemeClr val="tx1">
                    <a:lumMod val="75000"/>
                    <a:lumOff val="25000"/>
                  </a:schemeClr>
                </a:solidFill>
                <a:latin typeface="Arial"/>
                <a:ea typeface="微软雅黑" charset="0"/>
                <a:cs typeface="Arial"/>
              </a:rPr>
              <a:t> ‘County’. (</a:t>
            </a:r>
            <a:r>
              <a:rPr lang="en-US" altLang="zh-CN" sz="1600" dirty="0" err="1" smtClean="0">
                <a:solidFill>
                  <a:schemeClr val="tx1">
                    <a:lumMod val="75000"/>
                    <a:lumOff val="25000"/>
                  </a:schemeClr>
                </a:solidFill>
                <a:latin typeface="Arial"/>
                <a:ea typeface="微软雅黑" charset="0"/>
                <a:cs typeface="Arial"/>
              </a:rPr>
              <a:t>eg</a:t>
            </a:r>
            <a:r>
              <a:rPr lang="en-US" altLang="zh-CN" sz="1600" dirty="0" smtClean="0">
                <a:solidFill>
                  <a:schemeClr val="tx1">
                    <a:lumMod val="75000"/>
                    <a:lumOff val="25000"/>
                  </a:schemeClr>
                </a:solidFill>
                <a:latin typeface="Arial"/>
                <a:ea typeface="微软雅黑" charset="0"/>
                <a:cs typeface="Arial"/>
              </a:rPr>
              <a:t>. ‘</a:t>
            </a:r>
            <a:r>
              <a:rPr lang="en-US" altLang="zh-CN" sz="1600" dirty="0"/>
              <a:t>Autauga County</a:t>
            </a:r>
            <a:r>
              <a:rPr lang="en-US" altLang="zh-CN" sz="1600" dirty="0" smtClean="0">
                <a:solidFill>
                  <a:schemeClr val="tx1">
                    <a:lumMod val="75000"/>
                    <a:lumOff val="25000"/>
                  </a:schemeClr>
                </a:solidFill>
                <a:latin typeface="Arial"/>
                <a:ea typeface="微软雅黑" charset="0"/>
                <a:cs typeface="Arial"/>
              </a:rPr>
              <a:t>’ -&gt; ‘</a:t>
            </a:r>
            <a:r>
              <a:rPr lang="en-US" altLang="zh-CN" sz="1600" dirty="0" err="1" smtClean="0"/>
              <a:t>autauga</a:t>
            </a:r>
            <a:r>
              <a:rPr lang="en-US" altLang="zh-CN" sz="1600" dirty="0" smtClean="0"/>
              <a:t> </a:t>
            </a:r>
            <a:r>
              <a:rPr lang="en-US" altLang="zh-CN" sz="1600" dirty="0" smtClean="0">
                <a:solidFill>
                  <a:schemeClr val="tx1">
                    <a:lumMod val="75000"/>
                    <a:lumOff val="25000"/>
                  </a:schemeClr>
                </a:solidFill>
                <a:latin typeface="Arial"/>
                <a:ea typeface="微软雅黑" charset="0"/>
                <a:cs typeface="Arial"/>
              </a:rPr>
              <a:t>’)</a:t>
            </a: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r>
              <a:rPr lang="en-US" altLang="zh-CN" sz="1600" dirty="0" err="1" smtClean="0">
                <a:solidFill>
                  <a:schemeClr val="tx1">
                    <a:lumMod val="75000"/>
                    <a:lumOff val="25000"/>
                  </a:schemeClr>
                </a:solidFill>
                <a:latin typeface="Arial"/>
                <a:ea typeface="微软雅黑" charset="0"/>
                <a:cs typeface="Arial"/>
              </a:rPr>
              <a:t>X_change_group</a:t>
            </a:r>
            <a:r>
              <a:rPr lang="en-US" altLang="zh-CN" sz="1600" dirty="0" smtClean="0">
                <a:solidFill>
                  <a:schemeClr val="tx1">
                    <a:lumMod val="75000"/>
                    <a:lumOff val="25000"/>
                  </a:schemeClr>
                </a:solidFill>
                <a:latin typeface="Arial"/>
                <a:ea typeface="微软雅黑" charset="0"/>
                <a:cs typeface="Arial"/>
              </a:rPr>
              <a:t>: Re-leveled, ‘</a:t>
            </a:r>
            <a:r>
              <a:rPr lang="en-US" altLang="zh-CN" sz="1600" dirty="0" err="1" smtClean="0">
                <a:latin typeface="Arial"/>
              </a:rPr>
              <a:t>H_Growth</a:t>
            </a:r>
            <a:r>
              <a:rPr lang="en-US" altLang="zh-CN" sz="1600" dirty="0" smtClean="0">
                <a:latin typeface="Arial"/>
              </a:rPr>
              <a:t>’ is now the first level.</a:t>
            </a:r>
            <a:endParaRPr lang="en-US" altLang="zh-CN" sz="1600" dirty="0" smtClean="0">
              <a:solidFill>
                <a:schemeClr val="tx1">
                  <a:lumMod val="75000"/>
                  <a:lumOff val="25000"/>
                </a:schemeClr>
              </a:solidFill>
              <a:latin typeface="Arial"/>
              <a:ea typeface="微软雅黑" charset="0"/>
              <a:cs typeface="Arial"/>
            </a:endParaRP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r>
              <a:rPr lang="en-US" altLang="zh-CN" sz="1600" dirty="0" err="1">
                <a:solidFill>
                  <a:schemeClr val="tx1">
                    <a:lumMod val="75000"/>
                    <a:lumOff val="25000"/>
                  </a:schemeClr>
                </a:solidFill>
                <a:latin typeface="Arial"/>
                <a:ea typeface="微软雅黑" charset="0"/>
                <a:cs typeface="Arial"/>
              </a:rPr>
              <a:t>t</a:t>
            </a:r>
            <a:r>
              <a:rPr lang="en-US" altLang="zh-CN" sz="1600" dirty="0" err="1" smtClean="0">
                <a:solidFill>
                  <a:schemeClr val="tx1">
                    <a:lumMod val="75000"/>
                    <a:lumOff val="25000"/>
                  </a:schemeClr>
                </a:solidFill>
                <a:latin typeface="Arial"/>
                <a:ea typeface="微软雅黑" charset="0"/>
                <a:cs typeface="Arial"/>
              </a:rPr>
              <a:t>toil</a:t>
            </a:r>
            <a:r>
              <a:rPr lang="en-US" altLang="zh-CN" sz="1600" dirty="0" smtClean="0">
                <a:solidFill>
                  <a:schemeClr val="tx1">
                    <a:lumMod val="75000"/>
                    <a:lumOff val="25000"/>
                  </a:schemeClr>
                </a:solidFill>
                <a:latin typeface="Arial"/>
                <a:ea typeface="微软雅黑" charset="0"/>
                <a:cs typeface="Arial"/>
              </a:rPr>
              <a:t>/</a:t>
            </a:r>
            <a:r>
              <a:rPr lang="en-US" altLang="zh-CN" sz="1600" dirty="0" err="1" smtClean="0">
                <a:solidFill>
                  <a:schemeClr val="tx1">
                    <a:lumMod val="75000"/>
                    <a:lumOff val="25000"/>
                  </a:schemeClr>
                </a:solidFill>
                <a:latin typeface="Arial"/>
                <a:ea typeface="微软雅黑" charset="0"/>
                <a:cs typeface="Arial"/>
              </a:rPr>
              <a:t>ttgas</a:t>
            </a:r>
            <a:r>
              <a:rPr lang="en-US" altLang="zh-CN" sz="1600" dirty="0" smtClean="0">
                <a:solidFill>
                  <a:schemeClr val="tx1">
                    <a:lumMod val="75000"/>
                    <a:lumOff val="25000"/>
                  </a:schemeClr>
                </a:solidFill>
                <a:latin typeface="Arial"/>
                <a:ea typeface="微软雅黑" charset="0"/>
                <a:cs typeface="Arial"/>
              </a:rPr>
              <a:t>: New variables. The sum of oil/gas2000 </a:t>
            </a:r>
            <a:r>
              <a:rPr lang="mr-IN" altLang="zh-CN" sz="1600" dirty="0" smtClean="0">
                <a:solidFill>
                  <a:schemeClr val="tx1">
                    <a:lumMod val="75000"/>
                    <a:lumOff val="25000"/>
                  </a:schemeClr>
                </a:solidFill>
                <a:latin typeface="Arial"/>
                <a:ea typeface="微软雅黑" charset="0"/>
                <a:cs typeface="Arial"/>
              </a:rPr>
              <a:t>–</a:t>
            </a:r>
            <a:r>
              <a:rPr lang="en-US" altLang="zh-CN" sz="1600" dirty="0" smtClean="0">
                <a:solidFill>
                  <a:schemeClr val="tx1">
                    <a:lumMod val="75000"/>
                    <a:lumOff val="25000"/>
                  </a:schemeClr>
                </a:solidFill>
                <a:latin typeface="Arial"/>
                <a:ea typeface="微软雅黑" charset="0"/>
                <a:cs typeface="Arial"/>
              </a:rPr>
              <a:t> oil/gas2011.</a:t>
            </a:r>
          </a:p>
          <a:p>
            <a:pPr defTabSz="609585">
              <a:lnSpc>
                <a:spcPct val="130000"/>
              </a:lnSpc>
            </a:pPr>
            <a:endParaRPr lang="en-US" altLang="zh-CN" sz="1600" dirty="0">
              <a:solidFill>
                <a:schemeClr val="tx1">
                  <a:lumMod val="75000"/>
                  <a:lumOff val="25000"/>
                </a:schemeClr>
              </a:solidFill>
              <a:latin typeface="Arial"/>
              <a:ea typeface="微软雅黑" charset="0"/>
              <a:cs typeface="Arial"/>
            </a:endParaRPr>
          </a:p>
          <a:p>
            <a:pPr defTabSz="609585">
              <a:lnSpc>
                <a:spcPct val="130000"/>
              </a:lnSpc>
            </a:pPr>
            <a:r>
              <a:rPr lang="en-US" altLang="zh-CN" sz="1600" dirty="0" err="1">
                <a:solidFill>
                  <a:schemeClr val="tx1">
                    <a:lumMod val="75000"/>
                    <a:lumOff val="25000"/>
                  </a:schemeClr>
                </a:solidFill>
                <a:latin typeface="Arial"/>
                <a:ea typeface="微软雅黑" charset="0"/>
                <a:cs typeface="Arial"/>
              </a:rPr>
              <a:t>o</a:t>
            </a:r>
            <a:r>
              <a:rPr lang="en-US" altLang="zh-CN" sz="1600" dirty="0" err="1" smtClean="0">
                <a:solidFill>
                  <a:schemeClr val="tx1">
                    <a:lumMod val="75000"/>
                    <a:lumOff val="25000"/>
                  </a:schemeClr>
                </a:solidFill>
                <a:latin typeface="Arial"/>
                <a:ea typeface="微软雅黑" charset="0"/>
                <a:cs typeface="Arial"/>
              </a:rPr>
              <a:t>il_level</a:t>
            </a:r>
            <a:r>
              <a:rPr lang="en-US" altLang="zh-CN" sz="1600" dirty="0" smtClean="0">
                <a:solidFill>
                  <a:schemeClr val="tx1">
                    <a:lumMod val="75000"/>
                    <a:lumOff val="25000"/>
                  </a:schemeClr>
                </a:solidFill>
                <a:latin typeface="Arial"/>
                <a:ea typeface="微软雅黑" charset="0"/>
                <a:cs typeface="Arial"/>
              </a:rPr>
              <a:t>/</a:t>
            </a:r>
            <a:r>
              <a:rPr lang="en-US" altLang="zh-CN" sz="1600" dirty="0" err="1" smtClean="0">
                <a:solidFill>
                  <a:schemeClr val="tx1">
                    <a:lumMod val="75000"/>
                    <a:lumOff val="25000"/>
                  </a:schemeClr>
                </a:solidFill>
                <a:latin typeface="Arial"/>
                <a:ea typeface="微软雅黑" charset="0"/>
                <a:cs typeface="Arial"/>
              </a:rPr>
              <a:t>gas_level</a:t>
            </a:r>
            <a:r>
              <a:rPr lang="en-US" altLang="zh-CN" sz="1600" dirty="0" smtClean="0">
                <a:solidFill>
                  <a:schemeClr val="tx1">
                    <a:lumMod val="75000"/>
                    <a:lumOff val="25000"/>
                  </a:schemeClr>
                </a:solidFill>
                <a:latin typeface="Arial"/>
                <a:ea typeface="微软雅黑" charset="0"/>
                <a:cs typeface="Arial"/>
              </a:rPr>
              <a:t>: New variables. The level of </a:t>
            </a:r>
            <a:r>
              <a:rPr lang="en-US" altLang="zh-CN" sz="1600" dirty="0" err="1" smtClean="0">
                <a:solidFill>
                  <a:schemeClr val="tx1">
                    <a:lumMod val="75000"/>
                    <a:lumOff val="25000"/>
                  </a:schemeClr>
                </a:solidFill>
                <a:latin typeface="Arial"/>
                <a:ea typeface="微软雅黑" charset="0"/>
                <a:cs typeface="Arial"/>
              </a:rPr>
              <a:t>ttoil</a:t>
            </a:r>
            <a:r>
              <a:rPr lang="en-US" altLang="zh-CN" sz="1600" dirty="0" smtClean="0">
                <a:solidFill>
                  <a:schemeClr val="tx1">
                    <a:lumMod val="75000"/>
                    <a:lumOff val="25000"/>
                  </a:schemeClr>
                </a:solidFill>
                <a:latin typeface="Arial"/>
                <a:ea typeface="微软雅黑" charset="0"/>
                <a:cs typeface="Arial"/>
              </a:rPr>
              <a:t>/</a:t>
            </a:r>
            <a:r>
              <a:rPr lang="en-US" altLang="zh-CN" sz="1600" dirty="0" err="1" smtClean="0">
                <a:solidFill>
                  <a:schemeClr val="tx1">
                    <a:lumMod val="75000"/>
                    <a:lumOff val="25000"/>
                  </a:schemeClr>
                </a:solidFill>
                <a:latin typeface="Arial"/>
                <a:ea typeface="微软雅黑" charset="0"/>
                <a:cs typeface="Arial"/>
              </a:rPr>
              <a:t>ttgas</a:t>
            </a:r>
            <a:endParaRPr lang="en-US" altLang="zh-CN" sz="1600" dirty="0">
              <a:solidFill>
                <a:schemeClr val="tx1">
                  <a:lumMod val="75000"/>
                  <a:lumOff val="25000"/>
                </a:schemeClr>
              </a:solidFill>
              <a:latin typeface="Arial"/>
              <a:ea typeface="微软雅黑" charset="0"/>
              <a:cs typeface="Arial"/>
            </a:endParaRPr>
          </a:p>
        </p:txBody>
      </p:sp>
      <p:sp>
        <p:nvSpPr>
          <p:cNvPr id="15" name="椭圆 14"/>
          <p:cNvSpPr/>
          <p:nvPr/>
        </p:nvSpPr>
        <p:spPr>
          <a:xfrm>
            <a:off x="451536" y="3797137"/>
            <a:ext cx="1679512" cy="1679510"/>
          </a:xfrm>
          <a:prstGeom prst="ellipse">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smtClean="0">
                <a:solidFill>
                  <a:srgbClr val="000000"/>
                </a:solidFill>
              </a:rPr>
              <a:t>o</a:t>
            </a:r>
            <a:r>
              <a:rPr kumimoji="1" lang="en-US" altLang="zh-CN" dirty="0" smtClean="0">
                <a:solidFill>
                  <a:srgbClr val="000000"/>
                </a:solidFill>
              </a:rPr>
              <a:t>ilgas1</a:t>
            </a:r>
            <a:endParaRPr kumimoji="1" lang="zh-CN" altLang="en-US" dirty="0">
              <a:solidFill>
                <a:srgbClr val="000000"/>
              </a:solidFill>
            </a:endParaRPr>
          </a:p>
        </p:txBody>
      </p:sp>
      <p:cxnSp>
        <p:nvCxnSpPr>
          <p:cNvPr id="6" name="直线箭头连接符 5"/>
          <p:cNvCxnSpPr/>
          <p:nvPr/>
        </p:nvCxnSpPr>
        <p:spPr>
          <a:xfrm>
            <a:off x="1291292" y="3005162"/>
            <a:ext cx="0" cy="65589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6014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2134</TotalTime>
  <Words>2153</Words>
  <Application>Microsoft Macintosh PowerPoint</Application>
  <PresentationFormat>自定义</PresentationFormat>
  <Paragraphs>326</Paragraphs>
  <Slides>44</Slides>
  <Notes>10</Notes>
  <HiddenSlides>0</HiddenSlides>
  <MMClips>0</MMClips>
  <ScaleCrop>false</ScaleCrop>
  <HeadingPairs>
    <vt:vector size="6" baseType="variant">
      <vt:variant>
        <vt:lpstr>主题</vt:lpstr>
      </vt:variant>
      <vt:variant>
        <vt:i4>2</vt:i4>
      </vt:variant>
      <vt:variant>
        <vt:lpstr>嵌入的 OLE 服务器</vt:lpstr>
      </vt:variant>
      <vt:variant>
        <vt:i4>1</vt:i4>
      </vt:variant>
      <vt:variant>
        <vt:lpstr>幻灯片标题</vt:lpstr>
      </vt:variant>
      <vt:variant>
        <vt:i4>44</vt:i4>
      </vt:variant>
    </vt:vector>
  </HeadingPairs>
  <TitlesOfParts>
    <vt:vector size="47" baseType="lpstr">
      <vt:lpstr>模板页面</vt:lpstr>
      <vt:lpstr>OfficePLUS</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刘子淳 apple</cp:lastModifiedBy>
  <cp:revision>175</cp:revision>
  <dcterms:created xsi:type="dcterms:W3CDTF">2015-08-18T02:51:41Z</dcterms:created>
  <dcterms:modified xsi:type="dcterms:W3CDTF">2016-10-23T23:38:23Z</dcterms:modified>
  <cp:category/>
</cp:coreProperties>
</file>