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2" r:id="rId7"/>
    <p:sldId id="263" r:id="rId8"/>
    <p:sldId id="266" r:id="rId9"/>
    <p:sldId id="286" r:id="rId10"/>
    <p:sldId id="289" r:id="rId11"/>
    <p:sldId id="287" r:id="rId12"/>
    <p:sldId id="288" r:id="rId13"/>
    <p:sldId id="285" r:id="rId14"/>
    <p:sldId id="292" r:id="rId15"/>
    <p:sldId id="294" r:id="rId16"/>
    <p:sldId id="291" r:id="rId17"/>
    <p:sldId id="295" r:id="rId18"/>
    <p:sldId id="293" r:id="rId19"/>
    <p:sldId id="296" r:id="rId20"/>
    <p:sldId id="268" r:id="rId21"/>
    <p:sldId id="297" r:id="rId22"/>
    <p:sldId id="270" r:id="rId23"/>
    <p:sldId id="298" r:id="rId24"/>
    <p:sldId id="299" r:id="rId25"/>
    <p:sldId id="302" r:id="rId26"/>
    <p:sldId id="303" r:id="rId27"/>
    <p:sldId id="300" r:id="rId28"/>
    <p:sldId id="301" r:id="rId29"/>
    <p:sldId id="304" r:id="rId30"/>
    <p:sldId id="274" r:id="rId31"/>
    <p:sldId id="275" r:id="rId32"/>
    <p:sldId id="276" r:id="rId33"/>
    <p:sldId id="277" r:id="rId34"/>
    <p:sldId id="278" r:id="rId35"/>
    <p:sldId id="305" r:id="rId36"/>
    <p:sldId id="307" r:id="rId37"/>
    <p:sldId id="306" r:id="rId38"/>
    <p:sldId id="308" r:id="rId39"/>
    <p:sldId id="280" r:id="rId4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9"/>
    <p:restoredTop sz="93631"/>
  </p:normalViewPr>
  <p:slideViewPr>
    <p:cSldViewPr snapToGrid="0" snapToObjects="1">
      <p:cViewPr varScale="1">
        <p:scale>
          <a:sx n="82" d="100"/>
          <a:sy n="82" d="100"/>
        </p:scale>
        <p:origin x="-44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C0-4A3E-ACF8-5584927DBB58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8C0-4A3E-ACF8-5584927DBB58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8C0-4A3E-ACF8-5584927DBB58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8C0-4A3E-ACF8-5584927DBB58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8C0-4A3E-ACF8-5584927DB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D72-4637-85F2-DFCEE266EB71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D72-4637-85F2-DFCEE266EB71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D72-4637-85F2-DFCEE266EB71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D72-4637-85F2-DFCEE266EB71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D72-4637-85F2-DFCEE266E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Adaboost</a:t>
            </a:r>
            <a:r>
              <a:rPr lang="zh-CN"/>
              <a:t>算法模型训练结果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Adaboost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平均收益率</c:v>
                </c:pt>
                <c:pt idx="3">
                  <c:v>选股正收益率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0.603</c:v>
                </c:pt>
                <c:pt idx="1">
                  <c:v>0.545</c:v>
                </c:pt>
                <c:pt idx="2">
                  <c:v>0.496</c:v>
                </c:pt>
                <c:pt idx="3">
                  <c:v>0.875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-2117833768"/>
        <c:axId val="-2120854728"/>
      </c:barChart>
      <c:catAx>
        <c:axId val="-2117833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20854728"/>
        <c:crosses val="autoZero"/>
        <c:auto val="1"/>
        <c:lblAlgn val="ctr"/>
        <c:lblOffset val="100"/>
        <c:noMultiLvlLbl val="0"/>
      </c:catAx>
      <c:valAx>
        <c:axId val="-2120854728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-21178337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不同核参数的</a:t>
            </a:r>
            <a:r>
              <a:rPr lang="en-US"/>
              <a:t>SVM</a:t>
            </a:r>
            <a:r>
              <a:rPr lang="zh-CN"/>
              <a:t>模型训练结果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Precision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σ=0.5</c:v>
                </c:pt>
                <c:pt idx="1">
                  <c:v>σ=1</c:v>
                </c:pt>
                <c:pt idx="2">
                  <c:v>σ=2</c:v>
                </c:pt>
                <c:pt idx="3">
                  <c:v>σ=5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0.584</c:v>
                </c:pt>
                <c:pt idx="1">
                  <c:v>0.596</c:v>
                </c:pt>
                <c:pt idx="2">
                  <c:v>0.599</c:v>
                </c:pt>
                <c:pt idx="3">
                  <c:v>0.572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Recall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σ=0.5</c:v>
                </c:pt>
                <c:pt idx="1">
                  <c:v>σ=1</c:v>
                </c:pt>
                <c:pt idx="2">
                  <c:v>σ=2</c:v>
                </c:pt>
                <c:pt idx="3">
                  <c:v>σ=5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 formatCode="0%">
                  <c:v>0.6</c:v>
                </c:pt>
                <c:pt idx="1">
                  <c:v>0.571</c:v>
                </c:pt>
                <c:pt idx="2">
                  <c:v>0.563</c:v>
                </c:pt>
                <c:pt idx="3">
                  <c:v>0.578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6690744"/>
        <c:axId val="-2116687768"/>
      </c:barChart>
      <c:catAx>
        <c:axId val="-211669074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6687768"/>
        <c:crosses val="autoZero"/>
        <c:auto val="1"/>
        <c:lblAlgn val="ctr"/>
        <c:lblOffset val="100"/>
        <c:noMultiLvlLbl val="0"/>
      </c:catAx>
      <c:valAx>
        <c:axId val="-2116687768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-21166907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err="1" smtClean="0"/>
              <a:t>SVM_Adaboost</a:t>
            </a:r>
            <a:r>
              <a:rPr lang="zh-CN" altLang="en-US" dirty="0" smtClean="0"/>
              <a:t>模型训练结果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Adaboost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平均收益率</c:v>
                </c:pt>
                <c:pt idx="3">
                  <c:v>选股正收益率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 formatCode="0%">
                  <c:v>0.6</c:v>
                </c:pt>
                <c:pt idx="1">
                  <c:v>0.545</c:v>
                </c:pt>
                <c:pt idx="2">
                  <c:v>0.496</c:v>
                </c:pt>
                <c:pt idx="3">
                  <c:v>0.875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SVM_Adaboost 1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平均收益率</c:v>
                </c:pt>
                <c:pt idx="3">
                  <c:v>选股正收益率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0.649</c:v>
                </c:pt>
                <c:pt idx="1">
                  <c:v>1.0</c:v>
                </c:pt>
                <c:pt idx="2">
                  <c:v>0.532</c:v>
                </c:pt>
                <c:pt idx="3" formatCode="0%">
                  <c:v>1.0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SVM_Adaboost 2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平均收益率</c:v>
                </c:pt>
                <c:pt idx="3">
                  <c:v>选股正收益率</c:v>
                </c:pt>
              </c:strCache>
            </c:strRef>
          </c:cat>
          <c:val>
            <c:numRef>
              <c:f>工作表1!$D$2:$D$5</c:f>
              <c:numCache>
                <c:formatCode>0.00%</c:formatCode>
                <c:ptCount val="4"/>
                <c:pt idx="0">
                  <c:v>0.667</c:v>
                </c:pt>
                <c:pt idx="1">
                  <c:v>1.0</c:v>
                </c:pt>
                <c:pt idx="2">
                  <c:v>0.551</c:v>
                </c:pt>
                <c:pt idx="3" formatCode="0%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8403400"/>
        <c:axId val="-2118452824"/>
      </c:barChart>
      <c:catAx>
        <c:axId val="-211840340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8452824"/>
        <c:crosses val="autoZero"/>
        <c:auto val="1"/>
        <c:lblAlgn val="ctr"/>
        <c:lblOffset val="100"/>
        <c:noMultiLvlLbl val="0"/>
      </c:catAx>
      <c:valAx>
        <c:axId val="-2118452824"/>
        <c:scaling>
          <c:orientation val="minMax"/>
          <c:min val="0.2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-21184034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5/4/16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43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mtiymxi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是指数函数，当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tiymxi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，即该弱分类器的判别分类与训练样本分类不同时，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mtiymxi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误分类的样本权重得以增大。反之，正确分类的样本权重变小。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8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mtiymxi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是指数函数，当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tiymxi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，即该弱分类器的判别分类与训练样本分类不同时，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mtiymxi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误分类的样本权重得以增大。反之，正确分类的样本权重变小。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8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00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7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package" Target="../embeddings/Microsoft_Word___4.docx"/><Relationship Id="rId9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信息学院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461531" cy="1215006"/>
          </a:xfrm>
        </p:spPr>
        <p:txBody>
          <a:bodyPr/>
          <a:lstStyle/>
          <a:p>
            <a:r>
              <a:rPr kumimoji="1" lang="zh-CN" altLang="en-US" dirty="0"/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SVM_Adaboost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算法的选股模型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学校名称：中国人民大学</a:t>
            </a:r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：殷弘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：刘子淳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err="1" smtClean="0"/>
              <a:t>Adaboost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22138" y="1630710"/>
            <a:ext cx="1374961" cy="10819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30517" y="1630710"/>
            <a:ext cx="1818707" cy="1081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初始化权重矩阵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1/n</a:t>
            </a:r>
            <a:endParaRPr kumimoji="1"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7545095" y="3104623"/>
            <a:ext cx="1818707" cy="1081913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判断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730517" y="3104623"/>
            <a:ext cx="1818707" cy="1081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在当前权重上训练基分类器</a:t>
            </a:r>
            <a:r>
              <a:rPr kumimoji="1" lang="en-US" altLang="zh-CN" dirty="0" err="1" smtClean="0"/>
              <a:t>yi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73384" y="3104623"/>
            <a:ext cx="1818707" cy="1081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计算误差</a:t>
            </a:r>
            <a:r>
              <a:rPr lang="en-US" altLang="zh-CN" i="1" dirty="0" err="1" smtClean="0"/>
              <a:t>εm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73384" y="4793654"/>
            <a:ext cx="1818707" cy="10863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计算当前分类器系数</a:t>
            </a:r>
            <a:r>
              <a:rPr lang="en-US" altLang="zh-CN" dirty="0" smtClean="0"/>
              <a:t>α</a:t>
            </a:r>
            <a:r>
              <a:rPr lang="en-US" altLang="zh-CN" dirty="0"/>
              <a:t>m</a:t>
            </a:r>
            <a:endParaRPr kumimoji="1" lang="zh-CN" altLang="en-US" dirty="0"/>
          </a:p>
        </p:txBody>
      </p:sp>
      <p:sp>
        <p:nvSpPr>
          <p:cNvPr id="38" name="平行四边形 37"/>
          <p:cNvSpPr/>
          <p:nvPr/>
        </p:nvSpPr>
        <p:spPr>
          <a:xfrm>
            <a:off x="2273383" y="1630709"/>
            <a:ext cx="2069563" cy="1081914"/>
          </a:xfrm>
          <a:prstGeom prst="parallelogram">
            <a:avLst>
              <a:gd name="adj" fmla="val 40941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训练集数据</a:t>
            </a:r>
            <a:r>
              <a:rPr lang="en-US" altLang="zh-CN" dirty="0" smtClean="0"/>
              <a:t>{</a:t>
            </a:r>
            <a:r>
              <a:rPr lang="zh-CN" altLang="en-US" dirty="0"/>
              <a:t>(</a:t>
            </a:r>
            <a:r>
              <a:rPr lang="en-US" altLang="zh-CN" i="1" dirty="0" smtClean="0"/>
              <a:t>x1</a:t>
            </a:r>
            <a:r>
              <a:rPr lang="en-US" altLang="zh-CN" dirty="0"/>
              <a:t>,</a:t>
            </a:r>
            <a:r>
              <a:rPr lang="en-US" altLang="zh-CN" i="1" dirty="0" smtClean="0"/>
              <a:t>y1</a:t>
            </a:r>
            <a:r>
              <a:rPr lang="zh-CN" altLang="zh-CN" i="1" dirty="0"/>
              <a:t>)</a:t>
            </a:r>
            <a:r>
              <a:rPr lang="en-US" altLang="zh-CN" dirty="0" smtClean="0"/>
              <a:t>,(</a:t>
            </a:r>
            <a:r>
              <a:rPr lang="en-US" altLang="zh-CN" i="1" dirty="0" smtClean="0"/>
              <a:t>x2</a:t>
            </a:r>
            <a:r>
              <a:rPr lang="en-US" altLang="zh-CN" dirty="0"/>
              <a:t>,</a:t>
            </a:r>
            <a:r>
              <a:rPr lang="en-US" altLang="zh-CN" i="1" dirty="0" smtClean="0"/>
              <a:t>y2)</a:t>
            </a:r>
            <a:r>
              <a:rPr lang="en-US" altLang="zh-CN" dirty="0" smtClean="0"/>
              <a:t>,</a:t>
            </a:r>
            <a:r>
              <a:rPr lang="en-US" altLang="zh-CN" dirty="0"/>
              <a:t>…</a:t>
            </a:r>
            <a:r>
              <a:rPr lang="en-US" altLang="zh-CN" dirty="0" smtClean="0"/>
              <a:t>,(</a:t>
            </a:r>
            <a:r>
              <a:rPr lang="en-US" altLang="zh-CN" i="1" dirty="0" err="1" smtClean="0"/>
              <a:t>xn</a:t>
            </a:r>
            <a:r>
              <a:rPr lang="en-US" altLang="zh-CN" dirty="0" err="1"/>
              <a:t>,</a:t>
            </a:r>
            <a:r>
              <a:rPr lang="en-US" altLang="zh-CN" i="1" dirty="0" err="1" smtClean="0"/>
              <a:t>yn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730517" y="4793654"/>
            <a:ext cx="1818707" cy="1081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更新样本权重</a:t>
            </a:r>
            <a:r>
              <a:rPr kumimoji="1" lang="en-US" altLang="zh-CN" dirty="0" smtClean="0"/>
              <a:t>w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0222751" y="3104623"/>
            <a:ext cx="1606062" cy="10819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得到最终分类器</a:t>
            </a:r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3"/>
            <a:endCxn id="38" idx="5"/>
          </p:cNvCxnSpPr>
          <p:nvPr/>
        </p:nvCxnSpPr>
        <p:spPr>
          <a:xfrm flipV="1">
            <a:off x="1897099" y="2171666"/>
            <a:ext cx="5977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38" idx="2"/>
            <a:endCxn id="31" idx="1"/>
          </p:cNvCxnSpPr>
          <p:nvPr/>
        </p:nvCxnSpPr>
        <p:spPr>
          <a:xfrm>
            <a:off x="4121473" y="2171666"/>
            <a:ext cx="6090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1" idx="3"/>
            <a:endCxn id="6" idx="0"/>
          </p:cNvCxnSpPr>
          <p:nvPr/>
        </p:nvCxnSpPr>
        <p:spPr>
          <a:xfrm>
            <a:off x="6549224" y="2171667"/>
            <a:ext cx="1905225" cy="9329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1"/>
            <a:endCxn id="35" idx="3"/>
          </p:cNvCxnSpPr>
          <p:nvPr/>
        </p:nvCxnSpPr>
        <p:spPr>
          <a:xfrm flipH="1">
            <a:off x="6549224" y="3645580"/>
            <a:ext cx="995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5" idx="1"/>
            <a:endCxn id="36" idx="3"/>
          </p:cNvCxnSpPr>
          <p:nvPr/>
        </p:nvCxnSpPr>
        <p:spPr>
          <a:xfrm flipH="1">
            <a:off x="4092091" y="3645580"/>
            <a:ext cx="6384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36" idx="2"/>
            <a:endCxn id="37" idx="0"/>
          </p:cNvCxnSpPr>
          <p:nvPr/>
        </p:nvCxnSpPr>
        <p:spPr>
          <a:xfrm>
            <a:off x="3182738" y="4186536"/>
            <a:ext cx="0" cy="607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37" idx="3"/>
            <a:endCxn id="40" idx="1"/>
          </p:cNvCxnSpPr>
          <p:nvPr/>
        </p:nvCxnSpPr>
        <p:spPr>
          <a:xfrm flipV="1">
            <a:off x="4092091" y="5334611"/>
            <a:ext cx="638426" cy="2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0" idx="3"/>
            <a:endCxn id="6" idx="2"/>
          </p:cNvCxnSpPr>
          <p:nvPr/>
        </p:nvCxnSpPr>
        <p:spPr>
          <a:xfrm flipV="1">
            <a:off x="6549224" y="4186536"/>
            <a:ext cx="1905225" cy="11480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6" idx="3"/>
            <a:endCxn id="42" idx="1"/>
          </p:cNvCxnSpPr>
          <p:nvPr/>
        </p:nvCxnSpPr>
        <p:spPr>
          <a:xfrm>
            <a:off x="9363802" y="3645580"/>
            <a:ext cx="8589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968466" y="1710001"/>
            <a:ext cx="1781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m=1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最大循环次数</a:t>
            </a:r>
            <a:r>
              <a:rPr kumimoji="1" lang="en-US" altLang="zh-CN" dirty="0" smtClean="0"/>
              <a:t>M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039650" y="3245741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&lt;M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6968466" y="4983157"/>
            <a:ext cx="102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m=m+1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9454138" y="3245741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=M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0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err="1" smtClean="0"/>
              <a:t>Adaboost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-276577" y="2540689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当前分类器系数</a:t>
            </a:r>
            <a:r>
              <a:rPr lang="en-US" altLang="zh-CN" dirty="0" smtClean="0"/>
              <a:t>αm</a:t>
            </a:r>
            <a:r>
              <a:rPr lang="zh-CN" altLang="en-US" dirty="0" smtClean="0"/>
              <a:t>：</a:t>
            </a:r>
            <a:endParaRPr kumimoji="1"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-141111" y="150581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最小化权重误差</a:t>
            </a:r>
            <a:r>
              <a:rPr lang="en-US" altLang="zh-CN" i="1" dirty="0" err="1" smtClean="0"/>
              <a:t>εm</a:t>
            </a:r>
            <a:r>
              <a:rPr kumimoji="1" lang="zh-CN" altLang="en-US" dirty="0"/>
              <a:t>：</a:t>
            </a:r>
          </a:p>
        </p:txBody>
      </p:sp>
      <p:sp>
        <p:nvSpPr>
          <p:cNvPr id="55" name="燕尾形 54"/>
          <p:cNvSpPr/>
          <p:nvPr/>
        </p:nvSpPr>
        <p:spPr>
          <a:xfrm>
            <a:off x="-276577" y="3622602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更新样本权重分布</a:t>
            </a:r>
            <a:r>
              <a:rPr kumimoji="1" lang="en-US" altLang="zh-CN" dirty="0" smtClean="0">
                <a:solidFill>
                  <a:schemeClr val="tx1"/>
                </a:solidFill>
              </a:rPr>
              <a:t>D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-276577" y="4704515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最终分类器</a:t>
            </a:r>
            <a:r>
              <a:rPr kumimoji="1" lang="en-US" altLang="zh-CN" dirty="0" smtClean="0">
                <a:solidFill>
                  <a:schemeClr val="tx1"/>
                </a:solidFill>
              </a:rPr>
              <a:t>Y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37" y="1223576"/>
            <a:ext cx="6434677" cy="11139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769" y="2400272"/>
            <a:ext cx="3762842" cy="10006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559" y="3438382"/>
            <a:ext cx="7300305" cy="922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411" y="4482346"/>
            <a:ext cx="3807845" cy="17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4" name="同心圆 3"/>
          <p:cNvSpPr/>
          <p:nvPr/>
        </p:nvSpPr>
        <p:spPr>
          <a:xfrm>
            <a:off x="2022758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2" y="4379352"/>
            <a:ext cx="10466233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对于二类分类问题，</a:t>
            </a:r>
            <a:r>
              <a:rPr lang="en-US" altLang="zh-CN" dirty="0"/>
              <a:t>Support Vector Machine</a:t>
            </a:r>
            <a:r>
              <a:rPr lang="zh-CN" altLang="zh-CN" dirty="0" smtClean="0"/>
              <a:t>的学习</a:t>
            </a:r>
            <a:r>
              <a:rPr lang="zh-CN" altLang="en-US" dirty="0" smtClean="0"/>
              <a:t>策略</a:t>
            </a:r>
            <a:r>
              <a:rPr lang="zh-CN" altLang="zh-CN" dirty="0" smtClean="0"/>
              <a:t>就是间隔</a:t>
            </a:r>
            <a:r>
              <a:rPr lang="zh-CN" altLang="en-US" dirty="0" smtClean="0"/>
              <a:t>最大化</a:t>
            </a:r>
            <a:r>
              <a:rPr lang="zh-CN" altLang="zh-CN" dirty="0" smtClean="0"/>
              <a:t>，</a:t>
            </a:r>
            <a:r>
              <a:rPr lang="zh-CN" altLang="zh-CN" dirty="0"/>
              <a:t>因此可以形式化为一个求解凸二次规划的问题，也等价于正则化的合页损失函数的最小化问题，支持向量机的学习算法是求解凸二次规划的最优化算法。关于支持向量机的理论方法我们将分为三个部分。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84611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最优超平面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4679363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4679363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1216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2022758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3216946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5744840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7332918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4771" y="2920365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非线性支持向量机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8527107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7332918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4" name="同心圆 3"/>
          <p:cNvSpPr/>
          <p:nvPr/>
        </p:nvSpPr>
        <p:spPr>
          <a:xfrm>
            <a:off x="2022758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4611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最优超平面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2022758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3216946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444176" y="1269413"/>
            <a:ext cx="5769690" cy="200054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600" dirty="0"/>
              <a:t>考虑二类分类问题时，假设训练样本集是线性的，即存在一线性的界面将这些样本分开，那么这样的线性分类面有无数个。画出分别经过两类样本中距离分类界面最近的点的平行分类面，这两个分类面的距离达到最大时，最优超平面正好在这两个平面的中间。最优的分类器就是要找到这一最优超平面，使得在样本被正确分类的情况下，分类间隔达到最大</a:t>
            </a:r>
            <a:r>
              <a:rPr lang="zh-CN" altLang="zh-CN" sz="1600" dirty="0" smtClean="0"/>
              <a:t>。</a:t>
            </a:r>
            <a:r>
              <a:rPr lang="en-US" altLang="zh-CN" sz="1600" dirty="0" smtClean="0"/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7" name="图片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76" y="3553957"/>
            <a:ext cx="5270500" cy="2534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3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4" name="同心圆 3"/>
          <p:cNvSpPr/>
          <p:nvPr/>
        </p:nvSpPr>
        <p:spPr>
          <a:xfrm>
            <a:off x="2022758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2" y="4379352"/>
            <a:ext cx="10466233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对于二类分类问题，</a:t>
            </a:r>
            <a:r>
              <a:rPr lang="en-US" altLang="zh-CN" dirty="0"/>
              <a:t>Support Vector Machine</a:t>
            </a:r>
            <a:r>
              <a:rPr lang="zh-CN" altLang="zh-CN" dirty="0" smtClean="0"/>
              <a:t>的学习</a:t>
            </a:r>
            <a:r>
              <a:rPr lang="zh-CN" altLang="en-US" dirty="0" smtClean="0"/>
              <a:t>策略</a:t>
            </a:r>
            <a:r>
              <a:rPr lang="zh-CN" altLang="zh-CN" dirty="0" smtClean="0"/>
              <a:t>就是间隔</a:t>
            </a:r>
            <a:r>
              <a:rPr lang="zh-CN" altLang="en-US" dirty="0" smtClean="0"/>
              <a:t>最大化</a:t>
            </a:r>
            <a:r>
              <a:rPr lang="zh-CN" altLang="zh-CN" dirty="0" smtClean="0"/>
              <a:t>，</a:t>
            </a:r>
            <a:r>
              <a:rPr lang="zh-CN" altLang="zh-CN" dirty="0"/>
              <a:t>因此可以形式化为一个求解凸二次规划的问题，也等价于正则化的合页损失函数的最小化问题，支持向量机的学习算法是求解凸二次规划的最优化算法。关于支持向量机的理论方法我们将分为三个部分。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84611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最优超平面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4679363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4679363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1216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2022758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3216946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5744840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7332918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4771" y="2920365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非线性支持向量机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8527107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7332918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14" name="同心圆 13"/>
          <p:cNvSpPr/>
          <p:nvPr/>
        </p:nvSpPr>
        <p:spPr>
          <a:xfrm>
            <a:off x="4679363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4679363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1216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5" name="组合 23"/>
          <p:cNvGrpSpPr/>
          <p:nvPr/>
        </p:nvGrpSpPr>
        <p:grpSpPr>
          <a:xfrm>
            <a:off x="5744840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3" y="1475632"/>
            <a:ext cx="3604516" cy="223870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0266" y="3980891"/>
            <a:ext cx="7644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给定线性可分训练数据集，通过间隔最大化或等价地求解相应的凸二次规划问题学习得</a:t>
            </a:r>
            <a:r>
              <a:rPr lang="zh-CN" altLang="en-US" dirty="0" smtClean="0"/>
              <a:t>到的分离超平面为</a:t>
            </a:r>
            <a:endParaRPr lang="zh-CN" altLang="en-US" dirty="0"/>
          </a:p>
          <a:p>
            <a:r>
              <a:rPr lang="en-US" altLang="zh-CN" dirty="0" smtClean="0"/>
              <a:t>w*</a:t>
            </a:r>
            <a:r>
              <a:rPr lang="en-US" altLang="zh-CN" dirty="0"/>
              <a:t>⋅</a:t>
            </a:r>
            <a:r>
              <a:rPr lang="en-US" altLang="zh-CN" dirty="0" err="1"/>
              <a:t>x+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*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zh-CN" altLang="en-US" dirty="0"/>
              <a:t>以及相应的分类决策函数</a:t>
            </a:r>
          </a:p>
          <a:p>
            <a:r>
              <a:rPr lang="en-US" altLang="zh-CN" dirty="0" smtClean="0"/>
              <a:t>f</a:t>
            </a:r>
            <a:r>
              <a:rPr lang="en-US" altLang="zh-CN" dirty="0"/>
              <a:t>(x)=sign(</a:t>
            </a:r>
            <a:r>
              <a:rPr lang="en-US" altLang="zh-CN" dirty="0" smtClean="0"/>
              <a:t>w*</a:t>
            </a:r>
            <a:r>
              <a:rPr lang="en-US" altLang="zh-CN" dirty="0"/>
              <a:t>⋅</a:t>
            </a:r>
            <a:r>
              <a:rPr lang="en-US" altLang="zh-CN" dirty="0" err="1"/>
              <a:t>x+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*)</a:t>
            </a:r>
            <a:endParaRPr lang="en-US" altLang="zh-CN" dirty="0"/>
          </a:p>
          <a:p>
            <a:r>
              <a:rPr lang="zh-CN" altLang="en-US" dirty="0"/>
              <a:t>称为线性可分支持向量机。</a:t>
            </a:r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893" y="2291629"/>
            <a:ext cx="4528107" cy="16644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98182" y="1399113"/>
            <a:ext cx="3781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LSVM</a:t>
            </a:r>
            <a:r>
              <a:rPr kumimoji="1" lang="zh-CN" altLang="en-US" dirty="0" smtClean="0"/>
              <a:t>分类的求解问题最终转化为求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该优化最大值问题：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12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4" name="同心圆 3"/>
          <p:cNvSpPr/>
          <p:nvPr/>
        </p:nvSpPr>
        <p:spPr>
          <a:xfrm>
            <a:off x="2022758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2" y="4379352"/>
            <a:ext cx="10466233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对于二类分类问题，</a:t>
            </a:r>
            <a:r>
              <a:rPr lang="en-US" altLang="zh-CN" dirty="0"/>
              <a:t>Support Vector Machine</a:t>
            </a:r>
            <a:r>
              <a:rPr lang="zh-CN" altLang="zh-CN" dirty="0" smtClean="0"/>
              <a:t>的学习</a:t>
            </a:r>
            <a:r>
              <a:rPr lang="zh-CN" altLang="en-US" dirty="0" smtClean="0"/>
              <a:t>策略</a:t>
            </a:r>
            <a:r>
              <a:rPr lang="zh-CN" altLang="zh-CN" dirty="0" smtClean="0"/>
              <a:t>就是间隔</a:t>
            </a:r>
            <a:r>
              <a:rPr lang="zh-CN" altLang="en-US" dirty="0" smtClean="0"/>
              <a:t>最大化</a:t>
            </a:r>
            <a:r>
              <a:rPr lang="zh-CN" altLang="zh-CN" dirty="0" smtClean="0"/>
              <a:t>，</a:t>
            </a:r>
            <a:r>
              <a:rPr lang="zh-CN" altLang="zh-CN" dirty="0"/>
              <a:t>因此可以形式化为一个求解凸二次规划的问题，也等价于正则化的合页损失函数的最小化问题，支持向量机的学习算法是求解凸二次规划的最优化算法。关于支持向量机的理论方法我们将分为三个部分。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2284611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最优超平面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4679363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4679363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1216" y="2920366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2022758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3216946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5744840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7332918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4771" y="2920365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非线性支持向量机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8527107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7332918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7982" y="4536152"/>
            <a:ext cx="10466233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现实中许多问题都是线性不可分的，此时可以使用非线性分类器进行分类。其思想是把输入空间的数据映射到某个高维特征空间，在该空间中数据是线性可分的，可以找到合适的线性分类面。而且，通过使用核技巧选择合适的核函数，还可以避免在高维空间计算的复杂度，解决“维数灾难”的问题。</a:t>
            </a:r>
            <a:endParaRPr lang="en-US" altLang="zh-CN" dirty="0"/>
          </a:p>
        </p:txBody>
      </p:sp>
      <p:sp>
        <p:nvSpPr>
          <p:cNvPr id="38" name="同心圆 37"/>
          <p:cNvSpPr/>
          <p:nvPr/>
        </p:nvSpPr>
        <p:spPr>
          <a:xfrm>
            <a:off x="7332918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4771" y="2920365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非线性支持向量机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8527107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7332918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7982" y="4536152"/>
            <a:ext cx="10466233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现实中许多问题都是线性不可分的，此时可以使用非线性分类器进行分类。其思想是把输入空间的数据映射到某个高维特征空间，在该空间中数据是线性可分的，可以找到合适的线性分类面。而且，通过使用核技巧选择合适的核函数，还可以避免在高维空间计算的复杂度，解决“维数灾难”的问题。</a:t>
            </a:r>
            <a:endParaRPr lang="en-US" altLang="zh-CN" dirty="0"/>
          </a:p>
        </p:txBody>
      </p:sp>
      <p:sp>
        <p:nvSpPr>
          <p:cNvPr id="38" name="同心圆 37"/>
          <p:cNvSpPr/>
          <p:nvPr/>
        </p:nvSpPr>
        <p:spPr>
          <a:xfrm>
            <a:off x="7332918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4771" y="2920365"/>
            <a:ext cx="2189277" cy="43858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非线性支持向量机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8527107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7332918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982" y="1741488"/>
            <a:ext cx="576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一般来说常用的核函数</a:t>
            </a:r>
            <a:r>
              <a:rPr lang="en-US" altLang="zh-CN" i="1" dirty="0"/>
              <a:t>K(</a:t>
            </a:r>
            <a:r>
              <a:rPr lang="en-US" altLang="zh-CN" i="1" dirty="0" err="1"/>
              <a:t>xi,xj</a:t>
            </a:r>
            <a:r>
              <a:rPr lang="en-US" altLang="zh-CN" i="1" dirty="0"/>
              <a:t>)</a:t>
            </a:r>
            <a:r>
              <a:rPr lang="zh-CN" altLang="zh-CN" dirty="0"/>
              <a:t>有以下四种形式：</a:t>
            </a:r>
            <a:endParaRPr lang="en-US" altLang="zh-CN" dirty="0"/>
          </a:p>
          <a:p>
            <a:r>
              <a:rPr lang="zh-CN" altLang="zh-CN" dirty="0"/>
              <a:t>线性核函数：</a:t>
            </a:r>
            <a:r>
              <a:rPr lang="en-US" altLang="zh-CN" i="1" dirty="0"/>
              <a:t>K(</a:t>
            </a:r>
            <a:r>
              <a:rPr lang="en-US" altLang="zh-CN" i="1" dirty="0" err="1"/>
              <a:t>xi,x</a:t>
            </a:r>
            <a:r>
              <a:rPr lang="en-US" altLang="zh-CN" i="1" dirty="0"/>
              <a:t>)=(</a:t>
            </a:r>
            <a:r>
              <a:rPr lang="en-US" altLang="zh-CN" i="1" dirty="0" err="1"/>
              <a:t>xi,x</a:t>
            </a:r>
            <a:r>
              <a:rPr lang="en-US" altLang="zh-CN" i="1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多项式核函数：</a:t>
            </a:r>
            <a:r>
              <a:rPr lang="en-US" altLang="zh-CN" i="1" dirty="0"/>
              <a:t>K(</a:t>
            </a:r>
            <a:r>
              <a:rPr lang="en-US" altLang="zh-CN" i="1" dirty="0" err="1"/>
              <a:t>xi,x</a:t>
            </a:r>
            <a:r>
              <a:rPr lang="en-US" altLang="zh-CN" i="1" dirty="0"/>
              <a:t>)=(xi,x+1)d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Gauss</a:t>
            </a:r>
            <a:r>
              <a:rPr lang="zh-CN" altLang="zh-CN" dirty="0"/>
              <a:t>径向基核函数（</a:t>
            </a:r>
            <a:r>
              <a:rPr lang="en-US" altLang="zh-CN" dirty="0"/>
              <a:t>RBF</a:t>
            </a:r>
            <a:r>
              <a:rPr lang="zh-CN" altLang="zh-CN" dirty="0"/>
              <a:t>）</a:t>
            </a:r>
            <a:r>
              <a:rPr lang="en-US" altLang="zh-CN" dirty="0"/>
              <a:t>:</a:t>
            </a:r>
            <a:r>
              <a:rPr lang="en-US" altLang="zh-CN" i="1" dirty="0"/>
              <a:t> K(</a:t>
            </a:r>
            <a:r>
              <a:rPr lang="en-US" altLang="zh-CN" i="1" dirty="0" err="1"/>
              <a:t>xi,x</a:t>
            </a:r>
            <a:r>
              <a:rPr lang="en-US" altLang="zh-CN" i="1" dirty="0"/>
              <a:t>)=</a:t>
            </a:r>
            <a:r>
              <a:rPr lang="en-US" altLang="zh-CN" i="1" dirty="0" err="1"/>
              <a:t>exp</a:t>
            </a:r>
            <a:r>
              <a:rPr lang="en-US" altLang="zh-CN" i="1" dirty="0"/>
              <a:t>(-x-xi22σ2)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其</a:t>
            </a:r>
            <a:r>
              <a:rPr lang="zh-CN" altLang="zh-CN" dirty="0"/>
              <a:t>中</a:t>
            </a:r>
            <a:r>
              <a:rPr lang="en-US" altLang="zh-CN" i="1" dirty="0" err="1"/>
              <a:t>σ</a:t>
            </a:r>
            <a:r>
              <a:rPr lang="zh-CN" altLang="zh-CN" dirty="0"/>
              <a:t>是核函数的宽度参数，</a:t>
            </a:r>
            <a:r>
              <a:rPr lang="en-US" altLang="zh-CN" i="1" dirty="0"/>
              <a:t>xi</a:t>
            </a:r>
            <a:r>
              <a:rPr lang="zh-CN" altLang="zh-CN" dirty="0"/>
              <a:t>是中心。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Sigmoid</a:t>
            </a:r>
            <a:r>
              <a:rPr lang="zh-CN" altLang="zh-CN" dirty="0"/>
              <a:t>核函数：</a:t>
            </a:r>
            <a:r>
              <a:rPr lang="en-US" altLang="zh-CN" i="1" dirty="0"/>
              <a:t>K(</a:t>
            </a:r>
            <a:r>
              <a:rPr lang="en-US" altLang="zh-CN" i="1" dirty="0" err="1"/>
              <a:t>xi,x</a:t>
            </a:r>
            <a:r>
              <a:rPr lang="en-US" altLang="zh-CN" i="1" dirty="0"/>
              <a:t>)=</a:t>
            </a:r>
            <a:r>
              <a:rPr lang="en-US" altLang="zh-CN" i="1" dirty="0" err="1"/>
              <a:t>tanh</a:t>
            </a:r>
            <a:r>
              <a:rPr lang="en-US" altLang="zh-CN" i="1" dirty="0"/>
              <a:t>(v(</a:t>
            </a:r>
            <a:r>
              <a:rPr lang="en-US" altLang="zh-CN" i="1" dirty="0" err="1"/>
              <a:t>xi,x</a:t>
            </a:r>
            <a:r>
              <a:rPr lang="en-US" altLang="zh-CN" i="1" dirty="0"/>
              <a:t>)+c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err="1" smtClean="0"/>
              <a:t>SVM_Adaboost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2540000" y="1490135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0" y="150581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5215467" y="1490134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7890933" y="1490133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5541" y="2778169"/>
            <a:ext cx="2451130" cy="104336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200" dirty="0"/>
              <a:t>使用支持向量机作为</a:t>
            </a:r>
            <a:r>
              <a:rPr lang="en-US" altLang="zh-CN" sz="1200" dirty="0" err="1"/>
              <a:t>Adaboost</a:t>
            </a:r>
            <a:r>
              <a:rPr lang="zh-CN" altLang="zh-CN" sz="1200" dirty="0"/>
              <a:t>算法的基分类器，有效弥补了基础</a:t>
            </a:r>
            <a:r>
              <a:rPr lang="en-US" altLang="zh-CN" sz="1200" dirty="0" err="1"/>
              <a:t>Adaboost</a:t>
            </a:r>
            <a:r>
              <a:rPr lang="zh-CN" altLang="zh-CN" sz="1200" dirty="0"/>
              <a:t>算法不擅于处理高维数据的的问题。</a:t>
            </a:r>
            <a:r>
              <a:rPr lang="en-US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85191" y="2031999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918047" y="4749987"/>
            <a:ext cx="2451130" cy="128342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200" dirty="0"/>
              <a:t>而过往的研究表明，</a:t>
            </a:r>
            <a:r>
              <a:rPr lang="en-US" altLang="zh-CN" sz="1200" dirty="0"/>
              <a:t>SVM</a:t>
            </a:r>
            <a:r>
              <a:rPr lang="zh-CN" altLang="zh-CN" sz="1200" dirty="0"/>
              <a:t>虽然有很多优点，但在应用于如金融、图像等某些高维度、非线性领域分类，往往不管如何调整核函数以及其参数其表现都不好。</a:t>
            </a:r>
            <a:r>
              <a:rPr lang="en-US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2657697" y="3674533"/>
            <a:ext cx="173567" cy="948266"/>
            <a:chOff x="11040533" y="427567"/>
            <a:chExt cx="173567" cy="948266"/>
          </a:xfrm>
        </p:grpSpPr>
        <p:cxnSp>
          <p:nvCxnSpPr>
            <p:cNvPr id="63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5900935" y="2982013"/>
            <a:ext cx="2451130" cy="8032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200" dirty="0"/>
              <a:t>对</a:t>
            </a:r>
            <a:r>
              <a:rPr lang="en-US" altLang="zh-CN" sz="1200" dirty="0"/>
              <a:t>SVM</a:t>
            </a:r>
            <a:r>
              <a:rPr lang="zh-CN" altLang="zh-CN" sz="1200" dirty="0"/>
              <a:t>来说，应用</a:t>
            </a:r>
            <a:r>
              <a:rPr lang="en-US" altLang="zh-CN" sz="1200" dirty="0" err="1"/>
              <a:t>Adaboost</a:t>
            </a:r>
            <a:r>
              <a:rPr lang="zh-CN" altLang="zh-CN" sz="1200" dirty="0"/>
              <a:t>方法可以降低因核函数与核参数的选择而造成的误差；</a:t>
            </a:r>
            <a:r>
              <a:rPr lang="en-US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5640585" y="203199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073440" y="4624547"/>
            <a:ext cx="2628425" cy="101566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sz="1200" dirty="0"/>
              <a:t>而对</a:t>
            </a:r>
            <a:r>
              <a:rPr lang="en-US" altLang="zh-CN" sz="1200" dirty="0" err="1"/>
              <a:t>Adaboost</a:t>
            </a:r>
            <a:r>
              <a:rPr lang="zh-CN" altLang="zh-CN" sz="1200" dirty="0"/>
              <a:t>来说，通过使用</a:t>
            </a:r>
            <a:r>
              <a:rPr lang="en-US" altLang="zh-CN" sz="1200" dirty="0"/>
              <a:t>RBFSVM</a:t>
            </a:r>
            <a:r>
              <a:rPr lang="zh-CN" altLang="zh-CN" sz="1200" dirty="0"/>
              <a:t>方法，可以通过迭代调整</a:t>
            </a:r>
            <a:r>
              <a:rPr lang="en-US" altLang="zh-CN" sz="1200" i="1" dirty="0" err="1"/>
              <a:t>σ</a:t>
            </a:r>
            <a:r>
              <a:rPr lang="zh-CN" altLang="zh-CN" sz="1200" dirty="0"/>
              <a:t>值的方法来极大增强基分类器的多样性，因而可以提升</a:t>
            </a:r>
            <a:r>
              <a:rPr lang="en-US" altLang="zh-CN" sz="1200" dirty="0" err="1"/>
              <a:t>Adaboost</a:t>
            </a:r>
            <a:r>
              <a:rPr lang="zh-CN" altLang="zh-CN" sz="1200" dirty="0"/>
              <a:t>算法的整体性能。</a:t>
            </a:r>
            <a:endParaRPr lang="en-US" altLang="zh-CN" sz="1200" dirty="0"/>
          </a:p>
        </p:txBody>
      </p:sp>
      <p:sp>
        <p:nvSpPr>
          <p:cNvPr id="76" name="矩形 75"/>
          <p:cNvSpPr/>
          <p:nvPr/>
        </p:nvSpPr>
        <p:spPr>
          <a:xfrm>
            <a:off x="2918047" y="4337588"/>
            <a:ext cx="915635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弱分类器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813091" y="3674533"/>
            <a:ext cx="173567" cy="948266"/>
            <a:chOff x="11040533" y="427567"/>
            <a:chExt cx="173567" cy="948266"/>
          </a:xfrm>
        </p:grpSpPr>
        <p:cxnSp>
          <p:nvCxnSpPr>
            <p:cNvPr id="78" name="直线连接符 77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 smtClean="0"/>
              <a:t>结果分析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err="1" smtClean="0"/>
              <a:t>SVM_Adaboost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9062" y="2173084"/>
            <a:ext cx="869961" cy="8217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权重初始化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6746" y="2173084"/>
            <a:ext cx="616599" cy="821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开始</a:t>
            </a:r>
            <a:endParaRPr kumimoji="1"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1251189" y="2173084"/>
            <a:ext cx="940079" cy="821778"/>
          </a:xfrm>
          <a:prstGeom prst="parallelogram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输入</a:t>
            </a:r>
            <a:endParaRPr kumimoji="1"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3886031" y="2173085"/>
            <a:ext cx="1266226" cy="821778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判断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68550" y="2188764"/>
            <a:ext cx="869961" cy="8217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计算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误差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545634" y="2180430"/>
            <a:ext cx="869961" cy="8217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训练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7932661" y="2188764"/>
            <a:ext cx="1266226" cy="821778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判断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886031" y="3388506"/>
            <a:ext cx="1266226" cy="821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得到输出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70615" y="2173085"/>
            <a:ext cx="869961" cy="8217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系数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930064" y="2192174"/>
            <a:ext cx="869961" cy="8217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更新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权重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5" idx="3"/>
            <a:endCxn id="6" idx="5"/>
          </p:cNvCxnSpPr>
          <p:nvPr/>
        </p:nvCxnSpPr>
        <p:spPr>
          <a:xfrm>
            <a:off x="923345" y="2583973"/>
            <a:ext cx="430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2"/>
            <a:endCxn id="4" idx="1"/>
          </p:cNvCxnSpPr>
          <p:nvPr/>
        </p:nvCxnSpPr>
        <p:spPr>
          <a:xfrm>
            <a:off x="2088546" y="2583973"/>
            <a:ext cx="4005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4" idx="3"/>
            <a:endCxn id="7" idx="1"/>
          </p:cNvCxnSpPr>
          <p:nvPr/>
        </p:nvCxnSpPr>
        <p:spPr>
          <a:xfrm>
            <a:off x="3359023" y="2583973"/>
            <a:ext cx="527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7" idx="2"/>
            <a:endCxn id="19" idx="0"/>
          </p:cNvCxnSpPr>
          <p:nvPr/>
        </p:nvCxnSpPr>
        <p:spPr>
          <a:xfrm>
            <a:off x="4519144" y="2994863"/>
            <a:ext cx="0" cy="393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7" idx="3"/>
            <a:endCxn id="17" idx="1"/>
          </p:cNvCxnSpPr>
          <p:nvPr/>
        </p:nvCxnSpPr>
        <p:spPr>
          <a:xfrm>
            <a:off x="5152257" y="2583974"/>
            <a:ext cx="393377" cy="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7" idx="3"/>
            <a:endCxn id="16" idx="1"/>
          </p:cNvCxnSpPr>
          <p:nvPr/>
        </p:nvCxnSpPr>
        <p:spPr>
          <a:xfrm>
            <a:off x="6415595" y="2591319"/>
            <a:ext cx="352955" cy="8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6" idx="3"/>
            <a:endCxn id="18" idx="1"/>
          </p:cNvCxnSpPr>
          <p:nvPr/>
        </p:nvCxnSpPr>
        <p:spPr>
          <a:xfrm>
            <a:off x="7638511" y="2599653"/>
            <a:ext cx="294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168762" y="1188197"/>
            <a:ext cx="869961" cy="82177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更新核参数</a:t>
            </a:r>
            <a:endParaRPr kumimoji="1" lang="zh-CN" altLang="en-US" dirty="0"/>
          </a:p>
        </p:txBody>
      </p:sp>
      <p:cxnSp>
        <p:nvCxnSpPr>
          <p:cNvPr id="36" name="肘形连接符 35"/>
          <p:cNvCxnSpPr>
            <a:stCxn id="18" idx="0"/>
            <a:endCxn id="42" idx="3"/>
          </p:cNvCxnSpPr>
          <p:nvPr/>
        </p:nvCxnSpPr>
        <p:spPr>
          <a:xfrm rot="16200000" flipV="1">
            <a:off x="7507410" y="1130399"/>
            <a:ext cx="589678" cy="15270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2" idx="1"/>
            <a:endCxn id="7" idx="0"/>
          </p:cNvCxnSpPr>
          <p:nvPr/>
        </p:nvCxnSpPr>
        <p:spPr>
          <a:xfrm rot="10800000" flipV="1">
            <a:off x="4519144" y="1599085"/>
            <a:ext cx="1649618" cy="5739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8" idx="3"/>
            <a:endCxn id="20" idx="1"/>
          </p:cNvCxnSpPr>
          <p:nvPr/>
        </p:nvCxnSpPr>
        <p:spPr>
          <a:xfrm flipV="1">
            <a:off x="9198887" y="2583974"/>
            <a:ext cx="371728" cy="15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0" idx="3"/>
            <a:endCxn id="21" idx="1"/>
          </p:cNvCxnSpPr>
          <p:nvPr/>
        </p:nvCxnSpPr>
        <p:spPr>
          <a:xfrm>
            <a:off x="10440576" y="2583974"/>
            <a:ext cx="489488" cy="19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1" idx="0"/>
          </p:cNvCxnSpPr>
          <p:nvPr/>
        </p:nvCxnSpPr>
        <p:spPr>
          <a:xfrm rot="16200000" flipV="1">
            <a:off x="7308565" y="-1864307"/>
            <a:ext cx="1267060" cy="684590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7" idx="0"/>
          </p:cNvCxnSpPr>
          <p:nvPr/>
        </p:nvCxnSpPr>
        <p:spPr>
          <a:xfrm>
            <a:off x="4519144" y="925113"/>
            <a:ext cx="0" cy="1247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70349" y="4398853"/>
            <a:ext cx="6630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输入：</a:t>
            </a:r>
            <a:r>
              <a:rPr kumimoji="1" lang="en-US" altLang="zh-CN" dirty="0" smtClean="0"/>
              <a:t>	</a:t>
            </a:r>
            <a:r>
              <a:rPr lang="zh-CN" altLang="zh-CN" dirty="0" smtClean="0"/>
              <a:t>样本集</a:t>
            </a:r>
            <a:r>
              <a:rPr lang="zh-CN" altLang="zh-CN" dirty="0"/>
              <a:t>：</a:t>
            </a:r>
            <a:r>
              <a:rPr lang="en-US" altLang="zh-CN" dirty="0"/>
              <a:t>{</a:t>
            </a:r>
            <a:r>
              <a:rPr lang="en-US" altLang="zh-CN" i="1" dirty="0"/>
              <a:t>x1</a:t>
            </a:r>
            <a:r>
              <a:rPr lang="en-US" altLang="zh-CN" dirty="0"/>
              <a:t>,</a:t>
            </a:r>
            <a:r>
              <a:rPr lang="en-US" altLang="zh-CN" i="1" dirty="0"/>
              <a:t>y1</a:t>
            </a:r>
            <a:r>
              <a:rPr lang="en-US" altLang="zh-CN" dirty="0"/>
              <a:t>,</a:t>
            </a:r>
            <a:r>
              <a:rPr lang="en-US" altLang="zh-CN" i="1" dirty="0"/>
              <a:t>x2</a:t>
            </a:r>
            <a:r>
              <a:rPr lang="en-US" altLang="zh-CN" dirty="0"/>
              <a:t>,</a:t>
            </a:r>
            <a:r>
              <a:rPr lang="en-US" altLang="zh-CN" i="1" dirty="0"/>
              <a:t>y2</a:t>
            </a:r>
            <a:r>
              <a:rPr lang="en-US" altLang="zh-CN" dirty="0"/>
              <a:t>,…,</a:t>
            </a:r>
            <a:r>
              <a:rPr lang="en-US" altLang="zh-CN" i="1" dirty="0" err="1"/>
              <a:t>xn</a:t>
            </a:r>
            <a:r>
              <a:rPr lang="en-US" altLang="zh-CN" dirty="0" err="1"/>
              <a:t>,</a:t>
            </a:r>
            <a:r>
              <a:rPr lang="en-US" altLang="zh-CN" i="1" dirty="0" err="1"/>
              <a:t>yn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初始</a:t>
            </a:r>
            <a:r>
              <a:rPr lang="en-US" altLang="zh-CN" dirty="0"/>
              <a:t>RBF</a:t>
            </a:r>
            <a:r>
              <a:rPr lang="zh-CN" altLang="zh-CN" dirty="0"/>
              <a:t>参数</a:t>
            </a:r>
            <a:r>
              <a:rPr lang="en-US" altLang="zh-CN" i="1" dirty="0" err="1"/>
              <a:t>σ</a:t>
            </a:r>
            <a:r>
              <a:rPr lang="zh-CN" altLang="zh-CN" dirty="0"/>
              <a:t>，</a:t>
            </a:r>
            <a:r>
              <a:rPr lang="en-US" altLang="zh-CN" i="1" dirty="0" err="1"/>
              <a:t>σini</a:t>
            </a:r>
            <a:r>
              <a:rPr lang="zh-CN" altLang="zh-CN" dirty="0"/>
              <a:t>；允许的参数</a:t>
            </a:r>
            <a:r>
              <a:rPr lang="en-US" altLang="zh-CN" i="1" dirty="0" err="1"/>
              <a:t>σ</a:t>
            </a:r>
            <a:r>
              <a:rPr lang="zh-CN" altLang="zh-CN" dirty="0"/>
              <a:t>的最小值，</a:t>
            </a:r>
            <a:r>
              <a:rPr lang="en-US" altLang="zh-CN" i="1" dirty="0" err="1"/>
              <a:t>σmin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zh-CN" dirty="0" smtClean="0"/>
              <a:t>迭代步长</a:t>
            </a:r>
            <a:r>
              <a:rPr lang="zh-CN" altLang="zh-CN" dirty="0"/>
              <a:t>，</a:t>
            </a:r>
            <a:r>
              <a:rPr lang="en-US" altLang="zh-CN" i="1" dirty="0" err="1"/>
              <a:t>σstep</a:t>
            </a:r>
            <a:r>
              <a:rPr lang="zh-CN" altLang="zh-CN" dirty="0"/>
              <a:t>；惩罚参数</a:t>
            </a:r>
            <a:r>
              <a:rPr lang="en-US" altLang="zh-CN" dirty="0"/>
              <a:t>C</a:t>
            </a:r>
            <a:r>
              <a:rPr lang="zh-CN" altLang="zh-CN" dirty="0"/>
              <a:t>；最大循环次数</a:t>
            </a:r>
            <a:r>
              <a:rPr lang="en-US" altLang="zh-CN" dirty="0" err="1"/>
              <a:t>numIT</a:t>
            </a:r>
            <a:r>
              <a:rPr lang="en-US" altLang="zh-CN" dirty="0"/>
              <a:t> </a:t>
            </a:r>
            <a:endParaRPr kumimoji="1" lang="en-US" altLang="zh-CN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472212" y="547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输出：</a:t>
            </a:r>
            <a:endParaRPr kumimoji="1" lang="zh-CN" altLang="en-US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01" y="5263223"/>
            <a:ext cx="3047395" cy="8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实证研究：数据来源</a:t>
            </a:r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1920" y="1338135"/>
            <a:ext cx="4108817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数据来源：国泰安经济金融研究数据库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920" y="2268710"/>
            <a:ext cx="8969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上市公司股票行情数据选择的是</a:t>
            </a:r>
            <a:r>
              <a:rPr lang="en-US" altLang="zh-CN" dirty="0"/>
              <a:t>2012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日至</a:t>
            </a:r>
            <a:r>
              <a:rPr lang="en-US" altLang="zh-CN" dirty="0"/>
              <a:t>2015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日的年度数据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上市</a:t>
            </a:r>
            <a:r>
              <a:rPr lang="zh-CN" altLang="zh-CN" dirty="0"/>
              <a:t>公司的财务报表数据来自</a:t>
            </a:r>
            <a:r>
              <a:rPr lang="en-US" altLang="zh-CN" dirty="0"/>
              <a:t>2011</a:t>
            </a:r>
            <a:r>
              <a:rPr lang="zh-CN" altLang="zh-CN" dirty="0"/>
              <a:t>至</a:t>
            </a:r>
            <a:r>
              <a:rPr lang="en-US" altLang="zh-CN" dirty="0"/>
              <a:t>2014</a:t>
            </a:r>
            <a:r>
              <a:rPr lang="zh-CN" altLang="zh-CN" dirty="0"/>
              <a:t>年的上市公司年报数据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u="sng" dirty="0" smtClean="0"/>
              <a:t>本文剔除</a:t>
            </a:r>
            <a:r>
              <a:rPr lang="zh-CN" altLang="zh-CN" u="sng" dirty="0"/>
              <a:t>了上市时间在数据采集范围内对应年该股票的数据项，不将其纳入分析范围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最终</a:t>
            </a:r>
            <a:r>
              <a:rPr lang="zh-CN" altLang="zh-CN" dirty="0"/>
              <a:t>，训练集合的样本大小为</a:t>
            </a:r>
            <a:r>
              <a:rPr lang="en-US" altLang="zh-CN" dirty="0"/>
              <a:t>5273</a:t>
            </a:r>
            <a:r>
              <a:rPr lang="zh-CN" altLang="zh-CN" dirty="0"/>
              <a:t>例，测试集合的样本大小为</a:t>
            </a:r>
            <a:r>
              <a:rPr lang="en-US" altLang="zh-CN" dirty="0"/>
              <a:t>1905</a:t>
            </a:r>
            <a:r>
              <a:rPr lang="zh-CN" altLang="zh-CN" dirty="0"/>
              <a:t>例。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6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实证研究：数据来源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3" y="1348472"/>
            <a:ext cx="10938425" cy="46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实证研究：因子选择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44486" y="1338135"/>
            <a:ext cx="1338828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因子选择：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772" y="2053853"/>
            <a:ext cx="108029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传统的价值型投资认为股票价格会趋于内在价值，因此分析师尝试寻找价格被低估的股票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即</a:t>
            </a:r>
            <a:r>
              <a:rPr lang="zh-CN" altLang="zh-CN" dirty="0"/>
              <a:t>市场价格低于内在价值的股票进行投资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而成长型投资策略则倾向于投资营业收入与净</a:t>
            </a:r>
            <a:r>
              <a:rPr lang="zh-CN" altLang="zh-CN" dirty="0"/>
              <a:t>利率高于市场平均水平，具有较大的成长性的公司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通过未来股价上涨获</a:t>
            </a:r>
            <a:r>
              <a:rPr lang="zh-CN" altLang="zh-CN" dirty="0"/>
              <a:t>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本文将年收益率作为分类标签，这就需要我们同时考虑股票的价值性和成长性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了全面合理地衡量上市公司股票的特征，结合上市公司财务年报所提供的信息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我们选取了发展</a:t>
            </a:r>
            <a:r>
              <a:rPr lang="zh-CN" altLang="zh-CN" dirty="0"/>
              <a:t>能力、偿债能力、每股指标、现金流分析、比率结构、盈利能力、相对价值、经营能力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八个维度共计</a:t>
            </a:r>
            <a:r>
              <a:rPr lang="en-US" altLang="zh-CN" dirty="0"/>
              <a:t>59</a:t>
            </a:r>
            <a:r>
              <a:rPr lang="zh-CN" altLang="zh-CN" dirty="0"/>
              <a:t>个指标对股票进行建模分析。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实证研究：因子选择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44486" y="1338135"/>
            <a:ext cx="1338828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因子选择：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23863"/>
              </p:ext>
            </p:extLst>
          </p:nvPr>
        </p:nvGraphicFramePr>
        <p:xfrm>
          <a:off x="970383" y="2119843"/>
          <a:ext cx="10097940" cy="376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文档" r:id="rId3" imgW="5422900" imgH="2019300" progId="Word.Document.12">
                  <p:embed/>
                </p:oleObj>
              </mc:Choice>
              <mc:Fallback>
                <p:oleObj name="文档" r:id="rId3" imgW="5422900" imgH="201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383" y="2119843"/>
                        <a:ext cx="10097940" cy="376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3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实证研究：数据整合</a:t>
            </a: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1920" y="1338135"/>
            <a:ext cx="1970349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数据整合：</a:t>
            </a:r>
            <a:r>
              <a:rPr lang="en-US" altLang="zh-CN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 </a:t>
            </a:r>
            <a:r>
              <a:rPr lang="en-US" altLang="zh-CN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Stata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920" y="226871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Stata</a:t>
            </a:r>
            <a:r>
              <a:rPr kumimoji="1" lang="zh-CN" altLang="en-US" dirty="0" smtClean="0"/>
              <a:t>软件对报表数据进行整合、数据归整化、训练标签转化等操作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6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实证研究：数据整合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3" y="1027555"/>
            <a:ext cx="9767710" cy="51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实证研究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评价指标</a:t>
            </a:r>
            <a:endParaRPr kumimoji="1" lang="en-US" altLang="zh-CN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39443766"/>
              </p:ext>
            </p:extLst>
          </p:nvPr>
        </p:nvGraphicFramePr>
        <p:xfrm>
          <a:off x="5340869" y="1426456"/>
          <a:ext cx="2787973" cy="271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5197105" y="4353513"/>
            <a:ext cx="1877437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准确率</a:t>
            </a:r>
            <a:r>
              <a:rPr lang="en-US" altLang="zh-CN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Precision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17" name="组合 20"/>
          <p:cNvGrpSpPr/>
          <p:nvPr/>
        </p:nvGrpSpPr>
        <p:grpSpPr>
          <a:xfrm>
            <a:off x="6572247" y="2515457"/>
            <a:ext cx="349291" cy="540046"/>
            <a:chOff x="6257925" y="-9525"/>
            <a:chExt cx="1514475" cy="2341563"/>
          </a:xfrm>
          <a:solidFill>
            <a:schemeClr val="accent4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275028270"/>
              </p:ext>
            </p:extLst>
          </p:nvPr>
        </p:nvGraphicFramePr>
        <p:xfrm>
          <a:off x="8394881" y="1426456"/>
          <a:ext cx="3094566" cy="271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矩形 23"/>
          <p:cNvSpPr/>
          <p:nvPr/>
        </p:nvSpPr>
        <p:spPr>
          <a:xfrm>
            <a:off x="8557710" y="4354895"/>
            <a:ext cx="1569660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召回率</a:t>
            </a:r>
            <a:r>
              <a:rPr lang="en-US" altLang="zh-CN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Recall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9776062" y="2501159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0969" y="10571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评价指标：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88175" y="1631795"/>
            <a:ext cx="5267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对于某一个类别，若我们</a:t>
            </a:r>
            <a:r>
              <a:rPr lang="zh-CN" altLang="zh-CN" dirty="0" smtClean="0"/>
              <a:t>用</a:t>
            </a:r>
            <a:endParaRPr lang="en-US" altLang="zh-CN" dirty="0" smtClean="0"/>
          </a:p>
          <a:p>
            <a:r>
              <a:rPr lang="en-US" altLang="zh-CN" dirty="0" smtClean="0"/>
              <a:t>TP</a:t>
            </a:r>
            <a:r>
              <a:rPr lang="zh-CN" altLang="zh-CN" dirty="0" smtClean="0"/>
              <a:t>表示样本空间中被正确分类</a:t>
            </a:r>
            <a:r>
              <a:rPr lang="zh-CN" altLang="zh-CN" dirty="0"/>
              <a:t>的该类别样本数量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FP</a:t>
            </a:r>
            <a:r>
              <a:rPr lang="zh-CN" altLang="zh-CN" dirty="0"/>
              <a:t>表示被错判成该类的其他类别样本数量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FN</a:t>
            </a:r>
            <a:r>
              <a:rPr lang="zh-CN" altLang="zh-CN" dirty="0"/>
              <a:t>表示该类别被错判成其他类别的样本数量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TN</a:t>
            </a:r>
            <a:r>
              <a:rPr lang="zh-CN" altLang="zh-CN" dirty="0"/>
              <a:t>表示其他类别被正确分类的样本数量。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128" y="5084325"/>
            <a:ext cx="2664911" cy="8454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277" y="5084325"/>
            <a:ext cx="2572456" cy="845408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89839"/>
              </p:ext>
            </p:extLst>
          </p:nvPr>
        </p:nvGraphicFramePr>
        <p:xfrm>
          <a:off x="300969" y="3939916"/>
          <a:ext cx="4580094" cy="107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文档" r:id="rId8" imgW="5422900" imgH="825500" progId="Word.Document.12">
                  <p:embed/>
                </p:oleObj>
              </mc:Choice>
              <mc:Fallback>
                <p:oleObj name="文档" r:id="rId8" imgW="5422900" imgH="82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969" y="3939916"/>
                        <a:ext cx="4580094" cy="107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1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结果分析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结果分析：</a:t>
            </a:r>
            <a:r>
              <a:rPr kumimoji="1" lang="en-US" altLang="zh-CN" dirty="0" err="1" smtClean="0"/>
              <a:t>Adaboost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57213" y="1197015"/>
            <a:ext cx="4972184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使用基本</a:t>
            </a:r>
            <a:r>
              <a:rPr lang="en-US" altLang="zh-CN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Adaboost</a:t>
            </a: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算法模型进行训练和分类：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725519372"/>
              </p:ext>
            </p:extLst>
          </p:nvPr>
        </p:nvGraphicFramePr>
        <p:xfrm>
          <a:off x="2086101" y="1959987"/>
          <a:ext cx="7259476" cy="3974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结果分析：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07667" y="1291095"/>
            <a:ext cx="5872409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使用基于</a:t>
            </a:r>
            <a:r>
              <a:rPr lang="en-US" altLang="zh-CN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RBF</a:t>
            </a: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核函数的支持向量机模型进行训练和分类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：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551128874"/>
              </p:ext>
            </p:extLst>
          </p:nvPr>
        </p:nvGraphicFramePr>
        <p:xfrm>
          <a:off x="2471009" y="1902158"/>
          <a:ext cx="6653893" cy="417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结果分析：</a:t>
            </a:r>
            <a:r>
              <a:rPr kumimoji="1" lang="en-US" altLang="zh-CN" dirty="0" err="1" smtClean="0"/>
              <a:t>SVM_Adaboost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500013" y="1259735"/>
            <a:ext cx="4653663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使用</a:t>
            </a:r>
            <a:r>
              <a:rPr lang="en-US" altLang="zh-CN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SVM_Adaboost</a:t>
            </a:r>
            <a:r>
              <a:rPr lang="zh-CN" altLang="en-US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模型进行训练和分类</a:t>
            </a: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：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75321231"/>
              </p:ext>
            </p:extLst>
          </p:nvPr>
        </p:nvGraphicFramePr>
        <p:xfrm>
          <a:off x="3317638" y="1233717"/>
          <a:ext cx="8128000" cy="4941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罐形 6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8" name="罐形 7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6">
              <a:alpha val="74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6">
              <a:alpha val="48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8666" y="1687380"/>
            <a:ext cx="7559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本文中，我们提出并实现了基于</a:t>
            </a:r>
            <a:r>
              <a:rPr lang="en-US" altLang="zh-CN" dirty="0" err="1"/>
              <a:t>Adaboost</a:t>
            </a:r>
            <a:r>
              <a:rPr lang="zh-CN" altLang="zh-CN" dirty="0"/>
              <a:t>算法和</a:t>
            </a:r>
            <a:r>
              <a:rPr lang="en-US" altLang="zh-CN" dirty="0" smtClean="0"/>
              <a:t>RBFSVM</a:t>
            </a:r>
            <a:r>
              <a:rPr lang="zh-CN" altLang="en-US" dirty="0" smtClean="0"/>
              <a:t>的选</a:t>
            </a:r>
            <a:r>
              <a:rPr lang="zh-CN" altLang="zh-CN" dirty="0" smtClean="0"/>
              <a:t>股</a:t>
            </a:r>
            <a:r>
              <a:rPr lang="zh-CN" altLang="zh-CN" dirty="0"/>
              <a:t>模型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利用该模型选</a:t>
            </a:r>
            <a:r>
              <a:rPr lang="zh-CN" altLang="zh-CN" dirty="0"/>
              <a:t>取股市中具有高收益率的股票。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6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罐形 6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8" name="罐形 7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6">
              <a:alpha val="74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6">
              <a:alpha val="48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8666" y="1687380"/>
            <a:ext cx="7559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本文中，我们提出并实现了基于</a:t>
            </a:r>
            <a:r>
              <a:rPr lang="en-US" altLang="zh-CN" dirty="0" err="1"/>
              <a:t>Adaboost</a:t>
            </a:r>
            <a:r>
              <a:rPr lang="zh-CN" altLang="zh-CN" dirty="0"/>
              <a:t>算法和</a:t>
            </a:r>
            <a:r>
              <a:rPr lang="en-US" altLang="zh-CN" dirty="0" smtClean="0"/>
              <a:t>RBFSVM</a:t>
            </a:r>
            <a:r>
              <a:rPr lang="zh-CN" altLang="en-US" dirty="0" smtClean="0"/>
              <a:t>的选</a:t>
            </a:r>
            <a:r>
              <a:rPr lang="zh-CN" altLang="zh-CN" dirty="0" smtClean="0"/>
              <a:t>股</a:t>
            </a:r>
            <a:r>
              <a:rPr lang="zh-CN" altLang="zh-CN" dirty="0"/>
              <a:t>模型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利用该模型选</a:t>
            </a:r>
            <a:r>
              <a:rPr lang="zh-CN" altLang="zh-CN" dirty="0"/>
              <a:t>取股市中具有高收益率的股票。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4320" y="2696944"/>
            <a:ext cx="536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提出将结合的</a:t>
            </a:r>
            <a:r>
              <a:rPr lang="en-US" altLang="zh-CN" dirty="0" err="1"/>
              <a:t>SVM_Adaboost</a:t>
            </a:r>
            <a:r>
              <a:rPr lang="zh-CN" altLang="zh-CN" dirty="0"/>
              <a:t>算法应用于选股模型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罐形 6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8" name="罐形 7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6">
              <a:alpha val="74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6">
              <a:alpha val="48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8666" y="1687380"/>
            <a:ext cx="7559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本文中，我们提出并实现了基于</a:t>
            </a:r>
            <a:r>
              <a:rPr lang="en-US" altLang="zh-CN" dirty="0" err="1"/>
              <a:t>Adaboost</a:t>
            </a:r>
            <a:r>
              <a:rPr lang="zh-CN" altLang="zh-CN" dirty="0"/>
              <a:t>算法和</a:t>
            </a:r>
            <a:r>
              <a:rPr lang="en-US" altLang="zh-CN" dirty="0" smtClean="0"/>
              <a:t>RBFSVM</a:t>
            </a:r>
            <a:r>
              <a:rPr lang="zh-CN" altLang="en-US" dirty="0" smtClean="0"/>
              <a:t>的选</a:t>
            </a:r>
            <a:r>
              <a:rPr lang="zh-CN" altLang="zh-CN" dirty="0" smtClean="0"/>
              <a:t>股</a:t>
            </a:r>
            <a:r>
              <a:rPr lang="zh-CN" altLang="zh-CN" dirty="0"/>
              <a:t>模型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利用该模型选</a:t>
            </a:r>
            <a:r>
              <a:rPr lang="zh-CN" altLang="zh-CN" dirty="0"/>
              <a:t>取股市中具有高收益率的股票。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4320" y="2696944"/>
            <a:ext cx="536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提出将结合的</a:t>
            </a:r>
            <a:r>
              <a:rPr lang="en-US" altLang="zh-CN" dirty="0" err="1"/>
              <a:t>SVM_Adaboost</a:t>
            </a:r>
            <a:r>
              <a:rPr lang="zh-CN" altLang="zh-CN" dirty="0"/>
              <a:t>算法应用于选股模型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07272" y="343259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SVM_Adaboost</a:t>
            </a:r>
            <a:r>
              <a:rPr lang="zh-CN" altLang="zh-CN" dirty="0"/>
              <a:t>选股模型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在优质</a:t>
            </a:r>
            <a:r>
              <a:rPr lang="zh-CN" altLang="zh-CN" dirty="0"/>
              <a:t>股票的分类上获得了更高的准确率，进一步提升了效果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7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罐形 6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8" name="罐形 7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6">
              <a:alpha val="74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6">
              <a:alpha val="48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8666" y="1687380"/>
            <a:ext cx="7559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本文中，我们提出并实现了基于</a:t>
            </a:r>
            <a:r>
              <a:rPr lang="en-US" altLang="zh-CN" dirty="0" err="1"/>
              <a:t>Adaboost</a:t>
            </a:r>
            <a:r>
              <a:rPr lang="zh-CN" altLang="zh-CN" dirty="0"/>
              <a:t>算法和</a:t>
            </a:r>
            <a:r>
              <a:rPr lang="en-US" altLang="zh-CN" dirty="0" smtClean="0"/>
              <a:t>RBFSVM</a:t>
            </a:r>
            <a:r>
              <a:rPr lang="zh-CN" altLang="en-US" dirty="0" smtClean="0"/>
              <a:t>的选</a:t>
            </a:r>
            <a:r>
              <a:rPr lang="zh-CN" altLang="zh-CN" dirty="0" smtClean="0"/>
              <a:t>股</a:t>
            </a:r>
            <a:r>
              <a:rPr lang="zh-CN" altLang="zh-CN" dirty="0"/>
              <a:t>模型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利用该模型选</a:t>
            </a:r>
            <a:r>
              <a:rPr lang="zh-CN" altLang="zh-CN" dirty="0"/>
              <a:t>取股市中具有高收益率的股票。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54320" y="2696944"/>
            <a:ext cx="536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提出将结合的</a:t>
            </a:r>
            <a:r>
              <a:rPr lang="en-US" altLang="zh-CN" dirty="0" err="1"/>
              <a:t>SVM_Adaboost</a:t>
            </a:r>
            <a:r>
              <a:rPr lang="zh-CN" altLang="zh-CN" dirty="0"/>
              <a:t>算法应用于选股模型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07272" y="3432591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SVM_Adaboost</a:t>
            </a:r>
            <a:r>
              <a:rPr lang="zh-CN" altLang="zh-CN" dirty="0"/>
              <a:t>选股模型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在优质</a:t>
            </a:r>
            <a:r>
              <a:rPr lang="zh-CN" altLang="zh-CN" dirty="0"/>
              <a:t>股票的分类上获得了更高的准确率，进一步提升了效果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48084" y="447576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不足：股票因子选择待提高、改进模型训练速度较慢等等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36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SVM_Adaboost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算法的选股模型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：中国人民大学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：殷弘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：刘子淳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459032"/>
            <a:ext cx="4381500" cy="104336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200" dirty="0"/>
              <a:t>股票市场不仅是国家经济的晴雨表，是国家经济金融体系的重要组成部分。近年来，随着中国金融市场化的不断发展，以及金融投资知识的不断普及，股票市场的范围和规模不断扩大，越来越多的机构和个人选择参与到股票市场中。</a:t>
            </a:r>
            <a:r>
              <a:rPr lang="en-US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492990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股票市场的广泛影响力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72399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4265326"/>
            <a:ext cx="4381500" cy="8032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马克维茨的投资组合理论首次将数学模型引入金融领域，</a:t>
            </a:r>
            <a:r>
              <a:rPr lang="en-US" altLang="zh-CN" sz="1200" dirty="0" err="1" smtClean="0"/>
              <a:t>Fama</a:t>
            </a:r>
            <a:r>
              <a:rPr lang="zh-CN" altLang="zh-CN" sz="1200" dirty="0"/>
              <a:t>和</a:t>
            </a:r>
            <a:r>
              <a:rPr lang="en-US" altLang="zh-CN" sz="1200" dirty="0"/>
              <a:t>French</a:t>
            </a:r>
            <a:r>
              <a:rPr lang="zh-CN" altLang="zh-CN" sz="1200" dirty="0"/>
              <a:t>提出的三因子模型则奠定了多因子选股模型的基</a:t>
            </a:r>
            <a:r>
              <a:rPr lang="zh-CN" altLang="zh-CN" sz="1200" dirty="0" smtClean="0"/>
              <a:t>石。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0" y="3812894"/>
            <a:ext cx="2031325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数理金融模型兴起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1300" y="1917700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1300" y="2459032"/>
            <a:ext cx="4381500" cy="104336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/>
              <a:t>传统方法</a:t>
            </a:r>
            <a:r>
              <a:rPr lang="zh-CN" altLang="zh-CN" sz="1200" dirty="0" smtClean="0"/>
              <a:t>包括</a:t>
            </a:r>
            <a:r>
              <a:rPr lang="zh-CN" altLang="zh-CN" sz="1200" dirty="0"/>
              <a:t>基本分析法、</a:t>
            </a:r>
            <a:r>
              <a:rPr lang="zh-CN" altLang="zh-CN" sz="1200" dirty="0" smtClean="0"/>
              <a:t>技术分析法和建立模型分析等等</a:t>
            </a:r>
            <a:r>
              <a:rPr lang="zh-CN" altLang="zh-CN" sz="1200" dirty="0"/>
              <a:t>，</a:t>
            </a:r>
            <a:r>
              <a:rPr lang="zh-CN" altLang="zh-CN" sz="1200" dirty="0" smtClean="0"/>
              <a:t>对</a:t>
            </a:r>
            <a:r>
              <a:rPr lang="zh-CN" altLang="zh-CN" sz="1200" dirty="0"/>
              <a:t>股票市场的分析较为依赖研究</a:t>
            </a:r>
            <a:r>
              <a:rPr lang="zh-CN" altLang="zh-CN" sz="1200" dirty="0" smtClean="0"/>
              <a:t>者的经验</a:t>
            </a:r>
            <a:r>
              <a:rPr lang="zh-CN" altLang="en-US" sz="1200" dirty="0" smtClean="0"/>
              <a:t>。</a:t>
            </a:r>
            <a:r>
              <a:rPr lang="zh-CN" altLang="zh-CN" sz="1200" dirty="0" smtClean="0"/>
              <a:t>研究者的主观倾向会对分析结果产生较大影响</a:t>
            </a:r>
            <a:r>
              <a:rPr lang="zh-CN" altLang="zh-CN" sz="1200" dirty="0"/>
              <a:t>。随着股市数据和指标的不断增多，这一类研究方法已渐渐无法满足研究的</a:t>
            </a:r>
            <a:r>
              <a:rPr lang="zh-CN" altLang="zh-CN" sz="1200" dirty="0" smtClean="0"/>
              <a:t>需要。</a:t>
            </a:r>
            <a:r>
              <a:rPr lang="en-US" altLang="zh-CN" sz="1200" dirty="0" smtClean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1300" y="2006600"/>
            <a:ext cx="2492990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传统技术分析手段落后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1300" y="3723994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91300" y="4265326"/>
            <a:ext cx="4381500" cy="5632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神经网络、支持向量机、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算法等在金融领域集中于价格预测，对于选股模型的尝试仍然不多。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1300" y="3812894"/>
            <a:ext cx="3416320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机器学习方法在金融领域的应用</a:t>
            </a:r>
            <a:endParaRPr lang="en-US" altLang="zh-CN" b="1" kern="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5355341" y="2589245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786467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一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绪论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45095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二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研究背景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6467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三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理论与方法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421850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六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结论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663222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五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结果分析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421850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四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实证研究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5477682" y="235344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845099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430645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788894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7034853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788894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006" y="1640538"/>
            <a:ext cx="2977374" cy="8032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阐述介绍金融领域的研究发展，从定性到定量，以及机器学习方法在金融领域的应用情况。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94005" y="1268128"/>
            <a:ext cx="556563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绪论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4484" y="3208940"/>
            <a:ext cx="2977374" cy="104336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介绍了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算法的发展经历，基分类器多样性对算法的意义；介绍了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SVM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在避免过拟合的优越性；以及介绍了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SVM_Adaboost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的可行性与应用。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04483" y="2836530"/>
            <a:ext cx="902811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研究背景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4006" y="4641165"/>
            <a:ext cx="2977374" cy="5632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算法流程；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SVM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数学原理与示意图；改进的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SVM_Adaboost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算法流程。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94005" y="4268755"/>
            <a:ext cx="915635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理论方法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1162249" y="1640538"/>
            <a:ext cx="2977374" cy="5632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对研究结果进行总结，发现研究过程中的不足，对未来研究进行展望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 flipH="1">
            <a:off x="3570237" y="1268128"/>
            <a:ext cx="569387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结论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351771" y="3208940"/>
            <a:ext cx="2977374" cy="5632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从准确率和召回率两个方面对实证结果进行分析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2400687" y="2836530"/>
            <a:ext cx="928459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结果分析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162249" y="4641165"/>
            <a:ext cx="2977374" cy="8032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分别使用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SVM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SVM_Adaboost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建立选股模型，选取数据，整理后分别使用三个模型进行检验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3223989" y="4268755"/>
            <a:ext cx="915635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实证研究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en-US" altLang="en-US" dirty="0" smtClean="0"/>
              <a:t>.1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err="1" smtClean="0"/>
              <a:t>Adaboost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7" name="燕尾形 6"/>
          <p:cNvSpPr/>
          <p:nvPr/>
        </p:nvSpPr>
        <p:spPr>
          <a:xfrm>
            <a:off x="2540000" y="1490135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0" y="150581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5215467" y="1490134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7890933" y="1490133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84752" y="4692913"/>
            <a:ext cx="2451130" cy="5632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所有弱学习算法都可以通过集成和组合提升为强可学习算法。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84752" y="4386364"/>
            <a:ext cx="2531462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强可学习与弱可学习的等价性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85191" y="2031999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801449" y="2925177"/>
            <a:ext cx="2451130" cy="323165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训练弱学习器比强学习器容易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01449" y="2618628"/>
            <a:ext cx="915635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弱学习器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2657697" y="3674533"/>
            <a:ext cx="173567" cy="948266"/>
            <a:chOff x="11040533" y="427567"/>
            <a:chExt cx="173567" cy="948266"/>
          </a:xfrm>
        </p:grpSpPr>
        <p:cxnSp>
          <p:nvCxnSpPr>
            <p:cNvPr id="63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5900935" y="2982013"/>
            <a:ext cx="2451130" cy="128342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从学习一个弱分类器出发，</a:t>
            </a:r>
            <a:r>
              <a:rPr lang="zh-CN" altLang="zh-CN" sz="1200" dirty="0" smtClean="0"/>
              <a:t>不断地学习</a:t>
            </a:r>
            <a:r>
              <a:rPr lang="zh-CN" altLang="zh-CN" sz="1200" dirty="0"/>
              <a:t>，从而创建多个简单的并且弱可学习的基本分类器，再将这些基本分类器集成产生精度更高的强分类器。</a:t>
            </a:r>
            <a:r>
              <a:rPr lang="en-US" altLang="zh-CN" sz="1200" dirty="0"/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900935" y="2675464"/>
            <a:ext cx="1300356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Boosting</a:t>
            </a: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算法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5640585" y="203199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8073441" y="4317998"/>
            <a:ext cx="1394783" cy="36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14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Adaboost</a:t>
            </a:r>
            <a:r>
              <a:rPr lang="zh-CN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算法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813091" y="3674533"/>
            <a:ext cx="173567" cy="948266"/>
            <a:chOff x="11040533" y="427567"/>
            <a:chExt cx="173567" cy="948266"/>
          </a:xfrm>
        </p:grpSpPr>
        <p:cxnSp>
          <p:nvCxnSpPr>
            <p:cNvPr id="78" name="直线连接符 77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670215" y="60057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224" y="4201076"/>
            <a:ext cx="2160468" cy="7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3.1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</a:t>
            </a:r>
            <a:r>
              <a:rPr kumimoji="1" lang="zh-CN" altLang="en-US" dirty="0" smtClean="0"/>
              <a:t>方法：</a:t>
            </a:r>
            <a:r>
              <a:rPr kumimoji="1" lang="en-US" altLang="zh-CN" dirty="0" err="1" smtClean="0"/>
              <a:t>Adaboost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46" y="1140766"/>
            <a:ext cx="8701573" cy="51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1885</TotalTime>
  <Words>1438</Words>
  <Application>Microsoft Macintosh PowerPoint</Application>
  <PresentationFormat>自定义</PresentationFormat>
  <Paragraphs>260</Paragraphs>
  <Slides>38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模板页面</vt:lpstr>
      <vt:lpstr>OfficePLUS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刘子淳 apple</cp:lastModifiedBy>
  <cp:revision>164</cp:revision>
  <dcterms:created xsi:type="dcterms:W3CDTF">2015-08-18T02:51:41Z</dcterms:created>
  <dcterms:modified xsi:type="dcterms:W3CDTF">2016-05-04T05:35:12Z</dcterms:modified>
  <cp:category/>
</cp:coreProperties>
</file>