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2"/>
  </p:notesMasterIdLst>
  <p:sldIdLst>
    <p:sldId id="256" r:id="rId2"/>
    <p:sldId id="259" r:id="rId3"/>
    <p:sldId id="258" r:id="rId4"/>
    <p:sldId id="264" r:id="rId5"/>
    <p:sldId id="262" r:id="rId6"/>
    <p:sldId id="265" r:id="rId7"/>
    <p:sldId id="263" r:id="rId8"/>
    <p:sldId id="266" r:id="rId9"/>
    <p:sldId id="267" r:id="rId10"/>
    <p:sldId id="257" r:id="rId11"/>
    <p:sldId id="260" r:id="rId12"/>
    <p:sldId id="261" r:id="rId13"/>
    <p:sldId id="268" r:id="rId14"/>
    <p:sldId id="269"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17"/>
    <a:srgbClr val="542379"/>
    <a:srgbClr val="451D63"/>
    <a:srgbClr val="3B19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654"/>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0AF22-BDCE-4FD3-A050-B56AEF2F73D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7783AE4-5FC9-4393-AEC5-2A13A3401202}">
      <dgm:prSet/>
      <dgm:spPr/>
      <dgm:t>
        <a:bodyPr/>
        <a:lstStyle/>
        <a:p>
          <a:r>
            <a:rPr lang="en-US" dirty="0"/>
            <a:t>Understand historical trends of British and International tourists</a:t>
          </a:r>
        </a:p>
      </dgm:t>
    </dgm:pt>
    <dgm:pt modelId="{E7DB2C50-2FC2-4A0D-AE58-6733679896AB}" type="parTrans" cxnId="{5170CCB8-5C21-45D6-A1F2-5490013A9A62}">
      <dgm:prSet/>
      <dgm:spPr/>
      <dgm:t>
        <a:bodyPr/>
        <a:lstStyle/>
        <a:p>
          <a:endParaRPr lang="en-US"/>
        </a:p>
      </dgm:t>
    </dgm:pt>
    <dgm:pt modelId="{FD10E2BC-203E-48B3-85D3-B467D3D6DE5E}" type="sibTrans" cxnId="{5170CCB8-5C21-45D6-A1F2-5490013A9A62}">
      <dgm:prSet/>
      <dgm:spPr/>
      <dgm:t>
        <a:bodyPr/>
        <a:lstStyle/>
        <a:p>
          <a:endParaRPr lang="en-US"/>
        </a:p>
      </dgm:t>
    </dgm:pt>
    <dgm:pt modelId="{6B8E4D65-DBCB-4CA3-B1BE-2061B0B114B4}">
      <dgm:prSet/>
      <dgm:spPr/>
      <dgm:t>
        <a:bodyPr/>
        <a:lstStyle/>
        <a:p>
          <a:r>
            <a:rPr lang="en-US"/>
            <a:t>Identify potential target markets and demographics</a:t>
          </a:r>
        </a:p>
      </dgm:t>
    </dgm:pt>
    <dgm:pt modelId="{B8C4E9BB-DA93-4BB9-BFC6-AB576F706E05}" type="parTrans" cxnId="{B87E8EE0-860D-46A2-AEE5-4603BF07648D}">
      <dgm:prSet/>
      <dgm:spPr/>
      <dgm:t>
        <a:bodyPr/>
        <a:lstStyle/>
        <a:p>
          <a:endParaRPr lang="en-US"/>
        </a:p>
      </dgm:t>
    </dgm:pt>
    <dgm:pt modelId="{2E89C801-1C16-4C38-AA3C-370804FFD170}" type="sibTrans" cxnId="{B87E8EE0-860D-46A2-AEE5-4603BF07648D}">
      <dgm:prSet/>
      <dgm:spPr/>
      <dgm:t>
        <a:bodyPr/>
        <a:lstStyle/>
        <a:p>
          <a:endParaRPr lang="en-US"/>
        </a:p>
      </dgm:t>
    </dgm:pt>
    <dgm:pt modelId="{E4B62DCD-A999-4D26-9872-48EF2AC99804}">
      <dgm:prSet/>
      <dgm:spPr/>
      <dgm:t>
        <a:bodyPr/>
        <a:lstStyle/>
        <a:p>
          <a:r>
            <a:rPr lang="en-US"/>
            <a:t>Build a model to predict future spending and visits in Scotland</a:t>
          </a:r>
        </a:p>
      </dgm:t>
    </dgm:pt>
    <dgm:pt modelId="{A3B2D7AC-435F-4F44-B5D1-F5C9FA686D76}" type="parTrans" cxnId="{205AFD68-D827-444B-A885-2382C817F31F}">
      <dgm:prSet/>
      <dgm:spPr/>
      <dgm:t>
        <a:bodyPr/>
        <a:lstStyle/>
        <a:p>
          <a:endParaRPr lang="en-US"/>
        </a:p>
      </dgm:t>
    </dgm:pt>
    <dgm:pt modelId="{AF594081-71E6-4E91-A84F-00764DA436A0}" type="sibTrans" cxnId="{205AFD68-D827-444B-A885-2382C817F31F}">
      <dgm:prSet/>
      <dgm:spPr/>
      <dgm:t>
        <a:bodyPr/>
        <a:lstStyle/>
        <a:p>
          <a:endParaRPr lang="en-US"/>
        </a:p>
      </dgm:t>
    </dgm:pt>
    <dgm:pt modelId="{03AE4167-3B28-48CE-B05D-16C6254686B1}">
      <dgm:prSet/>
      <dgm:spPr/>
      <dgm:t>
        <a:bodyPr/>
        <a:lstStyle/>
        <a:p>
          <a:r>
            <a:rPr lang="en-US" dirty="0"/>
            <a:t>Future work – USA Tourists</a:t>
          </a:r>
        </a:p>
      </dgm:t>
    </dgm:pt>
    <dgm:pt modelId="{59FB8F7C-F3E3-4CAB-B1AD-1C6BA2493562}" type="parTrans" cxnId="{4BF5367F-B806-4F1F-88B8-0C4280039085}">
      <dgm:prSet/>
      <dgm:spPr/>
      <dgm:t>
        <a:bodyPr/>
        <a:lstStyle/>
        <a:p>
          <a:endParaRPr lang="en-US"/>
        </a:p>
      </dgm:t>
    </dgm:pt>
    <dgm:pt modelId="{10F56940-2135-4CD9-B0EC-B314270FE409}" type="sibTrans" cxnId="{4BF5367F-B806-4F1F-88B8-0C4280039085}">
      <dgm:prSet/>
      <dgm:spPr/>
      <dgm:t>
        <a:bodyPr/>
        <a:lstStyle/>
        <a:p>
          <a:endParaRPr lang="en-US"/>
        </a:p>
      </dgm:t>
    </dgm:pt>
    <dgm:pt modelId="{B1175030-67EE-6549-B5AA-3EB12657A6A5}">
      <dgm:prSet/>
      <dgm:spPr/>
      <dgm:t>
        <a:bodyPr/>
        <a:lstStyle/>
        <a:p>
          <a:r>
            <a:rPr lang="en-GB" dirty="0"/>
            <a:t>Investigate a series of </a:t>
          </a:r>
          <a:r>
            <a:rPr lang="en-GB"/>
            <a:t>business questions</a:t>
          </a:r>
        </a:p>
      </dgm:t>
    </dgm:pt>
    <dgm:pt modelId="{28A16291-57B3-1840-AAF9-48CB8EF499C0}" type="parTrans" cxnId="{17675024-2BEB-E54F-B289-025930CBC58A}">
      <dgm:prSet/>
      <dgm:spPr/>
      <dgm:t>
        <a:bodyPr/>
        <a:lstStyle/>
        <a:p>
          <a:endParaRPr lang="en-GB"/>
        </a:p>
      </dgm:t>
    </dgm:pt>
    <dgm:pt modelId="{AC35C07D-57B2-0A4B-AA6D-2963AEE8EC90}" type="sibTrans" cxnId="{17675024-2BEB-E54F-B289-025930CBC58A}">
      <dgm:prSet/>
      <dgm:spPr/>
      <dgm:t>
        <a:bodyPr/>
        <a:lstStyle/>
        <a:p>
          <a:endParaRPr lang="en-GB"/>
        </a:p>
      </dgm:t>
    </dgm:pt>
    <dgm:pt modelId="{BE6355A7-8BCD-CA45-BA35-CDCAD6C6702B}" type="pres">
      <dgm:prSet presAssocID="{BCC0AF22-BDCE-4FD3-A050-B56AEF2F73DD}" presName="vert0" presStyleCnt="0">
        <dgm:presLayoutVars>
          <dgm:dir/>
          <dgm:animOne val="branch"/>
          <dgm:animLvl val="lvl"/>
        </dgm:presLayoutVars>
      </dgm:prSet>
      <dgm:spPr/>
    </dgm:pt>
    <dgm:pt modelId="{0C802C59-843C-614F-B0F4-1E2C2CD12E8C}" type="pres">
      <dgm:prSet presAssocID="{B1175030-67EE-6549-B5AA-3EB12657A6A5}" presName="thickLine" presStyleLbl="alignNode1" presStyleIdx="0" presStyleCnt="5"/>
      <dgm:spPr/>
    </dgm:pt>
    <dgm:pt modelId="{B4C15068-4F54-2947-9B35-CF39321ECC87}" type="pres">
      <dgm:prSet presAssocID="{B1175030-67EE-6549-B5AA-3EB12657A6A5}" presName="horz1" presStyleCnt="0"/>
      <dgm:spPr/>
    </dgm:pt>
    <dgm:pt modelId="{B97B1BC3-1DAF-5144-B202-10EB0779F175}" type="pres">
      <dgm:prSet presAssocID="{B1175030-67EE-6549-B5AA-3EB12657A6A5}" presName="tx1" presStyleLbl="revTx" presStyleIdx="0" presStyleCnt="5"/>
      <dgm:spPr/>
    </dgm:pt>
    <dgm:pt modelId="{D5B02DC2-FF15-8C47-A0CD-5987F9F29FB9}" type="pres">
      <dgm:prSet presAssocID="{B1175030-67EE-6549-B5AA-3EB12657A6A5}" presName="vert1" presStyleCnt="0"/>
      <dgm:spPr/>
    </dgm:pt>
    <dgm:pt modelId="{CA00793E-F479-C944-94A3-7AFA8D53C565}" type="pres">
      <dgm:prSet presAssocID="{B7783AE4-5FC9-4393-AEC5-2A13A3401202}" presName="thickLine" presStyleLbl="alignNode1" presStyleIdx="1" presStyleCnt="5"/>
      <dgm:spPr/>
    </dgm:pt>
    <dgm:pt modelId="{26089983-DE3C-B447-868A-126C04669CC3}" type="pres">
      <dgm:prSet presAssocID="{B7783AE4-5FC9-4393-AEC5-2A13A3401202}" presName="horz1" presStyleCnt="0"/>
      <dgm:spPr/>
    </dgm:pt>
    <dgm:pt modelId="{5FE77744-650C-C546-B1FB-C836DBCC223B}" type="pres">
      <dgm:prSet presAssocID="{B7783AE4-5FC9-4393-AEC5-2A13A3401202}" presName="tx1" presStyleLbl="revTx" presStyleIdx="1" presStyleCnt="5"/>
      <dgm:spPr/>
    </dgm:pt>
    <dgm:pt modelId="{048DFF97-8A62-2544-B3C2-9B40F415B9EA}" type="pres">
      <dgm:prSet presAssocID="{B7783AE4-5FC9-4393-AEC5-2A13A3401202}" presName="vert1" presStyleCnt="0"/>
      <dgm:spPr/>
    </dgm:pt>
    <dgm:pt modelId="{5DDE92C0-1452-5544-9303-6626CDF99CFF}" type="pres">
      <dgm:prSet presAssocID="{6B8E4D65-DBCB-4CA3-B1BE-2061B0B114B4}" presName="thickLine" presStyleLbl="alignNode1" presStyleIdx="2" presStyleCnt="5"/>
      <dgm:spPr/>
    </dgm:pt>
    <dgm:pt modelId="{7AB16BEF-D033-654D-A9BB-9A80B9CD1C0D}" type="pres">
      <dgm:prSet presAssocID="{6B8E4D65-DBCB-4CA3-B1BE-2061B0B114B4}" presName="horz1" presStyleCnt="0"/>
      <dgm:spPr/>
    </dgm:pt>
    <dgm:pt modelId="{001B4208-86B1-494E-BC4C-D350D166E787}" type="pres">
      <dgm:prSet presAssocID="{6B8E4D65-DBCB-4CA3-B1BE-2061B0B114B4}" presName="tx1" presStyleLbl="revTx" presStyleIdx="2" presStyleCnt="5"/>
      <dgm:spPr/>
    </dgm:pt>
    <dgm:pt modelId="{411BA7CC-6B2F-7540-A429-E872F69DB96C}" type="pres">
      <dgm:prSet presAssocID="{6B8E4D65-DBCB-4CA3-B1BE-2061B0B114B4}" presName="vert1" presStyleCnt="0"/>
      <dgm:spPr/>
    </dgm:pt>
    <dgm:pt modelId="{2D3E4AED-C531-A84E-B59B-2A045C2B43C8}" type="pres">
      <dgm:prSet presAssocID="{E4B62DCD-A999-4D26-9872-48EF2AC99804}" presName="thickLine" presStyleLbl="alignNode1" presStyleIdx="3" presStyleCnt="5"/>
      <dgm:spPr/>
    </dgm:pt>
    <dgm:pt modelId="{E75A2DA1-2AAE-D543-B91D-D4D10207C2BC}" type="pres">
      <dgm:prSet presAssocID="{E4B62DCD-A999-4D26-9872-48EF2AC99804}" presName="horz1" presStyleCnt="0"/>
      <dgm:spPr/>
    </dgm:pt>
    <dgm:pt modelId="{905F9B82-6F49-E045-AB7F-8D4CC45C667F}" type="pres">
      <dgm:prSet presAssocID="{E4B62DCD-A999-4D26-9872-48EF2AC99804}" presName="tx1" presStyleLbl="revTx" presStyleIdx="3" presStyleCnt="5"/>
      <dgm:spPr/>
    </dgm:pt>
    <dgm:pt modelId="{444051E8-6062-B848-9253-DA84645E798A}" type="pres">
      <dgm:prSet presAssocID="{E4B62DCD-A999-4D26-9872-48EF2AC99804}" presName="vert1" presStyleCnt="0"/>
      <dgm:spPr/>
    </dgm:pt>
    <dgm:pt modelId="{5EFAB4C3-98B8-9547-B53E-EB67F042AB5A}" type="pres">
      <dgm:prSet presAssocID="{03AE4167-3B28-48CE-B05D-16C6254686B1}" presName="thickLine" presStyleLbl="alignNode1" presStyleIdx="4" presStyleCnt="5"/>
      <dgm:spPr/>
    </dgm:pt>
    <dgm:pt modelId="{18BD0102-7CAF-3D47-9278-6252F067EC01}" type="pres">
      <dgm:prSet presAssocID="{03AE4167-3B28-48CE-B05D-16C6254686B1}" presName="horz1" presStyleCnt="0"/>
      <dgm:spPr/>
    </dgm:pt>
    <dgm:pt modelId="{451E0407-BE58-0042-9FB2-3DBFC61F7518}" type="pres">
      <dgm:prSet presAssocID="{03AE4167-3B28-48CE-B05D-16C6254686B1}" presName="tx1" presStyleLbl="revTx" presStyleIdx="4" presStyleCnt="5"/>
      <dgm:spPr/>
    </dgm:pt>
    <dgm:pt modelId="{3E3250A2-B909-2149-9229-2026C5E56525}" type="pres">
      <dgm:prSet presAssocID="{03AE4167-3B28-48CE-B05D-16C6254686B1}" presName="vert1" presStyleCnt="0"/>
      <dgm:spPr/>
    </dgm:pt>
  </dgm:ptLst>
  <dgm:cxnLst>
    <dgm:cxn modelId="{17675024-2BEB-E54F-B289-025930CBC58A}" srcId="{BCC0AF22-BDCE-4FD3-A050-B56AEF2F73DD}" destId="{B1175030-67EE-6549-B5AA-3EB12657A6A5}" srcOrd="0" destOrd="0" parTransId="{28A16291-57B3-1840-AAF9-48CB8EF499C0}" sibTransId="{AC35C07D-57B2-0A4B-AA6D-2963AEE8EC90}"/>
    <dgm:cxn modelId="{6993DD32-FFFE-C042-8F8A-EBA8131059D6}" type="presOf" srcId="{03AE4167-3B28-48CE-B05D-16C6254686B1}" destId="{451E0407-BE58-0042-9FB2-3DBFC61F7518}" srcOrd="0" destOrd="0" presId="urn:microsoft.com/office/officeart/2008/layout/LinedList"/>
    <dgm:cxn modelId="{17683B3A-BBD2-1348-91C0-26F09C5C8A74}" type="presOf" srcId="{B1175030-67EE-6549-B5AA-3EB12657A6A5}" destId="{B97B1BC3-1DAF-5144-B202-10EB0779F175}" srcOrd="0" destOrd="0" presId="urn:microsoft.com/office/officeart/2008/layout/LinedList"/>
    <dgm:cxn modelId="{205AFD68-D827-444B-A885-2382C817F31F}" srcId="{BCC0AF22-BDCE-4FD3-A050-B56AEF2F73DD}" destId="{E4B62DCD-A999-4D26-9872-48EF2AC99804}" srcOrd="3" destOrd="0" parTransId="{A3B2D7AC-435F-4F44-B5D1-F5C9FA686D76}" sibTransId="{AF594081-71E6-4E91-A84F-00764DA436A0}"/>
    <dgm:cxn modelId="{4BF5367F-B806-4F1F-88B8-0C4280039085}" srcId="{BCC0AF22-BDCE-4FD3-A050-B56AEF2F73DD}" destId="{03AE4167-3B28-48CE-B05D-16C6254686B1}" srcOrd="4" destOrd="0" parTransId="{59FB8F7C-F3E3-4CAB-B1AD-1C6BA2493562}" sibTransId="{10F56940-2135-4CD9-B0EC-B314270FE409}"/>
    <dgm:cxn modelId="{C7F130A4-8377-BC42-989B-8B942E00221B}" type="presOf" srcId="{6B8E4D65-DBCB-4CA3-B1BE-2061B0B114B4}" destId="{001B4208-86B1-494E-BC4C-D350D166E787}" srcOrd="0" destOrd="0" presId="urn:microsoft.com/office/officeart/2008/layout/LinedList"/>
    <dgm:cxn modelId="{5170CCB8-5C21-45D6-A1F2-5490013A9A62}" srcId="{BCC0AF22-BDCE-4FD3-A050-B56AEF2F73DD}" destId="{B7783AE4-5FC9-4393-AEC5-2A13A3401202}" srcOrd="1" destOrd="0" parTransId="{E7DB2C50-2FC2-4A0D-AE58-6733679896AB}" sibTransId="{FD10E2BC-203E-48B3-85D3-B467D3D6DE5E}"/>
    <dgm:cxn modelId="{6EA198DA-2065-F249-A198-058F01B03BAA}" type="presOf" srcId="{BCC0AF22-BDCE-4FD3-A050-B56AEF2F73DD}" destId="{BE6355A7-8BCD-CA45-BA35-CDCAD6C6702B}" srcOrd="0" destOrd="0" presId="urn:microsoft.com/office/officeart/2008/layout/LinedList"/>
    <dgm:cxn modelId="{5EEA5BDE-F6A7-724A-8D05-7831F6CFFAAC}" type="presOf" srcId="{B7783AE4-5FC9-4393-AEC5-2A13A3401202}" destId="{5FE77744-650C-C546-B1FB-C836DBCC223B}" srcOrd="0" destOrd="0" presId="urn:microsoft.com/office/officeart/2008/layout/LinedList"/>
    <dgm:cxn modelId="{B87E8EE0-860D-46A2-AEE5-4603BF07648D}" srcId="{BCC0AF22-BDCE-4FD3-A050-B56AEF2F73DD}" destId="{6B8E4D65-DBCB-4CA3-B1BE-2061B0B114B4}" srcOrd="2" destOrd="0" parTransId="{B8C4E9BB-DA93-4BB9-BFC6-AB576F706E05}" sibTransId="{2E89C801-1C16-4C38-AA3C-370804FFD170}"/>
    <dgm:cxn modelId="{3DEFACF4-16F9-D54F-86A7-0560B35A6579}" type="presOf" srcId="{E4B62DCD-A999-4D26-9872-48EF2AC99804}" destId="{905F9B82-6F49-E045-AB7F-8D4CC45C667F}" srcOrd="0" destOrd="0" presId="urn:microsoft.com/office/officeart/2008/layout/LinedList"/>
    <dgm:cxn modelId="{E4527BCF-C81C-4141-859B-94912D6292F4}" type="presParOf" srcId="{BE6355A7-8BCD-CA45-BA35-CDCAD6C6702B}" destId="{0C802C59-843C-614F-B0F4-1E2C2CD12E8C}" srcOrd="0" destOrd="0" presId="urn:microsoft.com/office/officeart/2008/layout/LinedList"/>
    <dgm:cxn modelId="{163CF95D-82FB-8946-8F1D-AEF73F2E2050}" type="presParOf" srcId="{BE6355A7-8BCD-CA45-BA35-CDCAD6C6702B}" destId="{B4C15068-4F54-2947-9B35-CF39321ECC87}" srcOrd="1" destOrd="0" presId="urn:microsoft.com/office/officeart/2008/layout/LinedList"/>
    <dgm:cxn modelId="{E2CED01C-50D4-1F40-9DB0-B8C78A82EB39}" type="presParOf" srcId="{B4C15068-4F54-2947-9B35-CF39321ECC87}" destId="{B97B1BC3-1DAF-5144-B202-10EB0779F175}" srcOrd="0" destOrd="0" presId="urn:microsoft.com/office/officeart/2008/layout/LinedList"/>
    <dgm:cxn modelId="{09807974-363C-4E49-AAE0-BEE9B2908873}" type="presParOf" srcId="{B4C15068-4F54-2947-9B35-CF39321ECC87}" destId="{D5B02DC2-FF15-8C47-A0CD-5987F9F29FB9}" srcOrd="1" destOrd="0" presId="urn:microsoft.com/office/officeart/2008/layout/LinedList"/>
    <dgm:cxn modelId="{9BC8E0C2-825C-D24F-A70D-687F1AED2F71}" type="presParOf" srcId="{BE6355A7-8BCD-CA45-BA35-CDCAD6C6702B}" destId="{CA00793E-F479-C944-94A3-7AFA8D53C565}" srcOrd="2" destOrd="0" presId="urn:microsoft.com/office/officeart/2008/layout/LinedList"/>
    <dgm:cxn modelId="{E0547E1A-F053-EC4E-A252-05D35AC80FF1}" type="presParOf" srcId="{BE6355A7-8BCD-CA45-BA35-CDCAD6C6702B}" destId="{26089983-DE3C-B447-868A-126C04669CC3}" srcOrd="3" destOrd="0" presId="urn:microsoft.com/office/officeart/2008/layout/LinedList"/>
    <dgm:cxn modelId="{553E066A-AB4C-D245-8378-9FCB9F9A4DF2}" type="presParOf" srcId="{26089983-DE3C-B447-868A-126C04669CC3}" destId="{5FE77744-650C-C546-B1FB-C836DBCC223B}" srcOrd="0" destOrd="0" presId="urn:microsoft.com/office/officeart/2008/layout/LinedList"/>
    <dgm:cxn modelId="{39DECD17-BBC0-8042-A585-92836D26914A}" type="presParOf" srcId="{26089983-DE3C-B447-868A-126C04669CC3}" destId="{048DFF97-8A62-2544-B3C2-9B40F415B9EA}" srcOrd="1" destOrd="0" presId="urn:microsoft.com/office/officeart/2008/layout/LinedList"/>
    <dgm:cxn modelId="{9110545B-7BB7-A34D-9207-6B6F0183AC89}" type="presParOf" srcId="{BE6355A7-8BCD-CA45-BA35-CDCAD6C6702B}" destId="{5DDE92C0-1452-5544-9303-6626CDF99CFF}" srcOrd="4" destOrd="0" presId="urn:microsoft.com/office/officeart/2008/layout/LinedList"/>
    <dgm:cxn modelId="{9CB8FFA6-5A73-3942-A50D-C233C2A86824}" type="presParOf" srcId="{BE6355A7-8BCD-CA45-BA35-CDCAD6C6702B}" destId="{7AB16BEF-D033-654D-A9BB-9A80B9CD1C0D}" srcOrd="5" destOrd="0" presId="urn:microsoft.com/office/officeart/2008/layout/LinedList"/>
    <dgm:cxn modelId="{696C72A7-0511-B54D-9C6A-9D29915770C5}" type="presParOf" srcId="{7AB16BEF-D033-654D-A9BB-9A80B9CD1C0D}" destId="{001B4208-86B1-494E-BC4C-D350D166E787}" srcOrd="0" destOrd="0" presId="urn:microsoft.com/office/officeart/2008/layout/LinedList"/>
    <dgm:cxn modelId="{BE46EA83-A7A4-B143-B96F-A42B2AF3AF06}" type="presParOf" srcId="{7AB16BEF-D033-654D-A9BB-9A80B9CD1C0D}" destId="{411BA7CC-6B2F-7540-A429-E872F69DB96C}" srcOrd="1" destOrd="0" presId="urn:microsoft.com/office/officeart/2008/layout/LinedList"/>
    <dgm:cxn modelId="{83800566-19BF-104C-9471-95F30BB38FF9}" type="presParOf" srcId="{BE6355A7-8BCD-CA45-BA35-CDCAD6C6702B}" destId="{2D3E4AED-C531-A84E-B59B-2A045C2B43C8}" srcOrd="6" destOrd="0" presId="urn:microsoft.com/office/officeart/2008/layout/LinedList"/>
    <dgm:cxn modelId="{BED263C7-EB5A-0543-8833-7ED19F325EBB}" type="presParOf" srcId="{BE6355A7-8BCD-CA45-BA35-CDCAD6C6702B}" destId="{E75A2DA1-2AAE-D543-B91D-D4D10207C2BC}" srcOrd="7" destOrd="0" presId="urn:microsoft.com/office/officeart/2008/layout/LinedList"/>
    <dgm:cxn modelId="{C50C6A68-38E9-9A46-8C00-A8AE8F7CABDB}" type="presParOf" srcId="{E75A2DA1-2AAE-D543-B91D-D4D10207C2BC}" destId="{905F9B82-6F49-E045-AB7F-8D4CC45C667F}" srcOrd="0" destOrd="0" presId="urn:microsoft.com/office/officeart/2008/layout/LinedList"/>
    <dgm:cxn modelId="{73E46240-EEDB-6048-B36A-21D01325E87B}" type="presParOf" srcId="{E75A2DA1-2AAE-D543-B91D-D4D10207C2BC}" destId="{444051E8-6062-B848-9253-DA84645E798A}" srcOrd="1" destOrd="0" presId="urn:microsoft.com/office/officeart/2008/layout/LinedList"/>
    <dgm:cxn modelId="{CBF305F2-0337-CA4C-8089-16F8DACF93FB}" type="presParOf" srcId="{BE6355A7-8BCD-CA45-BA35-CDCAD6C6702B}" destId="{5EFAB4C3-98B8-9547-B53E-EB67F042AB5A}" srcOrd="8" destOrd="0" presId="urn:microsoft.com/office/officeart/2008/layout/LinedList"/>
    <dgm:cxn modelId="{73B31881-F1B5-FC47-9420-341195137FB7}" type="presParOf" srcId="{BE6355A7-8BCD-CA45-BA35-CDCAD6C6702B}" destId="{18BD0102-7CAF-3D47-9278-6252F067EC01}" srcOrd="9" destOrd="0" presId="urn:microsoft.com/office/officeart/2008/layout/LinedList"/>
    <dgm:cxn modelId="{24626D3C-8BE5-4145-890D-3CCD2374F836}" type="presParOf" srcId="{18BD0102-7CAF-3D47-9278-6252F067EC01}" destId="{451E0407-BE58-0042-9FB2-3DBFC61F7518}" srcOrd="0" destOrd="0" presId="urn:microsoft.com/office/officeart/2008/layout/LinedList"/>
    <dgm:cxn modelId="{70575725-B5EE-5445-9EDB-B224B20C6567}" type="presParOf" srcId="{18BD0102-7CAF-3D47-9278-6252F067EC01}" destId="{3E3250A2-B909-2149-9229-2026C5E565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0CDC5-58CE-48A9-B30B-85194C283B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B04113-7473-4CDB-B82E-C375CD4822FC}">
      <dgm:prSet/>
      <dgm:spPr/>
      <dgm:t>
        <a:bodyPr/>
        <a:lstStyle/>
        <a:p>
          <a:r>
            <a:rPr lang="en-US"/>
            <a:t>Collect the data more regularly.</a:t>
          </a:r>
        </a:p>
      </dgm:t>
    </dgm:pt>
    <dgm:pt modelId="{0BBD79AD-4F05-426D-9454-9AFAEDDC595D}" type="parTrans" cxnId="{DCA8EB8E-8C36-42CC-BAFB-E0485D7D4A6F}">
      <dgm:prSet/>
      <dgm:spPr/>
      <dgm:t>
        <a:bodyPr/>
        <a:lstStyle/>
        <a:p>
          <a:endParaRPr lang="en-US"/>
        </a:p>
      </dgm:t>
    </dgm:pt>
    <dgm:pt modelId="{9DCF1FED-8E9C-43D1-956F-2116739E4B9A}" type="sibTrans" cxnId="{DCA8EB8E-8C36-42CC-BAFB-E0485D7D4A6F}">
      <dgm:prSet/>
      <dgm:spPr/>
      <dgm:t>
        <a:bodyPr/>
        <a:lstStyle/>
        <a:p>
          <a:endParaRPr lang="en-US"/>
        </a:p>
      </dgm:t>
    </dgm:pt>
    <dgm:pt modelId="{3A894C6A-CD6B-49F1-8FF4-4C990E81887E}">
      <dgm:prSet/>
      <dgm:spPr/>
      <dgm:t>
        <a:bodyPr/>
        <a:lstStyle/>
        <a:p>
          <a:r>
            <a:rPr lang="en-US"/>
            <a:t>Report data that has not been summarised.</a:t>
          </a:r>
        </a:p>
      </dgm:t>
    </dgm:pt>
    <dgm:pt modelId="{93E5C376-C351-49AF-B711-4E6435C3BB86}" type="parTrans" cxnId="{42A5E947-0196-47FB-9356-D48C9CB46711}">
      <dgm:prSet/>
      <dgm:spPr/>
      <dgm:t>
        <a:bodyPr/>
        <a:lstStyle/>
        <a:p>
          <a:endParaRPr lang="en-US"/>
        </a:p>
      </dgm:t>
    </dgm:pt>
    <dgm:pt modelId="{E80BD918-615F-4D61-805D-F02A431F8F14}" type="sibTrans" cxnId="{42A5E947-0196-47FB-9356-D48C9CB46711}">
      <dgm:prSet/>
      <dgm:spPr/>
      <dgm:t>
        <a:bodyPr/>
        <a:lstStyle/>
        <a:p>
          <a:endParaRPr lang="en-US"/>
        </a:p>
      </dgm:t>
    </dgm:pt>
    <dgm:pt modelId="{10FCBEB1-3FEE-4A3B-9F09-9C358AAA0214}">
      <dgm:prSet/>
      <dgm:spPr/>
      <dgm:t>
        <a:bodyPr/>
        <a:lstStyle/>
        <a:p>
          <a:r>
            <a:rPr lang="en-US"/>
            <a:t>Combine variables into a single data set.</a:t>
          </a:r>
        </a:p>
      </dgm:t>
    </dgm:pt>
    <dgm:pt modelId="{4B20C495-6076-4E67-94C6-41A63C2B5CBC}" type="parTrans" cxnId="{A991F7A9-7B6C-400C-9ABF-833E49493A9D}">
      <dgm:prSet/>
      <dgm:spPr/>
      <dgm:t>
        <a:bodyPr/>
        <a:lstStyle/>
        <a:p>
          <a:endParaRPr lang="en-US"/>
        </a:p>
      </dgm:t>
    </dgm:pt>
    <dgm:pt modelId="{9FEC2F95-6CAC-4CD5-8779-71DA979FD921}" type="sibTrans" cxnId="{A991F7A9-7B6C-400C-9ABF-833E49493A9D}">
      <dgm:prSet/>
      <dgm:spPr/>
      <dgm:t>
        <a:bodyPr/>
        <a:lstStyle/>
        <a:p>
          <a:endParaRPr lang="en-US"/>
        </a:p>
      </dgm:t>
    </dgm:pt>
    <dgm:pt modelId="{DE424381-9ADB-4266-85D3-963A60638C87}">
      <dgm:prSet/>
      <dgm:spPr/>
      <dgm:t>
        <a:bodyPr/>
        <a:lstStyle/>
        <a:p>
          <a:r>
            <a:rPr lang="en-US"/>
            <a:t>Or, collect data systematically that allows tables to be joined.</a:t>
          </a:r>
        </a:p>
      </dgm:t>
    </dgm:pt>
    <dgm:pt modelId="{AE18F6F0-4AA3-4AF5-9A22-A824AE5EAD89}" type="parTrans" cxnId="{EF9A9DED-52DB-4668-9A85-8C27ABA3D674}">
      <dgm:prSet/>
      <dgm:spPr/>
      <dgm:t>
        <a:bodyPr/>
        <a:lstStyle/>
        <a:p>
          <a:endParaRPr lang="en-US"/>
        </a:p>
      </dgm:t>
    </dgm:pt>
    <dgm:pt modelId="{495BA16E-3446-4148-BB1B-488ACCCF0575}" type="sibTrans" cxnId="{EF9A9DED-52DB-4668-9A85-8C27ABA3D674}">
      <dgm:prSet/>
      <dgm:spPr/>
      <dgm:t>
        <a:bodyPr/>
        <a:lstStyle/>
        <a:p>
          <a:endParaRPr lang="en-US"/>
        </a:p>
      </dgm:t>
    </dgm:pt>
    <dgm:pt modelId="{68461893-1C8A-BA4A-83B9-0B58283599C2}" type="pres">
      <dgm:prSet presAssocID="{CE60CDC5-58CE-48A9-B30B-85194C283BEB}" presName="linear" presStyleCnt="0">
        <dgm:presLayoutVars>
          <dgm:animLvl val="lvl"/>
          <dgm:resizeHandles val="exact"/>
        </dgm:presLayoutVars>
      </dgm:prSet>
      <dgm:spPr/>
    </dgm:pt>
    <dgm:pt modelId="{2513AB51-E0B8-664C-A37F-004F3C4B15D7}" type="pres">
      <dgm:prSet presAssocID="{F6B04113-7473-4CDB-B82E-C375CD4822FC}" presName="parentText" presStyleLbl="node1" presStyleIdx="0" presStyleCnt="4">
        <dgm:presLayoutVars>
          <dgm:chMax val="0"/>
          <dgm:bulletEnabled val="1"/>
        </dgm:presLayoutVars>
      </dgm:prSet>
      <dgm:spPr/>
    </dgm:pt>
    <dgm:pt modelId="{FB2C5C1D-47B0-BE4F-915E-A5CE0D90682B}" type="pres">
      <dgm:prSet presAssocID="{9DCF1FED-8E9C-43D1-956F-2116739E4B9A}" presName="spacer" presStyleCnt="0"/>
      <dgm:spPr/>
    </dgm:pt>
    <dgm:pt modelId="{30584DD6-507F-C643-94DF-B7B66D578E96}" type="pres">
      <dgm:prSet presAssocID="{3A894C6A-CD6B-49F1-8FF4-4C990E81887E}" presName="parentText" presStyleLbl="node1" presStyleIdx="1" presStyleCnt="4">
        <dgm:presLayoutVars>
          <dgm:chMax val="0"/>
          <dgm:bulletEnabled val="1"/>
        </dgm:presLayoutVars>
      </dgm:prSet>
      <dgm:spPr/>
    </dgm:pt>
    <dgm:pt modelId="{F0AA8026-CE5C-3947-BA49-3D92D74F5427}" type="pres">
      <dgm:prSet presAssocID="{E80BD918-615F-4D61-805D-F02A431F8F14}" presName="spacer" presStyleCnt="0"/>
      <dgm:spPr/>
    </dgm:pt>
    <dgm:pt modelId="{1441BA45-D5A3-F142-8607-4B9CE803445D}" type="pres">
      <dgm:prSet presAssocID="{10FCBEB1-3FEE-4A3B-9F09-9C358AAA0214}" presName="parentText" presStyleLbl="node1" presStyleIdx="2" presStyleCnt="4">
        <dgm:presLayoutVars>
          <dgm:chMax val="0"/>
          <dgm:bulletEnabled val="1"/>
        </dgm:presLayoutVars>
      </dgm:prSet>
      <dgm:spPr/>
    </dgm:pt>
    <dgm:pt modelId="{252FA66F-DBD8-8543-8F7A-9D689F26B33F}" type="pres">
      <dgm:prSet presAssocID="{9FEC2F95-6CAC-4CD5-8779-71DA979FD921}" presName="spacer" presStyleCnt="0"/>
      <dgm:spPr/>
    </dgm:pt>
    <dgm:pt modelId="{7A4986AD-36F5-D543-A80F-8FBB8B7B9D30}" type="pres">
      <dgm:prSet presAssocID="{DE424381-9ADB-4266-85D3-963A60638C87}" presName="parentText" presStyleLbl="node1" presStyleIdx="3" presStyleCnt="4">
        <dgm:presLayoutVars>
          <dgm:chMax val="0"/>
          <dgm:bulletEnabled val="1"/>
        </dgm:presLayoutVars>
      </dgm:prSet>
      <dgm:spPr/>
    </dgm:pt>
  </dgm:ptLst>
  <dgm:cxnLst>
    <dgm:cxn modelId="{42A5E947-0196-47FB-9356-D48C9CB46711}" srcId="{CE60CDC5-58CE-48A9-B30B-85194C283BEB}" destId="{3A894C6A-CD6B-49F1-8FF4-4C990E81887E}" srcOrd="1" destOrd="0" parTransId="{93E5C376-C351-49AF-B711-4E6435C3BB86}" sibTransId="{E80BD918-615F-4D61-805D-F02A431F8F14}"/>
    <dgm:cxn modelId="{54A67A61-0A52-B94F-B24A-D1C7375F0DD6}" type="presOf" srcId="{F6B04113-7473-4CDB-B82E-C375CD4822FC}" destId="{2513AB51-E0B8-664C-A37F-004F3C4B15D7}" srcOrd="0" destOrd="0" presId="urn:microsoft.com/office/officeart/2005/8/layout/vList2"/>
    <dgm:cxn modelId="{EB227D6D-D512-7C46-B323-802069CC17FF}" type="presOf" srcId="{10FCBEB1-3FEE-4A3B-9F09-9C358AAA0214}" destId="{1441BA45-D5A3-F142-8607-4B9CE803445D}" srcOrd="0" destOrd="0" presId="urn:microsoft.com/office/officeart/2005/8/layout/vList2"/>
    <dgm:cxn modelId="{F63C1580-DCFC-ED44-A7CD-92022F1DF059}" type="presOf" srcId="{CE60CDC5-58CE-48A9-B30B-85194C283BEB}" destId="{68461893-1C8A-BA4A-83B9-0B58283599C2}" srcOrd="0" destOrd="0" presId="urn:microsoft.com/office/officeart/2005/8/layout/vList2"/>
    <dgm:cxn modelId="{DCA8EB8E-8C36-42CC-BAFB-E0485D7D4A6F}" srcId="{CE60CDC5-58CE-48A9-B30B-85194C283BEB}" destId="{F6B04113-7473-4CDB-B82E-C375CD4822FC}" srcOrd="0" destOrd="0" parTransId="{0BBD79AD-4F05-426D-9454-9AFAEDDC595D}" sibTransId="{9DCF1FED-8E9C-43D1-956F-2116739E4B9A}"/>
    <dgm:cxn modelId="{89406192-9BE5-2D42-96FB-E04881EB86F5}" type="presOf" srcId="{3A894C6A-CD6B-49F1-8FF4-4C990E81887E}" destId="{30584DD6-507F-C643-94DF-B7B66D578E96}" srcOrd="0" destOrd="0" presId="urn:microsoft.com/office/officeart/2005/8/layout/vList2"/>
    <dgm:cxn modelId="{A991F7A9-7B6C-400C-9ABF-833E49493A9D}" srcId="{CE60CDC5-58CE-48A9-B30B-85194C283BEB}" destId="{10FCBEB1-3FEE-4A3B-9F09-9C358AAA0214}" srcOrd="2" destOrd="0" parTransId="{4B20C495-6076-4E67-94C6-41A63C2B5CBC}" sibTransId="{9FEC2F95-6CAC-4CD5-8779-71DA979FD921}"/>
    <dgm:cxn modelId="{86C7D3E2-4384-3C4A-A935-79853466AB45}" type="presOf" srcId="{DE424381-9ADB-4266-85D3-963A60638C87}" destId="{7A4986AD-36F5-D543-A80F-8FBB8B7B9D30}" srcOrd="0" destOrd="0" presId="urn:microsoft.com/office/officeart/2005/8/layout/vList2"/>
    <dgm:cxn modelId="{EF9A9DED-52DB-4668-9A85-8C27ABA3D674}" srcId="{CE60CDC5-58CE-48A9-B30B-85194C283BEB}" destId="{DE424381-9ADB-4266-85D3-963A60638C87}" srcOrd="3" destOrd="0" parTransId="{AE18F6F0-4AA3-4AF5-9A22-A824AE5EAD89}" sibTransId="{495BA16E-3446-4148-BB1B-488ACCCF0575}"/>
    <dgm:cxn modelId="{2EEF889E-DC7D-1241-AA20-A8B82DD56890}" type="presParOf" srcId="{68461893-1C8A-BA4A-83B9-0B58283599C2}" destId="{2513AB51-E0B8-664C-A37F-004F3C4B15D7}" srcOrd="0" destOrd="0" presId="urn:microsoft.com/office/officeart/2005/8/layout/vList2"/>
    <dgm:cxn modelId="{935D0B1A-1690-0946-8832-7A776CBCED1B}" type="presParOf" srcId="{68461893-1C8A-BA4A-83B9-0B58283599C2}" destId="{FB2C5C1D-47B0-BE4F-915E-A5CE0D90682B}" srcOrd="1" destOrd="0" presId="urn:microsoft.com/office/officeart/2005/8/layout/vList2"/>
    <dgm:cxn modelId="{07C799F5-F2C1-5544-8C56-EEFA2CF263BB}" type="presParOf" srcId="{68461893-1C8A-BA4A-83B9-0B58283599C2}" destId="{30584DD6-507F-C643-94DF-B7B66D578E96}" srcOrd="2" destOrd="0" presId="urn:microsoft.com/office/officeart/2005/8/layout/vList2"/>
    <dgm:cxn modelId="{8CFE8275-3B74-0C4A-ADAB-10C0BFD62821}" type="presParOf" srcId="{68461893-1C8A-BA4A-83B9-0B58283599C2}" destId="{F0AA8026-CE5C-3947-BA49-3D92D74F5427}" srcOrd="3" destOrd="0" presId="urn:microsoft.com/office/officeart/2005/8/layout/vList2"/>
    <dgm:cxn modelId="{D6C5A470-399A-3248-A920-E04BD97CAF00}" type="presParOf" srcId="{68461893-1C8A-BA4A-83B9-0B58283599C2}" destId="{1441BA45-D5A3-F142-8607-4B9CE803445D}" srcOrd="4" destOrd="0" presId="urn:microsoft.com/office/officeart/2005/8/layout/vList2"/>
    <dgm:cxn modelId="{0A5A9380-4A07-334C-944D-F237CF64878E}" type="presParOf" srcId="{68461893-1C8A-BA4A-83B9-0B58283599C2}" destId="{252FA66F-DBD8-8543-8F7A-9D689F26B33F}" srcOrd="5" destOrd="0" presId="urn:microsoft.com/office/officeart/2005/8/layout/vList2"/>
    <dgm:cxn modelId="{6222BEB9-126E-464E-9211-EB8C48424A09}" type="presParOf" srcId="{68461893-1C8A-BA4A-83B9-0B58283599C2}" destId="{7A4986AD-36F5-D543-A80F-8FBB8B7B9D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2C59-843C-614F-B0F4-1E2C2CD12E8C}">
      <dsp:nvSpPr>
        <dsp:cNvPr id="0" name=""/>
        <dsp:cNvSpPr/>
      </dsp:nvSpPr>
      <dsp:spPr>
        <a:xfrm>
          <a:off x="0" y="407"/>
          <a:ext cx="10134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B1BC3-1DAF-5144-B202-10EB0779F175}">
      <dsp:nvSpPr>
        <dsp:cNvPr id="0" name=""/>
        <dsp:cNvSpPr/>
      </dsp:nvSpPr>
      <dsp:spPr>
        <a:xfrm>
          <a:off x="0" y="40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dirty="0"/>
            <a:t>Investigate a series of </a:t>
          </a:r>
          <a:r>
            <a:rPr lang="en-GB" sz="3000" kern="1200"/>
            <a:t>business questions</a:t>
          </a:r>
        </a:p>
      </dsp:txBody>
      <dsp:txXfrm>
        <a:off x="0" y="407"/>
        <a:ext cx="10134600" cy="667470"/>
      </dsp:txXfrm>
    </dsp:sp>
    <dsp:sp modelId="{CA00793E-F479-C944-94A3-7AFA8D53C565}">
      <dsp:nvSpPr>
        <dsp:cNvPr id="0" name=""/>
        <dsp:cNvSpPr/>
      </dsp:nvSpPr>
      <dsp:spPr>
        <a:xfrm>
          <a:off x="0" y="667877"/>
          <a:ext cx="10134600" cy="0"/>
        </a:xfrm>
        <a:prstGeom prst="line">
          <a:avLst/>
        </a:prstGeom>
        <a:solidFill>
          <a:schemeClr val="accent2">
            <a:hueOff val="-5129150"/>
            <a:satOff val="3814"/>
            <a:lumOff val="490"/>
            <a:alphaOff val="0"/>
          </a:schemeClr>
        </a:solidFill>
        <a:ln w="12700" cap="flat" cmpd="sng" algn="ctr">
          <a:solidFill>
            <a:schemeClr val="accent2">
              <a:hueOff val="-5129150"/>
              <a:satOff val="3814"/>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77744-650C-C546-B1FB-C836DBCC223B}">
      <dsp:nvSpPr>
        <dsp:cNvPr id="0" name=""/>
        <dsp:cNvSpPr/>
      </dsp:nvSpPr>
      <dsp:spPr>
        <a:xfrm>
          <a:off x="0" y="66787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Understand historical trends of British and International tourists</a:t>
          </a:r>
        </a:p>
      </dsp:txBody>
      <dsp:txXfrm>
        <a:off x="0" y="667877"/>
        <a:ext cx="10134600" cy="667470"/>
      </dsp:txXfrm>
    </dsp:sp>
    <dsp:sp modelId="{5DDE92C0-1452-5544-9303-6626CDF99CFF}">
      <dsp:nvSpPr>
        <dsp:cNvPr id="0" name=""/>
        <dsp:cNvSpPr/>
      </dsp:nvSpPr>
      <dsp:spPr>
        <a:xfrm>
          <a:off x="0" y="1335347"/>
          <a:ext cx="10134600" cy="0"/>
        </a:xfrm>
        <a:prstGeom prst="line">
          <a:avLst/>
        </a:prstGeom>
        <a:solidFill>
          <a:schemeClr val="accent2">
            <a:hueOff val="-10258300"/>
            <a:satOff val="7627"/>
            <a:lumOff val="981"/>
            <a:alphaOff val="0"/>
          </a:schemeClr>
        </a:solidFill>
        <a:ln w="12700" cap="flat" cmpd="sng" algn="ctr">
          <a:solidFill>
            <a:schemeClr val="accent2">
              <a:hueOff val="-10258300"/>
              <a:satOff val="762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B4208-86B1-494E-BC4C-D350D166E787}">
      <dsp:nvSpPr>
        <dsp:cNvPr id="0" name=""/>
        <dsp:cNvSpPr/>
      </dsp:nvSpPr>
      <dsp:spPr>
        <a:xfrm>
          <a:off x="0" y="133534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Identify potential target markets and demographics</a:t>
          </a:r>
        </a:p>
      </dsp:txBody>
      <dsp:txXfrm>
        <a:off x="0" y="1335347"/>
        <a:ext cx="10134600" cy="667470"/>
      </dsp:txXfrm>
    </dsp:sp>
    <dsp:sp modelId="{2D3E4AED-C531-A84E-B59B-2A045C2B43C8}">
      <dsp:nvSpPr>
        <dsp:cNvPr id="0" name=""/>
        <dsp:cNvSpPr/>
      </dsp:nvSpPr>
      <dsp:spPr>
        <a:xfrm>
          <a:off x="0" y="2002818"/>
          <a:ext cx="10134600" cy="0"/>
        </a:xfrm>
        <a:prstGeom prst="line">
          <a:avLst/>
        </a:prstGeom>
        <a:solidFill>
          <a:schemeClr val="accent2">
            <a:hueOff val="-15387449"/>
            <a:satOff val="11441"/>
            <a:lumOff val="1471"/>
            <a:alphaOff val="0"/>
          </a:schemeClr>
        </a:solidFill>
        <a:ln w="12700" cap="flat" cmpd="sng" algn="ctr">
          <a:solidFill>
            <a:schemeClr val="accent2">
              <a:hueOff val="-15387449"/>
              <a:satOff val="11441"/>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F9B82-6F49-E045-AB7F-8D4CC45C667F}">
      <dsp:nvSpPr>
        <dsp:cNvPr id="0" name=""/>
        <dsp:cNvSpPr/>
      </dsp:nvSpPr>
      <dsp:spPr>
        <a:xfrm>
          <a:off x="0" y="2002818"/>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Build a model to predict future spending and visits in Scotland</a:t>
          </a:r>
        </a:p>
      </dsp:txBody>
      <dsp:txXfrm>
        <a:off x="0" y="2002818"/>
        <a:ext cx="10134600" cy="667470"/>
      </dsp:txXfrm>
    </dsp:sp>
    <dsp:sp modelId="{5EFAB4C3-98B8-9547-B53E-EB67F042AB5A}">
      <dsp:nvSpPr>
        <dsp:cNvPr id="0" name=""/>
        <dsp:cNvSpPr/>
      </dsp:nvSpPr>
      <dsp:spPr>
        <a:xfrm>
          <a:off x="0" y="2670288"/>
          <a:ext cx="10134600" cy="0"/>
        </a:xfrm>
        <a:prstGeom prst="line">
          <a:avLst/>
        </a:prstGeom>
        <a:solidFill>
          <a:schemeClr val="accent2">
            <a:hueOff val="-20516600"/>
            <a:satOff val="15255"/>
            <a:lumOff val="1961"/>
            <a:alphaOff val="0"/>
          </a:schemeClr>
        </a:solidFill>
        <a:ln w="12700" cap="flat" cmpd="sng" algn="ctr">
          <a:solidFill>
            <a:schemeClr val="accent2">
              <a:hueOff val="-20516600"/>
              <a:satOff val="15255"/>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E0407-BE58-0042-9FB2-3DBFC61F7518}">
      <dsp:nvSpPr>
        <dsp:cNvPr id="0" name=""/>
        <dsp:cNvSpPr/>
      </dsp:nvSpPr>
      <dsp:spPr>
        <a:xfrm>
          <a:off x="0" y="2670288"/>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Future work – USA Tourists</a:t>
          </a:r>
        </a:p>
      </dsp:txBody>
      <dsp:txXfrm>
        <a:off x="0" y="2670288"/>
        <a:ext cx="10134600" cy="667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AB51-E0B8-664C-A37F-004F3C4B15D7}">
      <dsp:nvSpPr>
        <dsp:cNvPr id="0" name=""/>
        <dsp:cNvSpPr/>
      </dsp:nvSpPr>
      <dsp:spPr>
        <a:xfrm>
          <a:off x="0" y="38627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Collect the data more regularly.</a:t>
          </a:r>
        </a:p>
      </dsp:txBody>
      <dsp:txXfrm>
        <a:off x="35640" y="421911"/>
        <a:ext cx="10063320" cy="658799"/>
      </dsp:txXfrm>
    </dsp:sp>
    <dsp:sp modelId="{30584DD6-507F-C643-94DF-B7B66D578E96}">
      <dsp:nvSpPr>
        <dsp:cNvPr id="0" name=""/>
        <dsp:cNvSpPr/>
      </dsp:nvSpPr>
      <dsp:spPr>
        <a:xfrm>
          <a:off x="0" y="120851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Report data that has not been summarised.</a:t>
          </a:r>
        </a:p>
      </dsp:txBody>
      <dsp:txXfrm>
        <a:off x="35640" y="1244151"/>
        <a:ext cx="10063320" cy="658799"/>
      </dsp:txXfrm>
    </dsp:sp>
    <dsp:sp modelId="{1441BA45-D5A3-F142-8607-4B9CE803445D}">
      <dsp:nvSpPr>
        <dsp:cNvPr id="0" name=""/>
        <dsp:cNvSpPr/>
      </dsp:nvSpPr>
      <dsp:spPr>
        <a:xfrm>
          <a:off x="0" y="203075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Combine variables into a single data set.</a:t>
          </a:r>
        </a:p>
      </dsp:txBody>
      <dsp:txXfrm>
        <a:off x="35640" y="2066391"/>
        <a:ext cx="10063320" cy="658799"/>
      </dsp:txXfrm>
    </dsp:sp>
    <dsp:sp modelId="{7A4986AD-36F5-D543-A80F-8FBB8B7B9D30}">
      <dsp:nvSpPr>
        <dsp:cNvPr id="0" name=""/>
        <dsp:cNvSpPr/>
      </dsp:nvSpPr>
      <dsp:spPr>
        <a:xfrm>
          <a:off x="0" y="285299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Or, collect data systematically that allows tables to be joined.</a:t>
          </a:r>
        </a:p>
      </dsp:txBody>
      <dsp:txXfrm>
        <a:off x="35640" y="2888631"/>
        <a:ext cx="10063320" cy="6587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C638D-F014-D047-B384-6AC3A954517C}"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D6641-C009-1747-A83F-00653457B2BC}" type="slidenum">
              <a:rPr lang="en-US" smtClean="0"/>
              <a:t>‹#›</a:t>
            </a:fld>
            <a:endParaRPr lang="en-US"/>
          </a:p>
        </p:txBody>
      </p:sp>
    </p:spTree>
    <p:extLst>
      <p:ext uri="{BB962C8B-B14F-4D97-AF65-F5344CB8AC3E}">
        <p14:creationId xmlns:p14="http://schemas.microsoft.com/office/powerpoint/2010/main" val="394178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final project presentation on Visit Scotland Tourism Data</a:t>
            </a:r>
          </a:p>
        </p:txBody>
      </p:sp>
      <p:sp>
        <p:nvSpPr>
          <p:cNvPr id="4" name="Slide Number Placeholder 3"/>
          <p:cNvSpPr>
            <a:spLocks noGrp="1"/>
          </p:cNvSpPr>
          <p:nvPr>
            <p:ph type="sldNum" sz="quarter" idx="5"/>
          </p:nvPr>
        </p:nvSpPr>
        <p:spPr/>
        <p:txBody>
          <a:bodyPr/>
          <a:lstStyle/>
          <a:p>
            <a:fld id="{6AED6641-C009-1747-A83F-00653457B2BC}" type="slidenum">
              <a:rPr lang="en-US" smtClean="0"/>
              <a:t>1</a:t>
            </a:fld>
            <a:endParaRPr lang="en-US"/>
          </a:p>
        </p:txBody>
      </p:sp>
    </p:spTree>
    <p:extLst>
      <p:ext uri="{BB962C8B-B14F-4D97-AF65-F5344CB8AC3E}">
        <p14:creationId xmlns:p14="http://schemas.microsoft.com/office/powerpoint/2010/main" val="293987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focusing on the age of our customers:</a:t>
            </a:r>
          </a:p>
          <a:p>
            <a:endParaRPr lang="en-US" dirty="0"/>
          </a:p>
          <a:p>
            <a:r>
              <a:rPr lang="en-US" dirty="0"/>
              <a:t>- 25-34 year </a:t>
            </a:r>
            <a:r>
              <a:rPr lang="en-US" dirty="0" err="1"/>
              <a:t>olds</a:t>
            </a:r>
            <a:r>
              <a:rPr lang="en-US" dirty="0"/>
              <a:t> have spent the most overall</a:t>
            </a:r>
          </a:p>
          <a:p>
            <a:endParaRPr lang="en-US" dirty="0"/>
          </a:p>
          <a:p>
            <a:r>
              <a:rPr lang="en-US" dirty="0"/>
              <a:t>BUT IS THIS WHO WE SHOULD BE TARGETING?</a:t>
            </a:r>
          </a:p>
          <a:p>
            <a:endParaRPr lang="en-US" dirty="0"/>
          </a:p>
          <a:p>
            <a:r>
              <a:rPr lang="en-US" dirty="0"/>
              <a:t>I want to focus on these two age groups in more detail, with the image we have already established that our target demographic is someone:</a:t>
            </a:r>
            <a:br>
              <a:rPr lang="en-US" dirty="0"/>
            </a:br>
            <a:r>
              <a:rPr lang="en-US" dirty="0"/>
              <a:t>- with access to a car</a:t>
            </a:r>
          </a:p>
          <a:p>
            <a:r>
              <a:rPr lang="en-US" dirty="0"/>
              <a:t>- married</a:t>
            </a:r>
          </a:p>
          <a:p>
            <a:r>
              <a:rPr lang="en-US" dirty="0"/>
              <a:t>- no children</a:t>
            </a:r>
          </a:p>
          <a:p>
            <a:r>
              <a:rPr lang="en-US" dirty="0"/>
              <a:t>- employed</a:t>
            </a:r>
          </a:p>
        </p:txBody>
      </p:sp>
      <p:sp>
        <p:nvSpPr>
          <p:cNvPr id="4" name="Slide Number Placeholder 3"/>
          <p:cNvSpPr>
            <a:spLocks noGrp="1"/>
          </p:cNvSpPr>
          <p:nvPr>
            <p:ph type="sldNum" sz="quarter" idx="5"/>
          </p:nvPr>
        </p:nvSpPr>
        <p:spPr/>
        <p:txBody>
          <a:bodyPr/>
          <a:lstStyle/>
          <a:p>
            <a:fld id="{6AED6641-C009-1747-A83F-00653457B2BC}" type="slidenum">
              <a:rPr lang="en-US" smtClean="0"/>
              <a:t>11</a:t>
            </a:fld>
            <a:endParaRPr lang="en-US"/>
          </a:p>
        </p:txBody>
      </p:sp>
    </p:spTree>
    <p:extLst>
      <p:ext uri="{BB962C8B-B14F-4D97-AF65-F5344CB8AC3E}">
        <p14:creationId xmlns:p14="http://schemas.microsoft.com/office/powerpoint/2010/main" val="121196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these two age groups over time, we can see that:</a:t>
            </a:r>
          </a:p>
          <a:p>
            <a:endParaRPr lang="en-US" dirty="0"/>
          </a:p>
          <a:p>
            <a:r>
              <a:rPr lang="en-US" dirty="0"/>
              <a:t>**CLICK** </a:t>
            </a:r>
          </a:p>
          <a:p>
            <a:endParaRPr lang="en-US" dirty="0"/>
          </a:p>
          <a:p>
            <a:r>
              <a:rPr lang="en-US" dirty="0"/>
              <a:t>- FROM 2017 - 2019 these two age groups were beginning to converge in terms of expenditure</a:t>
            </a:r>
          </a:p>
          <a:p>
            <a:endParaRPr lang="en-US" dirty="0"/>
          </a:p>
          <a:p>
            <a:r>
              <a:rPr lang="en-US" dirty="0"/>
              <a:t>And were following a similar pattern in terms of visits</a:t>
            </a:r>
          </a:p>
          <a:p>
            <a:endParaRPr lang="en-US" dirty="0"/>
          </a:p>
          <a:p>
            <a:r>
              <a:rPr lang="en-US" dirty="0"/>
              <a:t>I would therefore recommend that 55-64 year </a:t>
            </a:r>
            <a:r>
              <a:rPr lang="en-US" dirty="0" err="1"/>
              <a:t>olds</a:t>
            </a:r>
            <a:r>
              <a:rPr lang="en-US" dirty="0"/>
              <a:t> should be considered a target demographic - if these pre-pandemic patterns continued</a:t>
            </a:r>
          </a:p>
        </p:txBody>
      </p:sp>
      <p:sp>
        <p:nvSpPr>
          <p:cNvPr id="4" name="Slide Number Placeholder 3"/>
          <p:cNvSpPr>
            <a:spLocks noGrp="1"/>
          </p:cNvSpPr>
          <p:nvPr>
            <p:ph type="sldNum" sz="quarter" idx="5"/>
          </p:nvPr>
        </p:nvSpPr>
        <p:spPr/>
        <p:txBody>
          <a:bodyPr/>
          <a:lstStyle/>
          <a:p>
            <a:fld id="{6AED6641-C009-1747-A83F-00653457B2BC}" type="slidenum">
              <a:rPr lang="en-US" smtClean="0"/>
              <a:t>12</a:t>
            </a:fld>
            <a:endParaRPr lang="en-US"/>
          </a:p>
        </p:txBody>
      </p:sp>
    </p:spTree>
    <p:extLst>
      <p:ext uri="{BB962C8B-B14F-4D97-AF65-F5344CB8AC3E}">
        <p14:creationId xmlns:p14="http://schemas.microsoft.com/office/powerpoint/2010/main" val="1622082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our INTERNATIONAL tourists - WHAT CAN WE SEE?</a:t>
            </a:r>
          </a:p>
          <a:p>
            <a:endParaRPr lang="en-US" dirty="0"/>
          </a:p>
          <a:p>
            <a:r>
              <a:rPr lang="en-US" dirty="0"/>
              <a:t>The USA is BY FAR our greatest international market</a:t>
            </a:r>
          </a:p>
          <a:p>
            <a:endParaRPr lang="en-US" dirty="0"/>
          </a:p>
          <a:p>
            <a:r>
              <a:rPr lang="en-US" dirty="0"/>
              <a:t>**CLICK**</a:t>
            </a:r>
          </a:p>
          <a:p>
            <a:endParaRPr lang="en-US" dirty="0"/>
          </a:p>
          <a:p>
            <a:r>
              <a:rPr lang="en-US" dirty="0"/>
              <a:t>And looking at this pattern over time the USA market was expanding rapidly whilst the other top 5 nations were relatively stagnant </a:t>
            </a:r>
          </a:p>
        </p:txBody>
      </p:sp>
      <p:sp>
        <p:nvSpPr>
          <p:cNvPr id="4" name="Slide Number Placeholder 3"/>
          <p:cNvSpPr>
            <a:spLocks noGrp="1"/>
          </p:cNvSpPr>
          <p:nvPr>
            <p:ph type="sldNum" sz="quarter" idx="5"/>
          </p:nvPr>
        </p:nvSpPr>
        <p:spPr/>
        <p:txBody>
          <a:bodyPr/>
          <a:lstStyle/>
          <a:p>
            <a:fld id="{6AED6641-C009-1747-A83F-00653457B2BC}" type="slidenum">
              <a:rPr lang="en-US" smtClean="0"/>
              <a:t>13</a:t>
            </a:fld>
            <a:endParaRPr lang="en-US"/>
          </a:p>
        </p:txBody>
      </p:sp>
    </p:spTree>
    <p:extLst>
      <p:ext uri="{BB962C8B-B14F-4D97-AF65-F5344CB8AC3E}">
        <p14:creationId xmlns:p14="http://schemas.microsoft.com/office/powerpoint/2010/main" val="3969122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looked at some business questions, is there a way to use this for modelling?</a:t>
            </a:r>
          </a:p>
          <a:p>
            <a:endParaRPr lang="en-US" dirty="0"/>
          </a:p>
          <a:p>
            <a:r>
              <a:rPr lang="en-US" dirty="0"/>
              <a:t>The data in its current form does not lend itself well to modelling as it is reported in a heavily summarized way.</a:t>
            </a:r>
          </a:p>
          <a:p>
            <a:endParaRPr lang="en-US" dirty="0"/>
          </a:p>
          <a:p>
            <a:r>
              <a:rPr lang="en-US" dirty="0"/>
              <a:t>Compounded with this is the fact that the data is split into different data sets with no easy way to join the data to try and build a better model.</a:t>
            </a:r>
          </a:p>
          <a:p>
            <a:endParaRPr lang="en-US" dirty="0"/>
          </a:p>
          <a:p>
            <a:r>
              <a:rPr lang="en-US" dirty="0"/>
              <a:t>In its current form, the best outcome was an explanatory model which co </a:t>
            </a:r>
            <a:r>
              <a:rPr lang="en-US" dirty="0" err="1"/>
              <a:t>nfirmed</a:t>
            </a:r>
            <a:r>
              <a:rPr lang="en-US" dirty="0"/>
              <a:t> some of the previous analysis.</a:t>
            </a:r>
          </a:p>
          <a:p>
            <a:endParaRPr lang="en-US" dirty="0"/>
          </a:p>
          <a:p>
            <a:r>
              <a:rPr lang="en-US" dirty="0"/>
              <a:t>For example, when looking at Locations, the model found the location type to be a significant factor in explaining both total expenditure and total visits, when all other factors were held constant.</a:t>
            </a:r>
          </a:p>
        </p:txBody>
      </p:sp>
      <p:sp>
        <p:nvSpPr>
          <p:cNvPr id="4" name="Slide Number Placeholder 3"/>
          <p:cNvSpPr>
            <a:spLocks noGrp="1"/>
          </p:cNvSpPr>
          <p:nvPr>
            <p:ph type="sldNum" sz="quarter" idx="5"/>
          </p:nvPr>
        </p:nvSpPr>
        <p:spPr/>
        <p:txBody>
          <a:bodyPr/>
          <a:lstStyle/>
          <a:p>
            <a:fld id="{6AED6641-C009-1747-A83F-00653457B2BC}" type="slidenum">
              <a:rPr lang="en-US" smtClean="0"/>
              <a:t>14</a:t>
            </a:fld>
            <a:endParaRPr lang="en-US"/>
          </a:p>
        </p:txBody>
      </p:sp>
    </p:spTree>
    <p:extLst>
      <p:ext uri="{BB962C8B-B14F-4D97-AF65-F5344CB8AC3E}">
        <p14:creationId xmlns:p14="http://schemas.microsoft.com/office/powerpoint/2010/main" val="557913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linear regression models work, data should not be summarized before being published.</a:t>
            </a:r>
          </a:p>
          <a:p>
            <a:endParaRPr lang="en-US" dirty="0"/>
          </a:p>
          <a:p>
            <a:r>
              <a:rPr lang="en-US" dirty="0"/>
              <a:t>Data should be in a standardized format that allows joining to take place, or collect all data in one table.</a:t>
            </a:r>
          </a:p>
        </p:txBody>
      </p:sp>
      <p:sp>
        <p:nvSpPr>
          <p:cNvPr id="4" name="Slide Number Placeholder 3"/>
          <p:cNvSpPr>
            <a:spLocks noGrp="1"/>
          </p:cNvSpPr>
          <p:nvPr>
            <p:ph type="sldNum" sz="quarter" idx="5"/>
          </p:nvPr>
        </p:nvSpPr>
        <p:spPr/>
        <p:txBody>
          <a:bodyPr/>
          <a:lstStyle/>
          <a:p>
            <a:fld id="{6AED6641-C009-1747-A83F-00653457B2BC}" type="slidenum">
              <a:rPr lang="en-US" smtClean="0"/>
              <a:t>15</a:t>
            </a:fld>
            <a:endParaRPr lang="en-US"/>
          </a:p>
        </p:txBody>
      </p:sp>
    </p:spTree>
    <p:extLst>
      <p:ext uri="{BB962C8B-B14F-4D97-AF65-F5344CB8AC3E}">
        <p14:creationId xmlns:p14="http://schemas.microsoft.com/office/powerpoint/2010/main" val="367799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Visit Scotland would like to benefit from advanced analytics and modeling of their data and learn more about tourists that visit Scotland, data should be collected and stored in a more appropriate manner.</a:t>
            </a:r>
          </a:p>
          <a:p>
            <a:endParaRPr lang="en-US" dirty="0"/>
          </a:p>
          <a:p>
            <a:r>
              <a:rPr lang="en-US" dirty="0"/>
              <a:t>To give a quick example of how this potentially could work, I looked at some external data that lends itself better to analysis and modelling.</a:t>
            </a:r>
          </a:p>
          <a:p>
            <a:endParaRPr lang="en-US" dirty="0"/>
          </a:p>
          <a:p>
            <a:r>
              <a:rPr lang="en-US" dirty="0"/>
              <a:t>I used the International data set  and filtered the USA data as these accounted for the highest expenditure and visits.</a:t>
            </a:r>
          </a:p>
        </p:txBody>
      </p:sp>
      <p:sp>
        <p:nvSpPr>
          <p:cNvPr id="4" name="Slide Number Placeholder 3"/>
          <p:cNvSpPr>
            <a:spLocks noGrp="1"/>
          </p:cNvSpPr>
          <p:nvPr>
            <p:ph type="sldNum" sz="quarter" idx="5"/>
          </p:nvPr>
        </p:nvSpPr>
        <p:spPr/>
        <p:txBody>
          <a:bodyPr/>
          <a:lstStyle/>
          <a:p>
            <a:fld id="{6AED6641-C009-1747-A83F-00653457B2BC}" type="slidenum">
              <a:rPr lang="en-US" smtClean="0"/>
              <a:t>16</a:t>
            </a:fld>
            <a:endParaRPr lang="en-US"/>
          </a:p>
        </p:txBody>
      </p:sp>
    </p:spTree>
    <p:extLst>
      <p:ext uri="{BB962C8B-B14F-4D97-AF65-F5344CB8AC3E}">
        <p14:creationId xmlns:p14="http://schemas.microsoft.com/office/powerpoint/2010/main" val="105856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of all wanted to try and label these customers and used an UNSUPERVISED LEARNING technique called K-MEANS CLUSTERING</a:t>
            </a:r>
          </a:p>
          <a:p>
            <a:endParaRPr lang="en-US" dirty="0"/>
          </a:p>
          <a:p>
            <a:r>
              <a:rPr lang="en-US" dirty="0"/>
              <a:t>Data points were split into 3 cluster groups based on this method</a:t>
            </a:r>
          </a:p>
          <a:p>
            <a:endParaRPr lang="en-US" dirty="0"/>
          </a:p>
          <a:p>
            <a:r>
              <a:rPr lang="en-US" dirty="0"/>
              <a:t>These groups were then labelled based on their spending habits: SMALLER, MEDIUM AND BIG spenders</a:t>
            </a:r>
          </a:p>
          <a:p>
            <a:r>
              <a:rPr lang="en-US" dirty="0"/>
              <a:t> </a:t>
            </a:r>
          </a:p>
          <a:p>
            <a:r>
              <a:rPr lang="en-US" dirty="0"/>
              <a:t>I want to quickly focus on MEDIUM SPENDERS who made up around 1/8th of the data points</a:t>
            </a:r>
          </a:p>
        </p:txBody>
      </p:sp>
      <p:sp>
        <p:nvSpPr>
          <p:cNvPr id="4" name="Slide Number Placeholder 3"/>
          <p:cNvSpPr>
            <a:spLocks noGrp="1"/>
          </p:cNvSpPr>
          <p:nvPr>
            <p:ph type="sldNum" sz="quarter" idx="5"/>
          </p:nvPr>
        </p:nvSpPr>
        <p:spPr/>
        <p:txBody>
          <a:bodyPr/>
          <a:lstStyle/>
          <a:p>
            <a:fld id="{6AED6641-C009-1747-A83F-00653457B2BC}" type="slidenum">
              <a:rPr lang="en-US" smtClean="0"/>
              <a:t>17</a:t>
            </a:fld>
            <a:endParaRPr lang="en-US"/>
          </a:p>
        </p:txBody>
      </p:sp>
    </p:spTree>
    <p:extLst>
      <p:ext uri="{BB962C8B-B14F-4D97-AF65-F5344CB8AC3E}">
        <p14:creationId xmlns:p14="http://schemas.microsoft.com/office/powerpoint/2010/main" val="105788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these labels for analysis, it can be seen that the MEDIUM SPENDERS actually had the highest TOTAL EXPENDITURE</a:t>
            </a:r>
          </a:p>
          <a:p>
            <a:endParaRPr lang="en-US" dirty="0"/>
          </a:p>
          <a:p>
            <a:r>
              <a:rPr lang="en-US" dirty="0"/>
              <a:t>Looking at this group in terms of AGE GROUP, the group that spent the MOST MONEY in Scotland were 55-64 year </a:t>
            </a:r>
            <a:r>
              <a:rPr lang="en-US" dirty="0" err="1"/>
              <a:t>olds</a:t>
            </a:r>
            <a:r>
              <a:rPr lang="en-US" dirty="0"/>
              <a:t>, which is the target age group that was highlighted earlier for UK TOURISTS.</a:t>
            </a:r>
          </a:p>
          <a:p>
            <a:endParaRPr lang="en-US" dirty="0"/>
          </a:p>
          <a:p>
            <a:r>
              <a:rPr lang="en-US" dirty="0"/>
              <a:t>That was a quick example of how this clustering method could be used for analysis. </a:t>
            </a:r>
          </a:p>
          <a:p>
            <a:endParaRPr lang="en-US" dirty="0"/>
          </a:p>
          <a:p>
            <a:r>
              <a:rPr lang="en-US" dirty="0"/>
              <a:t>This method could be applied to </a:t>
            </a:r>
            <a:r>
              <a:rPr lang="en-US" dirty="0" err="1"/>
              <a:t>analysing</a:t>
            </a:r>
            <a:r>
              <a:rPr lang="en-US" dirty="0"/>
              <a:t> other areas of interest.</a:t>
            </a:r>
          </a:p>
        </p:txBody>
      </p:sp>
      <p:sp>
        <p:nvSpPr>
          <p:cNvPr id="4" name="Slide Number Placeholder 3"/>
          <p:cNvSpPr>
            <a:spLocks noGrp="1"/>
          </p:cNvSpPr>
          <p:nvPr>
            <p:ph type="sldNum" sz="quarter" idx="5"/>
          </p:nvPr>
        </p:nvSpPr>
        <p:spPr/>
        <p:txBody>
          <a:bodyPr/>
          <a:lstStyle/>
          <a:p>
            <a:fld id="{6AED6641-C009-1747-A83F-00653457B2BC}" type="slidenum">
              <a:rPr lang="en-US" smtClean="0"/>
              <a:t>18</a:t>
            </a:fld>
            <a:endParaRPr lang="en-US"/>
          </a:p>
        </p:txBody>
      </p:sp>
    </p:spTree>
    <p:extLst>
      <p:ext uri="{BB962C8B-B14F-4D97-AF65-F5344CB8AC3E}">
        <p14:creationId xmlns:p14="http://schemas.microsoft.com/office/powerpoint/2010/main" val="15628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THESE LABELS HELP MODELLING??</a:t>
            </a:r>
          </a:p>
          <a:p>
            <a:endParaRPr lang="en-US" dirty="0"/>
          </a:p>
          <a:p>
            <a:r>
              <a:rPr lang="en-US" dirty="0"/>
              <a:t>- A model was created on the US data without these cluster groups that explained around 70% of the variance of expenditure</a:t>
            </a:r>
          </a:p>
          <a:p>
            <a:endParaRPr lang="en-US" dirty="0"/>
          </a:p>
          <a:p>
            <a:r>
              <a:rPr lang="en-US" dirty="0"/>
              <a:t>- A SEPARATE MODEL was then PRODUCED using ONLY the cluster groups as predictors, and returned a similar r-squared with these groups being SIGNIFICANT</a:t>
            </a:r>
          </a:p>
          <a:p>
            <a:endParaRPr lang="en-US" dirty="0"/>
          </a:p>
          <a:p>
            <a:r>
              <a:rPr lang="en-US" dirty="0"/>
              <a:t>- This gave me the confidence to ADD the labels into the original model</a:t>
            </a:r>
          </a:p>
          <a:p>
            <a:endParaRPr lang="en-US" dirty="0"/>
          </a:p>
          <a:p>
            <a:r>
              <a:rPr lang="en-US" dirty="0"/>
              <a:t>- and it was found that the labels improved the r-squared of the model and were STILL SIGNIFICANT</a:t>
            </a:r>
          </a:p>
          <a:p>
            <a:endParaRPr lang="en-US" dirty="0"/>
          </a:p>
          <a:p>
            <a:r>
              <a:rPr lang="en-US" dirty="0"/>
              <a:t>THIS METHOD COULD BE IMPLEMENTED to VISIT SCOTLAND DATA in the FUTURE</a:t>
            </a:r>
          </a:p>
        </p:txBody>
      </p:sp>
      <p:sp>
        <p:nvSpPr>
          <p:cNvPr id="4" name="Slide Number Placeholder 3"/>
          <p:cNvSpPr>
            <a:spLocks noGrp="1"/>
          </p:cNvSpPr>
          <p:nvPr>
            <p:ph type="sldNum" sz="quarter" idx="5"/>
          </p:nvPr>
        </p:nvSpPr>
        <p:spPr/>
        <p:txBody>
          <a:bodyPr/>
          <a:lstStyle/>
          <a:p>
            <a:fld id="{6AED6641-C009-1747-A83F-00653457B2BC}" type="slidenum">
              <a:rPr lang="en-US" smtClean="0"/>
              <a:t>19</a:t>
            </a:fld>
            <a:endParaRPr lang="en-US"/>
          </a:p>
        </p:txBody>
      </p:sp>
    </p:spTree>
    <p:extLst>
      <p:ext uri="{BB962C8B-B14F-4D97-AF65-F5344CB8AC3E}">
        <p14:creationId xmlns:p14="http://schemas.microsoft.com/office/powerpoint/2010/main" val="170206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summarise</a:t>
            </a:r>
            <a:r>
              <a:rPr lang="en-US" dirty="0"/>
              <a:t>:</a:t>
            </a:r>
          </a:p>
          <a:p>
            <a:endParaRPr lang="en-US" dirty="0"/>
          </a:p>
          <a:p>
            <a:r>
              <a:rPr lang="en-US" dirty="0"/>
              <a:t>- It was possible to answer all business questions, although not all were addressed in the presentation.</a:t>
            </a:r>
          </a:p>
          <a:p>
            <a:r>
              <a:rPr lang="en-US" dirty="0"/>
              <a:t>- An important note is that these trends were pre-pandemic and will need to be </a:t>
            </a:r>
            <a:r>
              <a:rPr lang="en-US" dirty="0" err="1"/>
              <a:t>reivewed</a:t>
            </a:r>
            <a:r>
              <a:rPr lang="en-US" dirty="0"/>
              <a:t> before implementing recommendations.</a:t>
            </a:r>
          </a:p>
          <a:p>
            <a:r>
              <a:rPr lang="en-US" dirty="0"/>
              <a:t>- If Visit Scotland would like to use predictive modeling, data should not be </a:t>
            </a:r>
            <a:r>
              <a:rPr lang="en-US" dirty="0" err="1"/>
              <a:t>summarised</a:t>
            </a:r>
            <a:r>
              <a:rPr lang="en-US" dirty="0"/>
              <a:t> and collected more regularly and reported in a better format.</a:t>
            </a:r>
          </a:p>
          <a:p>
            <a:r>
              <a:rPr lang="en-US" dirty="0"/>
              <a:t>- Further work is definitely possible and I would like to improve the US case study and implement this on Visit Scotland data.</a:t>
            </a:r>
          </a:p>
        </p:txBody>
      </p:sp>
      <p:sp>
        <p:nvSpPr>
          <p:cNvPr id="4" name="Slide Number Placeholder 3"/>
          <p:cNvSpPr>
            <a:spLocks noGrp="1"/>
          </p:cNvSpPr>
          <p:nvPr>
            <p:ph type="sldNum" sz="quarter" idx="5"/>
          </p:nvPr>
        </p:nvSpPr>
        <p:spPr/>
        <p:txBody>
          <a:bodyPr/>
          <a:lstStyle/>
          <a:p>
            <a:fld id="{6AED6641-C009-1747-A83F-00653457B2BC}" type="slidenum">
              <a:rPr lang="en-US" smtClean="0"/>
              <a:t>20</a:t>
            </a:fld>
            <a:endParaRPr lang="en-US"/>
          </a:p>
        </p:txBody>
      </p:sp>
    </p:spTree>
    <p:extLst>
      <p:ext uri="{BB962C8B-B14F-4D97-AF65-F5344CB8AC3E}">
        <p14:creationId xmlns:p14="http://schemas.microsoft.com/office/powerpoint/2010/main" val="421532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is about Visit Scotland and </a:t>
            </a:r>
            <a:r>
              <a:rPr lang="en-US" dirty="0" err="1"/>
              <a:t>analysing</a:t>
            </a:r>
            <a:r>
              <a:rPr lang="en-US" dirty="0"/>
              <a:t> their data to answer some business questions. </a:t>
            </a:r>
          </a:p>
          <a:p>
            <a:endParaRPr lang="en-US" dirty="0"/>
          </a:p>
          <a:p>
            <a:r>
              <a:rPr lang="en-US" dirty="0"/>
              <a:t>In this presentation I will: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Investigate a few of these questions but due to the time constraints of the presentation I will only focus on a few of these </a:t>
            </a:r>
            <a:r>
              <a:rPr lang="en-US" dirty="0" err="1"/>
              <a:t>questiosns</a:t>
            </a:r>
            <a:r>
              <a:rPr lang="en-US" dirty="0"/>
              <a:t>.</a:t>
            </a:r>
          </a:p>
          <a:p>
            <a:endParaRPr lang="en-US" dirty="0"/>
          </a:p>
          <a:p>
            <a:r>
              <a:rPr lang="en-US" dirty="0"/>
              <a:t>- Attempt to understand historical patterns in the data</a:t>
            </a:r>
          </a:p>
          <a:p>
            <a:r>
              <a:rPr lang="en-US" dirty="0"/>
              <a:t>- Try and identify key demographics and target markets</a:t>
            </a:r>
          </a:p>
          <a:p>
            <a:r>
              <a:rPr lang="en-US" dirty="0"/>
              <a:t>- Explain the process in building a predictive regression model</a:t>
            </a:r>
          </a:p>
          <a:p>
            <a:r>
              <a:rPr lang="en-US" dirty="0"/>
              <a:t>-  Touch on future work that could help Visit Scotland in the future</a:t>
            </a:r>
          </a:p>
        </p:txBody>
      </p:sp>
      <p:sp>
        <p:nvSpPr>
          <p:cNvPr id="4" name="Slide Number Placeholder 3"/>
          <p:cNvSpPr>
            <a:spLocks noGrp="1"/>
          </p:cNvSpPr>
          <p:nvPr>
            <p:ph type="sldNum" sz="quarter" idx="5"/>
          </p:nvPr>
        </p:nvSpPr>
        <p:spPr/>
        <p:txBody>
          <a:bodyPr/>
          <a:lstStyle/>
          <a:p>
            <a:fld id="{6AED6641-C009-1747-A83F-00653457B2BC}" type="slidenum">
              <a:rPr lang="en-US" smtClean="0"/>
              <a:t>2</a:t>
            </a:fld>
            <a:endParaRPr lang="en-US"/>
          </a:p>
        </p:txBody>
      </p:sp>
    </p:spTree>
    <p:extLst>
      <p:ext uri="{BB962C8B-B14F-4D97-AF65-F5344CB8AC3E}">
        <p14:creationId xmlns:p14="http://schemas.microsoft.com/office/powerpoint/2010/main" val="67614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SEVEN data sets that were used for this project</a:t>
            </a:r>
          </a:p>
          <a:p>
            <a:endParaRPr lang="en-US" dirty="0"/>
          </a:p>
          <a:p>
            <a:r>
              <a:rPr lang="en-US" dirty="0"/>
              <a:t>- SIX data sets came with the brief and are available on the </a:t>
            </a:r>
            <a:r>
              <a:rPr lang="en-US" dirty="0" err="1"/>
              <a:t>statistics.gov.scot</a:t>
            </a:r>
            <a:r>
              <a:rPr lang="en-US" dirty="0"/>
              <a:t> website</a:t>
            </a:r>
          </a:p>
          <a:p>
            <a:endParaRPr lang="en-US" dirty="0"/>
          </a:p>
          <a:p>
            <a:r>
              <a:rPr lang="en-US" dirty="0"/>
              <a:t>- AN ADDITIONAL data set 'International' was taken from the Scottish Tourism Observatory</a:t>
            </a:r>
          </a:p>
          <a:p>
            <a:endParaRPr lang="en-US" dirty="0"/>
          </a:p>
          <a:p>
            <a:r>
              <a:rPr lang="en-US" dirty="0"/>
              <a:t>- ALL data sets are OPEN SOURCE and NO OTHER ethical considerations were made</a:t>
            </a:r>
          </a:p>
          <a:p>
            <a:endParaRPr lang="en-US" dirty="0"/>
          </a:p>
          <a:p>
            <a:endParaRPr lang="en-US" dirty="0"/>
          </a:p>
        </p:txBody>
      </p:sp>
      <p:sp>
        <p:nvSpPr>
          <p:cNvPr id="4" name="Slide Number Placeholder 3"/>
          <p:cNvSpPr>
            <a:spLocks noGrp="1"/>
          </p:cNvSpPr>
          <p:nvPr>
            <p:ph type="sldNum" sz="quarter" idx="5"/>
          </p:nvPr>
        </p:nvSpPr>
        <p:spPr/>
        <p:txBody>
          <a:bodyPr/>
          <a:lstStyle/>
          <a:p>
            <a:fld id="{6AED6641-C009-1747-A83F-00653457B2BC}" type="slidenum">
              <a:rPr lang="en-US" smtClean="0"/>
              <a:t>3</a:t>
            </a:fld>
            <a:endParaRPr lang="en-US"/>
          </a:p>
        </p:txBody>
      </p:sp>
    </p:spTree>
    <p:extLst>
      <p:ext uri="{BB962C8B-B14F-4D97-AF65-F5344CB8AC3E}">
        <p14:creationId xmlns:p14="http://schemas.microsoft.com/office/powerpoint/2010/main" val="230812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can discuss TRYING to build a PREDICTIVE mode</a:t>
            </a:r>
          </a:p>
          <a:p>
            <a:endParaRPr lang="en-US" dirty="0"/>
          </a:p>
          <a:p>
            <a:r>
              <a:rPr lang="en-US" dirty="0"/>
              <a:t>It is very important to understand the pattern and trends of tourists that visit Scotland, both from within the UK and from abroad</a:t>
            </a:r>
          </a:p>
          <a:p>
            <a:endParaRPr lang="en-US" dirty="0"/>
          </a:p>
          <a:p>
            <a:r>
              <a:rPr lang="en-US" dirty="0"/>
              <a:t>The first business question is:</a:t>
            </a:r>
          </a:p>
          <a:p>
            <a:endParaRPr lang="en-US" dirty="0"/>
          </a:p>
          <a:p>
            <a:r>
              <a:rPr lang="en-US" dirty="0"/>
              <a:t>What kind of tourism activity generates the highest income for Scotland?</a:t>
            </a:r>
          </a:p>
        </p:txBody>
      </p:sp>
      <p:sp>
        <p:nvSpPr>
          <p:cNvPr id="4" name="Slide Number Placeholder 3"/>
          <p:cNvSpPr>
            <a:spLocks noGrp="1"/>
          </p:cNvSpPr>
          <p:nvPr>
            <p:ph type="sldNum" sz="quarter" idx="5"/>
          </p:nvPr>
        </p:nvSpPr>
        <p:spPr/>
        <p:txBody>
          <a:bodyPr/>
          <a:lstStyle/>
          <a:p>
            <a:fld id="{6AED6641-C009-1747-A83F-00653457B2BC}" type="slidenum">
              <a:rPr lang="en-US" smtClean="0"/>
              <a:t>4</a:t>
            </a:fld>
            <a:endParaRPr lang="en-US"/>
          </a:p>
        </p:txBody>
      </p:sp>
    </p:spTree>
    <p:extLst>
      <p:ext uri="{BB962C8B-B14F-4D97-AF65-F5344CB8AC3E}">
        <p14:creationId xmlns:p14="http://schemas.microsoft.com/office/powerpoint/2010/main" val="42115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SEVEN YEARS of data was provided and the TOTAL EXPENDITURE of each activity was plotted.</a:t>
            </a:r>
          </a:p>
          <a:p>
            <a:endParaRPr lang="en-US" dirty="0"/>
          </a:p>
          <a:p>
            <a:r>
              <a:rPr lang="en-US" dirty="0"/>
              <a:t>It can clearly be seen that Drinking &amp; Dining generates the highest income, nearly double of any other activity.</a:t>
            </a:r>
          </a:p>
          <a:p>
            <a:endParaRPr lang="en-US" dirty="0"/>
          </a:p>
          <a:p>
            <a:r>
              <a:rPr lang="en-US" dirty="0"/>
              <a:t>When looking at the TOP 4 activities over time:</a:t>
            </a:r>
          </a:p>
          <a:p>
            <a:endParaRPr lang="en-US" dirty="0"/>
          </a:p>
          <a:p>
            <a:r>
              <a:rPr lang="en-US" dirty="0"/>
              <a:t>- There was a historical peak in 2017</a:t>
            </a:r>
          </a:p>
          <a:p>
            <a:r>
              <a:rPr lang="en-US" dirty="0"/>
              <a:t>- The general pre-pandemic trends were good</a:t>
            </a:r>
          </a:p>
          <a:p>
            <a:endParaRPr lang="en-US" dirty="0"/>
          </a:p>
          <a:p>
            <a:r>
              <a:rPr lang="en-US" dirty="0"/>
              <a:t>This is an IMPORTANT observation as the data stops before the pandemic and if Visit Scotland want to reach pre pandemic levels then it may be useful to review these strong performing years before making key business decisions</a:t>
            </a:r>
          </a:p>
        </p:txBody>
      </p:sp>
      <p:sp>
        <p:nvSpPr>
          <p:cNvPr id="4" name="Slide Number Placeholder 3"/>
          <p:cNvSpPr>
            <a:spLocks noGrp="1"/>
          </p:cNvSpPr>
          <p:nvPr>
            <p:ph type="sldNum" sz="quarter" idx="5"/>
          </p:nvPr>
        </p:nvSpPr>
        <p:spPr/>
        <p:txBody>
          <a:bodyPr/>
          <a:lstStyle/>
          <a:p>
            <a:fld id="{6AED6641-C009-1747-A83F-00653457B2BC}" type="slidenum">
              <a:rPr lang="en-US" smtClean="0"/>
              <a:t>5</a:t>
            </a:fld>
            <a:endParaRPr lang="en-US"/>
          </a:p>
        </p:txBody>
      </p:sp>
    </p:spTree>
    <p:extLst>
      <p:ext uri="{BB962C8B-B14F-4D97-AF65-F5344CB8AC3E}">
        <p14:creationId xmlns:p14="http://schemas.microsoft.com/office/powerpoint/2010/main" val="233659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tourists are spending their money on, I wanted to touch on the types of location they are visiting most and where they are spending most of their money in an attempt to focus marketing</a:t>
            </a:r>
          </a:p>
        </p:txBody>
      </p:sp>
      <p:sp>
        <p:nvSpPr>
          <p:cNvPr id="4" name="Slide Number Placeholder 3"/>
          <p:cNvSpPr>
            <a:spLocks noGrp="1"/>
          </p:cNvSpPr>
          <p:nvPr>
            <p:ph type="sldNum" sz="quarter" idx="5"/>
          </p:nvPr>
        </p:nvSpPr>
        <p:spPr/>
        <p:txBody>
          <a:bodyPr/>
          <a:lstStyle/>
          <a:p>
            <a:fld id="{6AED6641-C009-1747-A83F-00653457B2BC}" type="slidenum">
              <a:rPr lang="en-US" smtClean="0"/>
              <a:t>6</a:t>
            </a:fld>
            <a:endParaRPr lang="en-US"/>
          </a:p>
        </p:txBody>
      </p:sp>
    </p:spTree>
    <p:extLst>
      <p:ext uri="{BB962C8B-B14F-4D97-AF65-F5344CB8AC3E}">
        <p14:creationId xmlns:p14="http://schemas.microsoft.com/office/powerpoint/2010/main" val="184354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both TOTAL EXPENDITURE and TOTAL VISISTS it can clearly be seen that tourists from within the UK spend the most amount of TIME and MONEY in Scottish Cities.</a:t>
            </a:r>
          </a:p>
          <a:p>
            <a:endParaRPr lang="en-US" dirty="0"/>
          </a:p>
          <a:p>
            <a:r>
              <a:rPr lang="en-US" dirty="0"/>
              <a:t>CLICK</a:t>
            </a:r>
          </a:p>
          <a:p>
            <a:endParaRPr lang="en-US" dirty="0"/>
          </a:p>
          <a:p>
            <a:r>
              <a:rPr lang="en-US" dirty="0"/>
              <a:t>Plotting this data over time it can be seen that:</a:t>
            </a:r>
          </a:p>
          <a:p>
            <a:endParaRPr lang="en-US" dirty="0"/>
          </a:p>
          <a:p>
            <a:r>
              <a:rPr lang="en-US" dirty="0"/>
              <a:t>CLICK</a:t>
            </a:r>
          </a:p>
          <a:p>
            <a:endParaRPr lang="en-US" dirty="0"/>
          </a:p>
          <a:p>
            <a:r>
              <a:rPr lang="en-US" dirty="0"/>
              <a:t>- CITIES AND TOWNS had a similar PATTERN for TOTAL EXPENDITURE</a:t>
            </a:r>
          </a:p>
          <a:p>
            <a:r>
              <a:rPr lang="en-US" dirty="0"/>
              <a:t>- THE GAP WAS LOOKING TO BE DESCREASING in terms of TOTAL VISITS</a:t>
            </a:r>
          </a:p>
          <a:p>
            <a:endParaRPr lang="en-US" dirty="0"/>
          </a:p>
          <a:p>
            <a:r>
              <a:rPr lang="en-US" dirty="0"/>
              <a:t>VISIT SCOTLAND should target this market by PROMOTING CITY BREAKS in SCOTLAND</a:t>
            </a:r>
          </a:p>
        </p:txBody>
      </p:sp>
      <p:sp>
        <p:nvSpPr>
          <p:cNvPr id="4" name="Slide Number Placeholder 3"/>
          <p:cNvSpPr>
            <a:spLocks noGrp="1"/>
          </p:cNvSpPr>
          <p:nvPr>
            <p:ph type="sldNum" sz="quarter" idx="5"/>
          </p:nvPr>
        </p:nvSpPr>
        <p:spPr/>
        <p:txBody>
          <a:bodyPr/>
          <a:lstStyle/>
          <a:p>
            <a:fld id="{6AED6641-C009-1747-A83F-00653457B2BC}" type="slidenum">
              <a:rPr lang="en-US" smtClean="0"/>
              <a:t>7</a:t>
            </a:fld>
            <a:endParaRPr lang="en-US"/>
          </a:p>
        </p:txBody>
      </p:sp>
    </p:spTree>
    <p:extLst>
      <p:ext uri="{BB962C8B-B14F-4D97-AF65-F5344CB8AC3E}">
        <p14:creationId xmlns:p14="http://schemas.microsoft.com/office/powerpoint/2010/main" val="304021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touched on what the customer likes to do, and where they like to go...</a:t>
            </a:r>
          </a:p>
          <a:p>
            <a:endParaRPr lang="en-US" dirty="0"/>
          </a:p>
          <a:p>
            <a:r>
              <a:rPr lang="en-US" dirty="0"/>
              <a:t>IS THERE A KEY DEMOGRAPHIC WE SHOULD BE FOCUSING ON??</a:t>
            </a:r>
          </a:p>
        </p:txBody>
      </p:sp>
      <p:sp>
        <p:nvSpPr>
          <p:cNvPr id="4" name="Slide Number Placeholder 3"/>
          <p:cNvSpPr>
            <a:spLocks noGrp="1"/>
          </p:cNvSpPr>
          <p:nvPr>
            <p:ph type="sldNum" sz="quarter" idx="5"/>
          </p:nvPr>
        </p:nvSpPr>
        <p:spPr/>
        <p:txBody>
          <a:bodyPr/>
          <a:lstStyle/>
          <a:p>
            <a:fld id="{6AED6641-C009-1747-A83F-00653457B2BC}" type="slidenum">
              <a:rPr lang="en-US" smtClean="0"/>
              <a:t>9</a:t>
            </a:fld>
            <a:endParaRPr lang="en-US"/>
          </a:p>
        </p:txBody>
      </p:sp>
    </p:spTree>
    <p:extLst>
      <p:ext uri="{BB962C8B-B14F-4D97-AF65-F5344CB8AC3E}">
        <p14:creationId xmlns:p14="http://schemas.microsoft.com/office/powerpoint/2010/main" val="2826074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attempt to answer this, I plotted ALL of the DEMOGRAPHIC CATEGORIES in terms of TOTAL EXPENDITURE.</a:t>
            </a:r>
          </a:p>
          <a:p>
            <a:endParaRPr lang="en-US" dirty="0"/>
          </a:p>
          <a:p>
            <a:r>
              <a:rPr lang="en-US" dirty="0"/>
              <a:t>It should be noted that this data set was formatted in such a way that made analysis quite difficult, but this plot ALLOWS US TO BUILD A PICTURE of a TARGET DEMOGRAPHIC.</a:t>
            </a:r>
          </a:p>
          <a:p>
            <a:endParaRPr lang="en-US" dirty="0"/>
          </a:p>
          <a:p>
            <a:r>
              <a:rPr lang="en-US" dirty="0"/>
              <a:t>We can see that a key demographic:</a:t>
            </a:r>
          </a:p>
          <a:p>
            <a:endParaRPr lang="en-US" dirty="0"/>
          </a:p>
          <a:p>
            <a:r>
              <a:rPr lang="en-US" dirty="0"/>
              <a:t>- Has access to a car</a:t>
            </a:r>
          </a:p>
          <a:p>
            <a:r>
              <a:rPr lang="en-US" dirty="0"/>
              <a:t>- Is married</a:t>
            </a:r>
          </a:p>
          <a:p>
            <a:r>
              <a:rPr lang="en-US" dirty="0"/>
              <a:t>- Has no children, or perhaps grown-up children</a:t>
            </a:r>
          </a:p>
          <a:p>
            <a:r>
              <a:rPr lang="en-US" dirty="0"/>
              <a:t>- Is employed</a:t>
            </a:r>
          </a:p>
        </p:txBody>
      </p:sp>
      <p:sp>
        <p:nvSpPr>
          <p:cNvPr id="4" name="Slide Number Placeholder 3"/>
          <p:cNvSpPr>
            <a:spLocks noGrp="1"/>
          </p:cNvSpPr>
          <p:nvPr>
            <p:ph type="sldNum" sz="quarter" idx="5"/>
          </p:nvPr>
        </p:nvSpPr>
        <p:spPr/>
        <p:txBody>
          <a:bodyPr/>
          <a:lstStyle/>
          <a:p>
            <a:fld id="{6AED6641-C009-1747-A83F-00653457B2BC}" type="slidenum">
              <a:rPr lang="en-US" smtClean="0"/>
              <a:t>10</a:t>
            </a:fld>
            <a:endParaRPr lang="en-US"/>
          </a:p>
        </p:txBody>
      </p:sp>
    </p:spTree>
    <p:extLst>
      <p:ext uri="{BB962C8B-B14F-4D97-AF65-F5344CB8AC3E}">
        <p14:creationId xmlns:p14="http://schemas.microsoft.com/office/powerpoint/2010/main" val="158496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847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6781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9687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0692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303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2262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9558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43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0709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9942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10/12/22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439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10/12/22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81490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6" name="Rectangle 21">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3">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A2B83-5CB7-AF40-8641-69A409B3A051}"/>
              </a:ext>
            </a:extLst>
          </p:cNvPr>
          <p:cNvSpPr>
            <a:spLocks noGrp="1"/>
          </p:cNvSpPr>
          <p:nvPr>
            <p:ph type="ctrTitle"/>
          </p:nvPr>
        </p:nvSpPr>
        <p:spPr>
          <a:xfrm>
            <a:off x="846827" y="1066801"/>
            <a:ext cx="4554747" cy="2077328"/>
          </a:xfrm>
        </p:spPr>
        <p:txBody>
          <a:bodyPr vert="horz" lIns="0" tIns="0" rIns="0" bIns="0" rtlCol="0">
            <a:normAutofit/>
          </a:bodyPr>
          <a:lstStyle/>
          <a:p>
            <a:r>
              <a:rPr lang="en-US" spc="700"/>
              <a:t>Visit Scotland Tourism Data</a:t>
            </a:r>
          </a:p>
        </p:txBody>
      </p:sp>
      <p:sp>
        <p:nvSpPr>
          <p:cNvPr id="3" name="Subtitle 2">
            <a:extLst>
              <a:ext uri="{FF2B5EF4-FFF2-40B4-BE49-F238E27FC236}">
                <a16:creationId xmlns:a16="http://schemas.microsoft.com/office/drawing/2014/main" id="{F5684C54-D19E-4A40-930C-87D64CFCF477}"/>
              </a:ext>
            </a:extLst>
          </p:cNvPr>
          <p:cNvSpPr>
            <a:spLocks noGrp="1"/>
          </p:cNvSpPr>
          <p:nvPr>
            <p:ph type="subTitle" idx="1"/>
          </p:nvPr>
        </p:nvSpPr>
        <p:spPr>
          <a:xfrm>
            <a:off x="1096679" y="4876803"/>
            <a:ext cx="4055042" cy="1233323"/>
          </a:xfrm>
        </p:spPr>
        <p:txBody>
          <a:bodyPr vert="horz" lIns="0" tIns="0" rIns="0" bIns="0" rtlCol="0" anchor="t">
            <a:normAutofit/>
          </a:bodyPr>
          <a:lstStyle/>
          <a:p>
            <a:pPr algn="l"/>
            <a:r>
              <a:rPr lang="en-US" dirty="0" err="1"/>
              <a:t>CodeClan</a:t>
            </a:r>
            <a:r>
              <a:rPr lang="en-US" dirty="0"/>
              <a:t> Final Project</a:t>
            </a:r>
          </a:p>
          <a:p>
            <a:pPr algn="l"/>
            <a:r>
              <a:rPr lang="en-US" dirty="0"/>
              <a:t>Presented by: Lloyd Lombardi</a:t>
            </a:r>
          </a:p>
          <a:p>
            <a:pPr algn="l"/>
            <a:r>
              <a:rPr lang="en-US" dirty="0"/>
              <a:t>12</a:t>
            </a:r>
            <a:r>
              <a:rPr lang="en-US" baseline="30000" dirty="0"/>
              <a:t>th</a:t>
            </a:r>
            <a:r>
              <a:rPr lang="en-US" dirty="0"/>
              <a:t> October 2022</a:t>
            </a:r>
          </a:p>
          <a:p>
            <a:pPr indent="-228600">
              <a:buFont typeface="Arial" panose="020B0604020202020204" pitchFamily="34" charset="0"/>
              <a:buChar char="•"/>
            </a:pPr>
            <a:endParaRPr lang="en-US" dirty="0"/>
          </a:p>
        </p:txBody>
      </p:sp>
      <p:pic>
        <p:nvPicPr>
          <p:cNvPr id="4" name="Picture 1" descr="page1image34664640">
            <a:extLst>
              <a:ext uri="{FF2B5EF4-FFF2-40B4-BE49-F238E27FC236}">
                <a16:creationId xmlns:a16="http://schemas.microsoft.com/office/drawing/2014/main" id="{EB11CC15-CB1F-574E-9564-CFBDEC77D1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8914" y="1718938"/>
            <a:ext cx="4750173" cy="3420124"/>
          </a:xfrm>
          <a:prstGeom prst="rect">
            <a:avLst/>
          </a:prstGeom>
          <a:noFill/>
          <a:extLst>
            <a:ext uri="{909E8E84-426E-40DD-AFC4-6F175D3DCCD1}">
              <a14:hiddenFill xmlns:a14="http://schemas.microsoft.com/office/drawing/2010/main">
                <a:solidFill>
                  <a:srgbClr val="FFFFFF"/>
                </a:solidFill>
              </a14:hiddenFill>
            </a:ext>
          </a:extLst>
        </p:spPr>
      </p:pic>
      <p:grpSp>
        <p:nvGrpSpPr>
          <p:cNvPr id="218" name="Group 25">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19" name="Rectangle 26">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8" name="Straight Connector 27">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8">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476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97EFD-5EFC-6540-9738-3ABED3C13163}"/>
              </a:ext>
            </a:extLst>
          </p:cNvPr>
          <p:cNvSpPr>
            <a:spLocks noGrp="1"/>
          </p:cNvSpPr>
          <p:nvPr>
            <p:ph type="title"/>
          </p:nvPr>
        </p:nvSpPr>
        <p:spPr>
          <a:xfrm>
            <a:off x="1038883" y="1000366"/>
            <a:ext cx="3995397" cy="1239627"/>
          </a:xfrm>
        </p:spPr>
        <p:txBody>
          <a:bodyPr anchor="b">
            <a:normAutofit/>
          </a:bodyPr>
          <a:lstStyle/>
          <a:p>
            <a:pPr algn="ctr"/>
            <a:r>
              <a:rPr lang="en-US" dirty="0"/>
              <a:t>UK Tourist Demographic</a:t>
            </a:r>
          </a:p>
        </p:txBody>
      </p:sp>
      <p:sp>
        <p:nvSpPr>
          <p:cNvPr id="3" name="Content Placeholder 2">
            <a:extLst>
              <a:ext uri="{FF2B5EF4-FFF2-40B4-BE49-F238E27FC236}">
                <a16:creationId xmlns:a16="http://schemas.microsoft.com/office/drawing/2014/main" id="{6EAED920-A4DA-9D49-B66C-9DDCFDB60634}"/>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Access to a car</a:t>
            </a:r>
          </a:p>
          <a:p>
            <a:pPr marL="342900" indent="-342900">
              <a:buFont typeface="Arial" panose="020B0604020202020204" pitchFamily="34" charset="0"/>
              <a:buChar char="•"/>
            </a:pPr>
            <a:r>
              <a:rPr lang="en-US" dirty="0"/>
              <a:t>Married</a:t>
            </a:r>
          </a:p>
          <a:p>
            <a:pPr marL="342900" indent="-342900">
              <a:buFont typeface="Arial" panose="020B0604020202020204" pitchFamily="34" charset="0"/>
              <a:buChar char="•"/>
            </a:pPr>
            <a:r>
              <a:rPr lang="en-US" dirty="0"/>
              <a:t>Tends not to have children</a:t>
            </a:r>
          </a:p>
          <a:p>
            <a:pPr marL="342900" indent="-342900">
              <a:buFont typeface="Arial" panose="020B0604020202020204" pitchFamily="34" charset="0"/>
              <a:buChar char="•"/>
            </a:pPr>
            <a:r>
              <a:rPr lang="en-US" dirty="0"/>
              <a:t>Employed</a:t>
            </a:r>
          </a:p>
          <a:p>
            <a:pPr algn="ctr"/>
            <a:endParaRPr lang="en-US" dirty="0"/>
          </a:p>
        </p:txBody>
      </p:sp>
      <p:pic>
        <p:nvPicPr>
          <p:cNvPr id="2052" name="Picture 4">
            <a:extLst>
              <a:ext uri="{FF2B5EF4-FFF2-40B4-BE49-F238E27FC236}">
                <a16:creationId xmlns:a16="http://schemas.microsoft.com/office/drawing/2014/main" id="{B0C28173-CF67-F54E-8809-27CE976AD2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9862" y="1798769"/>
            <a:ext cx="6896819" cy="3344956"/>
          </a:xfrm>
          <a:prstGeom prst="rect">
            <a:avLst/>
          </a:prstGeom>
          <a:noFill/>
          <a:extLst>
            <a:ext uri="{909E8E84-426E-40DD-AFC4-6F175D3DCCD1}">
              <a14:hiddenFill xmlns:a14="http://schemas.microsoft.com/office/drawing/2010/main">
                <a:solidFill>
                  <a:srgbClr val="FFFFFF"/>
                </a:solidFill>
              </a14:hiddenFill>
            </a:ext>
          </a:extLst>
        </p:spPr>
      </p:pic>
      <p:grpSp>
        <p:nvGrpSpPr>
          <p:cNvPr id="2071" name="Group 207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072" name="Rectangle 207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3" name="Straight Connector 207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54" name="Picture 6">
            <a:extLst>
              <a:ext uri="{FF2B5EF4-FFF2-40B4-BE49-F238E27FC236}">
                <a16:creationId xmlns:a16="http://schemas.microsoft.com/office/drawing/2014/main" id="{3DD1CEEB-F3E6-1144-A66F-3818FB7A1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902" y="1825039"/>
            <a:ext cx="6842737" cy="3318686"/>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5020D901-D18C-C34E-95F1-1BDE9E334CB4}"/>
              </a:ext>
            </a:extLst>
          </p:cNvPr>
          <p:cNvSpPr/>
          <p:nvPr/>
        </p:nvSpPr>
        <p:spPr>
          <a:xfrm>
            <a:off x="6357756" y="2108398"/>
            <a:ext cx="896290" cy="617220"/>
          </a:xfrm>
          <a:prstGeom prst="fram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042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7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B4B89-03A4-594B-BC83-1FB0DCBC6A02}"/>
              </a:ext>
            </a:extLst>
          </p:cNvPr>
          <p:cNvSpPr>
            <a:spLocks noGrp="1"/>
          </p:cNvSpPr>
          <p:nvPr>
            <p:ph type="title"/>
          </p:nvPr>
        </p:nvSpPr>
        <p:spPr>
          <a:xfrm>
            <a:off x="7150882" y="1000366"/>
            <a:ext cx="3995397" cy="1239627"/>
          </a:xfrm>
        </p:spPr>
        <p:txBody>
          <a:bodyPr anchor="b">
            <a:normAutofit/>
          </a:bodyPr>
          <a:lstStyle/>
          <a:p>
            <a:pPr algn="ctr"/>
            <a:r>
              <a:rPr lang="en-US"/>
              <a:t>Total Expenditure by Age Group</a:t>
            </a:r>
          </a:p>
        </p:txBody>
      </p:sp>
      <p:sp>
        <p:nvSpPr>
          <p:cNvPr id="3" name="Content Placeholder 2">
            <a:extLst>
              <a:ext uri="{FF2B5EF4-FFF2-40B4-BE49-F238E27FC236}">
                <a16:creationId xmlns:a16="http://schemas.microsoft.com/office/drawing/2014/main" id="{A47DEE54-12B9-FC48-BE28-8AF6C732E2E0}"/>
              </a:ext>
            </a:extLst>
          </p:cNvPr>
          <p:cNvSpPr>
            <a:spLocks noGrp="1"/>
          </p:cNvSpPr>
          <p:nvPr>
            <p:ph idx="1"/>
          </p:nvPr>
        </p:nvSpPr>
        <p:spPr>
          <a:xfrm>
            <a:off x="7279965" y="2884395"/>
            <a:ext cx="3766670" cy="2469140"/>
          </a:xfrm>
        </p:spPr>
        <p:txBody>
          <a:bodyPr>
            <a:normAutofit/>
          </a:bodyPr>
          <a:lstStyle/>
          <a:p>
            <a:pPr marL="342900" indent="-342900">
              <a:buFont typeface="Arial" panose="020B0604020202020204" pitchFamily="34" charset="0"/>
              <a:buChar char="•"/>
            </a:pPr>
            <a:r>
              <a:rPr lang="en-US" dirty="0"/>
              <a:t>25 – 34 year-olds spend the most.</a:t>
            </a:r>
          </a:p>
          <a:p>
            <a:pPr marL="342900" indent="-342900">
              <a:buFont typeface="Arial" panose="020B0604020202020204" pitchFamily="34" charset="0"/>
              <a:buChar char="•"/>
            </a:pPr>
            <a:r>
              <a:rPr lang="en-US" dirty="0"/>
              <a:t>Who should we be targeting?</a:t>
            </a:r>
          </a:p>
          <a:p>
            <a:pPr marL="342900" indent="-342900" algn="ctr">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80286C2A-DDDD-324E-AD2F-16FDB909F4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628" y="1255256"/>
            <a:ext cx="5372100" cy="4431982"/>
          </a:xfrm>
          <a:prstGeom prst="rect">
            <a:avLst/>
          </a:prstGeom>
          <a:noFill/>
          <a:extLst>
            <a:ext uri="{909E8E84-426E-40DD-AFC4-6F175D3DCCD1}">
              <a14:hiddenFill xmlns:a14="http://schemas.microsoft.com/office/drawing/2010/main">
                <a:solidFill>
                  <a:srgbClr val="FFFFFF"/>
                </a:solidFill>
              </a14:hiddenFill>
            </a:ext>
          </a:extLst>
        </p:spPr>
      </p:pic>
      <p:grpSp>
        <p:nvGrpSpPr>
          <p:cNvPr id="3090" name="Group 308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3091" name="Rectangle 308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5" name="Straight Connector 308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076" name="Picture 4">
            <a:extLst>
              <a:ext uri="{FF2B5EF4-FFF2-40B4-BE49-F238E27FC236}">
                <a16:creationId xmlns:a16="http://schemas.microsoft.com/office/drawing/2014/main" id="{1C45ADC9-FBE7-F64C-A99A-BF77F0E51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28" y="1212861"/>
            <a:ext cx="5472900" cy="452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5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106" name="Rectangle 410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07" name="Straight Connector 410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110" name="Rectangle 410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4" name="Group 4113">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115" name="Rectangle 4114">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16" name="Straight Connector 4115">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212584-056F-6444-AE5F-C353EE6C221D}"/>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200" kern="1200" cap="all" spc="390" baseline="0" dirty="0">
                <a:solidFill>
                  <a:schemeClr val="tx2"/>
                </a:solidFill>
                <a:latin typeface="+mj-lt"/>
                <a:ea typeface="+mj-ea"/>
                <a:cs typeface="+mj-cs"/>
              </a:rPr>
              <a:t>Target Age Demographic Over Time</a:t>
            </a:r>
          </a:p>
        </p:txBody>
      </p:sp>
      <p:pic>
        <p:nvPicPr>
          <p:cNvPr id="4098" name="Picture 2" descr="Chart, line chart&#10;&#10;Description automatically generated">
            <a:extLst>
              <a:ext uri="{FF2B5EF4-FFF2-40B4-BE49-F238E27FC236}">
                <a16:creationId xmlns:a16="http://schemas.microsoft.com/office/drawing/2014/main" id="{79C56F13-E26E-5B41-98B9-63E2A765EE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7761" y="1157067"/>
            <a:ext cx="6963780" cy="454386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a:extLst>
              <a:ext uri="{FF2B5EF4-FFF2-40B4-BE49-F238E27FC236}">
                <a16:creationId xmlns:a16="http://schemas.microsoft.com/office/drawing/2014/main" id="{1F749A0F-8C89-EF4D-A4EA-57A0AC478A92}"/>
              </a:ext>
            </a:extLst>
          </p:cNvPr>
          <p:cNvSpPr/>
          <p:nvPr/>
        </p:nvSpPr>
        <p:spPr>
          <a:xfrm>
            <a:off x="9897053" y="2284971"/>
            <a:ext cx="1348154" cy="692690"/>
          </a:xfrm>
          <a:prstGeom prst="rightArrow">
            <a:avLst/>
          </a:prstGeom>
          <a:solidFill>
            <a:schemeClr val="accent1">
              <a:alpha val="2934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25058049-E7CB-864F-B287-70BD068FF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761" y="943554"/>
            <a:ext cx="6890345" cy="4970892"/>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C0DD4DBA-F34B-4045-AFA1-7E8B17E324D0}"/>
              </a:ext>
            </a:extLst>
          </p:cNvPr>
          <p:cNvSpPr/>
          <p:nvPr/>
        </p:nvSpPr>
        <p:spPr>
          <a:xfrm>
            <a:off x="10507828" y="3048891"/>
            <a:ext cx="1066800" cy="433754"/>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70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2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19D7D-DE74-8B46-A2BF-6D4F81E52E04}"/>
              </a:ext>
            </a:extLst>
          </p:cNvPr>
          <p:cNvSpPr>
            <a:spLocks noGrp="1"/>
          </p:cNvSpPr>
          <p:nvPr>
            <p:ph type="title"/>
          </p:nvPr>
        </p:nvSpPr>
        <p:spPr>
          <a:xfrm>
            <a:off x="7114290" y="1000366"/>
            <a:ext cx="3974578" cy="1239627"/>
          </a:xfrm>
        </p:spPr>
        <p:txBody>
          <a:bodyPr anchor="b">
            <a:normAutofit/>
          </a:bodyPr>
          <a:lstStyle/>
          <a:p>
            <a:pPr algn="ctr"/>
            <a:r>
              <a:rPr lang="en-US" dirty="0"/>
              <a:t>International Tourist Demographics</a:t>
            </a:r>
            <a:endParaRPr lang="en-US"/>
          </a:p>
        </p:txBody>
      </p:sp>
      <p:sp>
        <p:nvSpPr>
          <p:cNvPr id="3" name="Content Placeholder 2">
            <a:extLst>
              <a:ext uri="{FF2B5EF4-FFF2-40B4-BE49-F238E27FC236}">
                <a16:creationId xmlns:a16="http://schemas.microsoft.com/office/drawing/2014/main" id="{49803F4B-FE1C-8941-9CF5-6F5512B8743E}"/>
              </a:ext>
            </a:extLst>
          </p:cNvPr>
          <p:cNvSpPr>
            <a:spLocks noGrp="1"/>
          </p:cNvSpPr>
          <p:nvPr>
            <p:ph idx="1"/>
          </p:nvPr>
        </p:nvSpPr>
        <p:spPr>
          <a:xfrm>
            <a:off x="7126241" y="2884395"/>
            <a:ext cx="3950677" cy="2469140"/>
          </a:xfrm>
        </p:spPr>
        <p:txBody>
          <a:bodyPr>
            <a:normAutofit/>
          </a:bodyPr>
          <a:lstStyle/>
          <a:p>
            <a:pPr marL="342900" indent="-342900">
              <a:buFont typeface="Arial" panose="020B0604020202020204" pitchFamily="34" charset="0"/>
              <a:buChar char="•"/>
            </a:pPr>
            <a:r>
              <a:rPr lang="en-US" dirty="0"/>
              <a:t>Tourists from USA have brought in more than double of any other country.</a:t>
            </a:r>
          </a:p>
          <a:p>
            <a:pPr marL="342900" indent="-342900">
              <a:buFont typeface="Arial" panose="020B0604020202020204" pitchFamily="34" charset="0"/>
              <a:buChar char="•"/>
            </a:pPr>
            <a:r>
              <a:rPr lang="en-US" dirty="0"/>
              <a:t>Looking at the pattern over time, the USA will continue to dwarf the other nations.</a:t>
            </a:r>
          </a:p>
        </p:txBody>
      </p:sp>
      <p:pic>
        <p:nvPicPr>
          <p:cNvPr id="8194" name="Picture 2" descr="Chart, bar chart&#10;&#10;Description automatically generated">
            <a:extLst>
              <a:ext uri="{FF2B5EF4-FFF2-40B4-BE49-F238E27FC236}">
                <a16:creationId xmlns:a16="http://schemas.microsoft.com/office/drawing/2014/main" id="{10DE1D9F-EB3D-2140-808F-3EFE4BB750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8495" y="139064"/>
            <a:ext cx="4522248" cy="328993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hart, line chart&#10;&#10;Description automatically generated">
            <a:extLst>
              <a:ext uri="{FF2B5EF4-FFF2-40B4-BE49-F238E27FC236}">
                <a16:creationId xmlns:a16="http://schemas.microsoft.com/office/drawing/2014/main" id="{3242DF5D-CB95-AE45-B732-F94E73BBE6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8495" y="3568064"/>
            <a:ext cx="4611414" cy="3020477"/>
          </a:xfrm>
          <a:prstGeom prst="rect">
            <a:avLst/>
          </a:prstGeom>
          <a:noFill/>
          <a:extLst>
            <a:ext uri="{909E8E84-426E-40DD-AFC4-6F175D3DCCD1}">
              <a14:hiddenFill xmlns:a14="http://schemas.microsoft.com/office/drawing/2010/main">
                <a:solidFill>
                  <a:srgbClr val="FFFFFF"/>
                </a:solidFill>
              </a14:hiddenFill>
            </a:ext>
          </a:extLst>
        </p:spPr>
      </p:pic>
      <p:grpSp>
        <p:nvGrpSpPr>
          <p:cNvPr id="8205" name="Group 820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7837" y="2543656"/>
            <a:ext cx="867485" cy="115439"/>
            <a:chOff x="8910933" y="1861308"/>
            <a:chExt cx="867485" cy="115439"/>
          </a:xfrm>
        </p:grpSpPr>
        <p:sp>
          <p:nvSpPr>
            <p:cNvPr id="8206" name="Rectangle 820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7" name="Straight Connector 820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737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9"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342270" y="1188720"/>
            <a:ext cx="7512147" cy="1955405"/>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Is there any way to predict spending and visits for Scotland?</a:t>
            </a:r>
          </a:p>
        </p:txBody>
      </p:sp>
      <p:grpSp>
        <p:nvGrpSpPr>
          <p:cNvPr id="3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3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482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852D-F6B8-754D-8D7D-587A53AF9155}"/>
              </a:ext>
            </a:extLst>
          </p:cNvPr>
          <p:cNvSpPr>
            <a:spLocks noGrp="1"/>
          </p:cNvSpPr>
          <p:nvPr>
            <p:ph type="title"/>
          </p:nvPr>
        </p:nvSpPr>
        <p:spPr>
          <a:xfrm>
            <a:off x="1028700" y="1446835"/>
            <a:ext cx="10134600" cy="565554"/>
          </a:xfrm>
        </p:spPr>
        <p:txBody>
          <a:bodyPr>
            <a:normAutofit fontScale="90000"/>
          </a:bodyPr>
          <a:lstStyle/>
          <a:p>
            <a:r>
              <a:rPr lang="en-US" dirty="0"/>
              <a:t>Improvements to data collection for model building</a:t>
            </a:r>
          </a:p>
        </p:txBody>
      </p:sp>
      <p:graphicFrame>
        <p:nvGraphicFramePr>
          <p:cNvPr id="5" name="Content Placeholder 2">
            <a:extLst>
              <a:ext uri="{FF2B5EF4-FFF2-40B4-BE49-F238E27FC236}">
                <a16:creationId xmlns:a16="http://schemas.microsoft.com/office/drawing/2014/main" id="{C287B88C-9911-E9E6-BF6E-B5D01C66C08B}"/>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9"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539253" y="2288912"/>
            <a:ext cx="7113494" cy="150438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FUTURE work</a:t>
            </a:r>
            <a:br>
              <a:rPr lang="en-US" sz="2800" kern="1200" cap="all" spc="390" baseline="0" dirty="0">
                <a:solidFill>
                  <a:schemeClr val="tx2"/>
                </a:solidFill>
                <a:latin typeface="+mj-lt"/>
                <a:ea typeface="+mj-ea"/>
                <a:cs typeface="+mj-cs"/>
              </a:rPr>
            </a:br>
            <a:r>
              <a:rPr lang="en-US" sz="2800" kern="1200" cap="all" spc="390" baseline="0" dirty="0">
                <a:solidFill>
                  <a:schemeClr val="tx2"/>
                </a:solidFill>
                <a:latin typeface="+mj-lt"/>
                <a:ea typeface="+mj-ea"/>
                <a:cs typeface="+mj-cs"/>
              </a:rPr>
              <a:t> </a:t>
            </a:r>
            <a:br>
              <a:rPr lang="en-US" sz="2800" kern="1200" cap="all" spc="390" baseline="0" dirty="0">
                <a:solidFill>
                  <a:schemeClr val="tx2"/>
                </a:solidFill>
                <a:latin typeface="+mj-lt"/>
                <a:ea typeface="+mj-ea"/>
                <a:cs typeface="+mj-cs"/>
              </a:rPr>
            </a:br>
            <a:r>
              <a:rPr lang="en-US" sz="2800" kern="1200" cap="all" spc="390" baseline="0" dirty="0">
                <a:solidFill>
                  <a:schemeClr val="tx2"/>
                </a:solidFill>
                <a:latin typeface="+mj-lt"/>
                <a:ea typeface="+mj-ea"/>
                <a:cs typeface="+mj-cs"/>
              </a:rPr>
              <a:t>USA case study</a:t>
            </a:r>
          </a:p>
        </p:txBody>
      </p:sp>
      <p:grpSp>
        <p:nvGrpSpPr>
          <p:cNvPr id="3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3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656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DF96A-A1E6-A84B-B84C-307B12DC72A7}"/>
              </a:ext>
            </a:extLst>
          </p:cNvPr>
          <p:cNvSpPr>
            <a:spLocks noGrp="1"/>
          </p:cNvSpPr>
          <p:nvPr>
            <p:ph type="title"/>
          </p:nvPr>
        </p:nvSpPr>
        <p:spPr>
          <a:xfrm>
            <a:off x="1038883" y="1000366"/>
            <a:ext cx="3995397" cy="1239627"/>
          </a:xfrm>
        </p:spPr>
        <p:txBody>
          <a:bodyPr anchor="b">
            <a:normAutofit/>
          </a:bodyPr>
          <a:lstStyle/>
          <a:p>
            <a:pPr algn="ctr"/>
            <a:r>
              <a:rPr lang="en-US" dirty="0"/>
              <a:t>Clustering USA Tourists</a:t>
            </a:r>
            <a:endParaRPr lang="en-US"/>
          </a:p>
        </p:txBody>
      </p:sp>
      <p:sp>
        <p:nvSpPr>
          <p:cNvPr id="3" name="Content Placeholder 2">
            <a:extLst>
              <a:ext uri="{FF2B5EF4-FFF2-40B4-BE49-F238E27FC236}">
                <a16:creationId xmlns:a16="http://schemas.microsoft.com/office/drawing/2014/main" id="{C7FEC087-678B-EC49-BA54-072BC42A31D0}"/>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Data points were put into 3 groups using the k-means clustering method.</a:t>
            </a:r>
          </a:p>
          <a:p>
            <a:pPr marL="342900" indent="-342900">
              <a:buFont typeface="Arial" panose="020B0604020202020204" pitchFamily="34" charset="0"/>
              <a:buChar char="•"/>
            </a:pPr>
            <a:r>
              <a:rPr lang="en-US" dirty="0"/>
              <a:t>These groups were labelled based on their spending habits.</a:t>
            </a:r>
          </a:p>
        </p:txBody>
      </p:sp>
      <p:grpSp>
        <p:nvGrpSpPr>
          <p:cNvPr id="9227" name="Group 92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9228" name="Rectangle 92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29" name="Straight Connector 92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30" name="Straight Connector 92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220" name="Picture 4">
            <a:extLst>
              <a:ext uri="{FF2B5EF4-FFF2-40B4-BE49-F238E27FC236}">
                <a16:creationId xmlns:a16="http://schemas.microsoft.com/office/drawing/2014/main" id="{D2077C46-5CF5-2548-AE51-79623B908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42" y="1928663"/>
            <a:ext cx="6313299" cy="30006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A7BA524-25B2-7E40-9242-F23F8DBA9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541" y="488258"/>
            <a:ext cx="6313299" cy="300067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3492F93-B6FC-2347-A163-C6DDA075C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4540" y="3537622"/>
            <a:ext cx="4827819" cy="30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22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1" name="Freeform: Shape 1025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3" name="Rectangle 1025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Rectangle 1025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7" name="Rectangle 1025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Chart, bar chart&#10;&#10;Description automatically generated">
            <a:extLst>
              <a:ext uri="{FF2B5EF4-FFF2-40B4-BE49-F238E27FC236}">
                <a16:creationId xmlns:a16="http://schemas.microsoft.com/office/drawing/2014/main" id="{0F0107A3-1C43-384F-8007-C663C39318D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0918" y="958028"/>
            <a:ext cx="5084849" cy="406788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hart, bar chart&#10;&#10;Description automatically generated">
            <a:extLst>
              <a:ext uri="{FF2B5EF4-FFF2-40B4-BE49-F238E27FC236}">
                <a16:creationId xmlns:a16="http://schemas.microsoft.com/office/drawing/2014/main" id="{43FBC96F-B095-344E-912B-19AF107A95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96332" y="958028"/>
            <a:ext cx="6534748" cy="4067880"/>
          </a:xfrm>
          <a:prstGeom prst="rect">
            <a:avLst/>
          </a:prstGeom>
          <a:noFill/>
          <a:extLst>
            <a:ext uri="{909E8E84-426E-40DD-AFC4-6F175D3DCCD1}">
              <a14:hiddenFill xmlns:a14="http://schemas.microsoft.com/office/drawing/2010/main">
                <a:solidFill>
                  <a:srgbClr val="FFFFFF"/>
                </a:solidFill>
              </a14:hiddenFill>
            </a:ext>
          </a:extLst>
        </p:spPr>
      </p:pic>
      <p:grpSp>
        <p:nvGrpSpPr>
          <p:cNvPr id="10259" name="Group 1025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70010" y="5850225"/>
            <a:ext cx="867485" cy="115439"/>
            <a:chOff x="8910933" y="1861308"/>
            <a:chExt cx="867485" cy="115439"/>
          </a:xfrm>
        </p:grpSpPr>
        <p:sp>
          <p:nvSpPr>
            <p:cNvPr id="10260" name="Rectangle 1025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261" name="Straight Connector 1026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262" name="Straight Connector 1026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DE9AAC1D-D072-9246-8E9A-D87D204F6067}"/>
              </a:ext>
            </a:extLst>
          </p:cNvPr>
          <p:cNvCxnSpPr>
            <a:cxnSpLocks/>
          </p:cNvCxnSpPr>
          <p:nvPr/>
        </p:nvCxnSpPr>
        <p:spPr>
          <a:xfrm flipV="1">
            <a:off x="5387739" y="740206"/>
            <a:ext cx="0" cy="4676746"/>
          </a:xfrm>
          <a:prstGeom prst="line">
            <a:avLst/>
          </a:prstGeom>
        </p:spPr>
        <p:style>
          <a:lnRef idx="3">
            <a:schemeClr val="dk1"/>
          </a:lnRef>
          <a:fillRef idx="0">
            <a:schemeClr val="dk1"/>
          </a:fillRef>
          <a:effectRef idx="2">
            <a:schemeClr val="dk1"/>
          </a:effectRef>
          <a:fontRef idx="minor">
            <a:schemeClr val="tx1"/>
          </a:fontRef>
        </p:style>
      </p:cxnSp>
      <p:sp>
        <p:nvSpPr>
          <p:cNvPr id="24" name="Title 1">
            <a:extLst>
              <a:ext uri="{FF2B5EF4-FFF2-40B4-BE49-F238E27FC236}">
                <a16:creationId xmlns:a16="http://schemas.microsoft.com/office/drawing/2014/main" id="{ADB79234-43D2-CE41-A545-14D4EC72A43A}"/>
              </a:ext>
            </a:extLst>
          </p:cNvPr>
          <p:cNvSpPr txBox="1">
            <a:spLocks/>
          </p:cNvSpPr>
          <p:nvPr/>
        </p:nvSpPr>
        <p:spPr>
          <a:xfrm>
            <a:off x="1669347" y="5971417"/>
            <a:ext cx="5268809" cy="565554"/>
          </a:xfrm>
          <a:prstGeom prst="rect">
            <a:avLst/>
          </a:prstGeom>
        </p:spPr>
        <p:txBody>
          <a:bodyPr>
            <a:normAutofit fontScale="97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n-US" dirty="0" err="1"/>
              <a:t>Analysing</a:t>
            </a:r>
            <a:r>
              <a:rPr lang="en-US" dirty="0"/>
              <a:t> the clustered groups</a:t>
            </a:r>
          </a:p>
        </p:txBody>
      </p:sp>
    </p:spTree>
    <p:extLst>
      <p:ext uri="{BB962C8B-B14F-4D97-AF65-F5344CB8AC3E}">
        <p14:creationId xmlns:p14="http://schemas.microsoft.com/office/powerpoint/2010/main" val="281962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29F49-4C60-6F44-9020-7EDB10246264}"/>
              </a:ext>
            </a:extLst>
          </p:cNvPr>
          <p:cNvSpPr>
            <a:spLocks noGrp="1"/>
          </p:cNvSpPr>
          <p:nvPr>
            <p:ph type="title"/>
          </p:nvPr>
        </p:nvSpPr>
        <p:spPr/>
        <p:txBody>
          <a:bodyPr/>
          <a:lstStyle/>
          <a:p>
            <a:r>
              <a:rPr lang="en-US" dirty="0"/>
              <a:t>Modelling using the cluster groups</a:t>
            </a:r>
          </a:p>
        </p:txBody>
      </p:sp>
      <p:sp>
        <p:nvSpPr>
          <p:cNvPr id="5" name="Text Placeholder 4">
            <a:extLst>
              <a:ext uri="{FF2B5EF4-FFF2-40B4-BE49-F238E27FC236}">
                <a16:creationId xmlns:a16="http://schemas.microsoft.com/office/drawing/2014/main" id="{7CA77CAF-E2E2-A845-8AB2-745F0F8C2265}"/>
              </a:ext>
            </a:extLst>
          </p:cNvPr>
          <p:cNvSpPr>
            <a:spLocks noGrp="1"/>
          </p:cNvSpPr>
          <p:nvPr>
            <p:ph type="body" idx="1"/>
          </p:nvPr>
        </p:nvSpPr>
        <p:spPr>
          <a:xfrm>
            <a:off x="6556756" y="787077"/>
            <a:ext cx="4383030" cy="5393803"/>
          </a:xfrm>
        </p:spPr>
        <p:txBody>
          <a:bodyPr>
            <a:normAutofit/>
          </a:bodyPr>
          <a:lstStyle/>
          <a:p>
            <a:pPr marL="342900" indent="-342900" algn="l">
              <a:buFont typeface="Arial" panose="020B0604020202020204" pitchFamily="34" charset="0"/>
              <a:buChar char="•"/>
            </a:pPr>
            <a:r>
              <a:rPr lang="en-US" dirty="0"/>
              <a:t>The USA data was modelled without cluster groups.</a:t>
            </a:r>
          </a:p>
          <a:p>
            <a:pPr marL="342900" indent="-342900" algn="l">
              <a:buFont typeface="Arial" panose="020B0604020202020204" pitchFamily="34" charset="0"/>
              <a:buChar char="•"/>
            </a:pPr>
            <a:r>
              <a:rPr lang="en-US" dirty="0"/>
              <a:t>A second model was created using only the cluster groups as predictors.</a:t>
            </a:r>
          </a:p>
          <a:p>
            <a:pPr marL="342900" indent="-342900" algn="l">
              <a:buFont typeface="Arial" panose="020B0604020202020204" pitchFamily="34" charset="0"/>
              <a:buChar char="•"/>
            </a:pPr>
            <a:r>
              <a:rPr lang="en-US" dirty="0"/>
              <a:t>The cluster groups were added as labels to the USA data and re-modelled.</a:t>
            </a:r>
          </a:p>
          <a:p>
            <a:pPr marL="342900" indent="-342900" algn="l">
              <a:buFont typeface="Arial" panose="020B0604020202020204" pitchFamily="34" charset="0"/>
              <a:buChar char="•"/>
            </a:pPr>
            <a:r>
              <a:rPr lang="en-US" dirty="0"/>
              <a:t>They were found to be significant predictors and increased the adjusted r-squared of the original model.</a:t>
            </a:r>
          </a:p>
        </p:txBody>
      </p:sp>
    </p:spTree>
    <p:extLst>
      <p:ext uri="{BB962C8B-B14F-4D97-AF65-F5344CB8AC3E}">
        <p14:creationId xmlns:p14="http://schemas.microsoft.com/office/powerpoint/2010/main" val="13582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5" name="Rectangle 24">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C18FA19B-08DF-C50F-57F6-D21854F93A25}"/>
              </a:ext>
            </a:extLst>
          </p:cNvPr>
          <p:cNvGraphicFramePr>
            <a:graphicFrameLocks noGrp="1"/>
          </p:cNvGraphicFramePr>
          <p:nvPr>
            <p:ph idx="1"/>
            <p:extLst>
              <p:ext uri="{D42A27DB-BD31-4B8C-83A1-F6EECF244321}">
                <p14:modId xmlns:p14="http://schemas.microsoft.com/office/powerpoint/2010/main" val="4237112314"/>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850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EF5643-9FD7-844E-ABCA-00E29D2A1203}"/>
              </a:ext>
            </a:extLst>
          </p:cNvPr>
          <p:cNvSpPr>
            <a:spLocks noGrp="1"/>
          </p:cNvSpPr>
          <p:nvPr>
            <p:ph type="title"/>
          </p:nvPr>
        </p:nvSpPr>
        <p:spPr>
          <a:xfrm>
            <a:off x="1688124" y="723901"/>
            <a:ext cx="8815754" cy="1286648"/>
          </a:xfrm>
        </p:spPr>
        <p:txBody>
          <a:bodyPr anchor="b">
            <a:normAutofit/>
          </a:bodyPr>
          <a:lstStyle/>
          <a:p>
            <a:pPr algn="ctr"/>
            <a:r>
              <a:rPr lang="en-US" dirty="0"/>
              <a:t>Summary</a:t>
            </a:r>
            <a:endParaRPr lang="en-US"/>
          </a:p>
        </p:txBody>
      </p:sp>
      <p:sp>
        <p:nvSpPr>
          <p:cNvPr id="5" name="Content Placeholder 4">
            <a:extLst>
              <a:ext uri="{FF2B5EF4-FFF2-40B4-BE49-F238E27FC236}">
                <a16:creationId xmlns:a16="http://schemas.microsoft.com/office/drawing/2014/main" id="{3B4B24D6-898C-C04F-B0B0-B3EE70CAFBFD}"/>
              </a:ext>
            </a:extLst>
          </p:cNvPr>
          <p:cNvSpPr>
            <a:spLocks noGrp="1"/>
          </p:cNvSpPr>
          <p:nvPr>
            <p:ph idx="1"/>
          </p:nvPr>
        </p:nvSpPr>
        <p:spPr>
          <a:xfrm>
            <a:off x="844952" y="2682052"/>
            <a:ext cx="10521387" cy="3452047"/>
          </a:xfrm>
        </p:spPr>
        <p:txBody>
          <a:bodyPr anchor="ctr">
            <a:normAutofit/>
          </a:bodyPr>
          <a:lstStyle/>
          <a:p>
            <a:pPr marL="342900" indent="-342900">
              <a:buFont typeface="Arial" panose="020B0604020202020204" pitchFamily="34" charset="0"/>
              <a:buChar char="•"/>
            </a:pPr>
            <a:r>
              <a:rPr lang="en-US" sz="2800" dirty="0"/>
              <a:t>It is possible to answer all business questions, although these were pre-pandemic patterns and will need to be reviewed.</a:t>
            </a:r>
          </a:p>
          <a:p>
            <a:pPr marL="342900" indent="-342900">
              <a:buFont typeface="Arial" panose="020B0604020202020204" pitchFamily="34" charset="0"/>
              <a:buChar char="•"/>
            </a:pPr>
            <a:r>
              <a:rPr lang="en-US" sz="2800" dirty="0"/>
              <a:t>For Visit Scotland to be able to use a predictive model in the future, data should be collect in a more in depth and standardized format.</a:t>
            </a:r>
          </a:p>
          <a:p>
            <a:pPr marL="342900" indent="-342900">
              <a:buFont typeface="Arial" panose="020B0604020202020204" pitchFamily="34" charset="0"/>
              <a:buChar char="•"/>
            </a:pPr>
            <a:r>
              <a:rPr lang="en-US" sz="2800" dirty="0"/>
              <a:t>Further work is possible and this could lead to better analysis and modelling.</a:t>
            </a:r>
          </a:p>
        </p:txBody>
      </p:sp>
      <p:grpSp>
        <p:nvGrpSpPr>
          <p:cNvPr id="16" name="Group 15">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7" name="Rectangle 16">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0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6569-9BC2-FF45-BA7B-80DC3D2CC9AB}"/>
              </a:ext>
            </a:extLst>
          </p:cNvPr>
          <p:cNvSpPr>
            <a:spLocks noGrp="1"/>
          </p:cNvSpPr>
          <p:nvPr>
            <p:ph type="title"/>
          </p:nvPr>
        </p:nvSpPr>
        <p:spPr>
          <a:xfrm>
            <a:off x="1028700" y="468630"/>
            <a:ext cx="10134600" cy="629359"/>
          </a:xfrm>
        </p:spPr>
        <p:txBody>
          <a:bodyPr/>
          <a:lstStyle/>
          <a:p>
            <a:r>
              <a:rPr lang="en-US" dirty="0"/>
              <a:t>Raw Data &amp; Ethical Considerations</a:t>
            </a:r>
          </a:p>
        </p:txBody>
      </p:sp>
      <p:graphicFrame>
        <p:nvGraphicFramePr>
          <p:cNvPr id="4" name="Table 4">
            <a:extLst>
              <a:ext uri="{FF2B5EF4-FFF2-40B4-BE49-F238E27FC236}">
                <a16:creationId xmlns:a16="http://schemas.microsoft.com/office/drawing/2014/main" id="{4D66886A-CDC2-214C-9846-7CC9079A109B}"/>
              </a:ext>
            </a:extLst>
          </p:cNvPr>
          <p:cNvGraphicFramePr>
            <a:graphicFrameLocks noGrp="1"/>
          </p:cNvGraphicFramePr>
          <p:nvPr>
            <p:ph idx="1"/>
            <p:extLst>
              <p:ext uri="{D42A27DB-BD31-4B8C-83A1-F6EECF244321}">
                <p14:modId xmlns:p14="http://schemas.microsoft.com/office/powerpoint/2010/main" val="2829988894"/>
              </p:ext>
            </p:extLst>
          </p:nvPr>
        </p:nvGraphicFramePr>
        <p:xfrm>
          <a:off x="1028700" y="1259205"/>
          <a:ext cx="10134600" cy="4851400"/>
        </p:xfrm>
        <a:graphic>
          <a:graphicData uri="http://schemas.openxmlformats.org/drawingml/2006/table">
            <a:tbl>
              <a:tblPr firstRow="1" bandRow="1">
                <a:tableStyleId>{5C22544A-7EE6-4342-B048-85BDC9FD1C3A}</a:tableStyleId>
              </a:tblPr>
              <a:tblGrid>
                <a:gridCol w="2533650">
                  <a:extLst>
                    <a:ext uri="{9D8B030D-6E8A-4147-A177-3AD203B41FA5}">
                      <a16:colId xmlns:a16="http://schemas.microsoft.com/office/drawing/2014/main" val="2172293503"/>
                    </a:ext>
                  </a:extLst>
                </a:gridCol>
                <a:gridCol w="2533650">
                  <a:extLst>
                    <a:ext uri="{9D8B030D-6E8A-4147-A177-3AD203B41FA5}">
                      <a16:colId xmlns:a16="http://schemas.microsoft.com/office/drawing/2014/main" val="3954522199"/>
                    </a:ext>
                  </a:extLst>
                </a:gridCol>
                <a:gridCol w="2533650">
                  <a:extLst>
                    <a:ext uri="{9D8B030D-6E8A-4147-A177-3AD203B41FA5}">
                      <a16:colId xmlns:a16="http://schemas.microsoft.com/office/drawing/2014/main" val="4294909581"/>
                    </a:ext>
                  </a:extLst>
                </a:gridCol>
                <a:gridCol w="2533650">
                  <a:extLst>
                    <a:ext uri="{9D8B030D-6E8A-4147-A177-3AD203B41FA5}">
                      <a16:colId xmlns:a16="http://schemas.microsoft.com/office/drawing/2014/main" val="86425474"/>
                    </a:ext>
                  </a:extLst>
                </a:gridCol>
              </a:tblGrid>
              <a:tr h="370840">
                <a:tc>
                  <a:txBody>
                    <a:bodyPr/>
                    <a:lstStyle/>
                    <a:p>
                      <a:r>
                        <a:rPr lang="en-US" dirty="0"/>
                        <a:t>File Name</a:t>
                      </a:r>
                    </a:p>
                  </a:txBody>
                  <a:tcPr/>
                </a:tc>
                <a:tc>
                  <a:txBody>
                    <a:bodyPr/>
                    <a:lstStyle/>
                    <a:p>
                      <a:r>
                        <a:rPr lang="en-US" dirty="0"/>
                        <a:t>Description</a:t>
                      </a:r>
                    </a:p>
                  </a:txBody>
                  <a:tcPr/>
                </a:tc>
                <a:tc>
                  <a:txBody>
                    <a:bodyPr/>
                    <a:lstStyle/>
                    <a:p>
                      <a:r>
                        <a:rPr lang="en-US" dirty="0"/>
                        <a:t>Source</a:t>
                      </a:r>
                    </a:p>
                  </a:txBody>
                  <a:tcPr/>
                </a:tc>
                <a:tc>
                  <a:txBody>
                    <a:bodyPr/>
                    <a:lstStyle/>
                    <a:p>
                      <a:r>
                        <a:rPr lang="en-US" dirty="0"/>
                        <a:t>Open Source</a:t>
                      </a:r>
                    </a:p>
                  </a:txBody>
                  <a:tcPr/>
                </a:tc>
                <a:extLst>
                  <a:ext uri="{0D108BD9-81ED-4DB2-BD59-A6C34878D82A}">
                    <a16:rowId xmlns:a16="http://schemas.microsoft.com/office/drawing/2014/main" val="1492193922"/>
                  </a:ext>
                </a:extLst>
              </a:tr>
              <a:tr h="370840">
                <a:tc>
                  <a:txBody>
                    <a:bodyPr/>
                    <a:lstStyle/>
                    <a:p>
                      <a:r>
                        <a:rPr lang="en-US" sz="1400" dirty="0" err="1"/>
                        <a:t>activities.csv</a:t>
                      </a:r>
                      <a:endParaRPr lang="en-US" sz="1400" dirty="0"/>
                    </a:p>
                  </a:txBody>
                  <a:tcPr/>
                </a:tc>
                <a:tc>
                  <a:txBody>
                    <a:bodyPr/>
                    <a:lstStyle/>
                    <a:p>
                      <a:r>
                        <a:rPr lang="en-US" sz="1200" dirty="0"/>
                        <a:t>Total visits and expenditure generated by tourism activities of British tourists. </a:t>
                      </a:r>
                      <a:r>
                        <a:rPr lang="en-US" sz="1200" b="1" dirty="0"/>
                        <a:t>2013 – 2019 </a:t>
                      </a:r>
                    </a:p>
                  </a:txBody>
                  <a:tcPr/>
                </a:tc>
                <a:tc>
                  <a:txBody>
                    <a:bodyPr/>
                    <a:lstStyle/>
                    <a:p>
                      <a:r>
                        <a:rPr lang="en-US" sz="1400" dirty="0" err="1"/>
                        <a:t>statistics.gov.scot</a:t>
                      </a:r>
                      <a:endParaRPr lang="en-US" sz="1400" dirty="0"/>
                    </a:p>
                  </a:txBody>
                  <a:tcPr/>
                </a:tc>
                <a:tc>
                  <a:txBody>
                    <a:bodyPr/>
                    <a:lstStyle/>
                    <a:p>
                      <a:endParaRPr lang="en-US" dirty="0"/>
                    </a:p>
                  </a:txBody>
                  <a:tcPr/>
                </a:tc>
                <a:extLst>
                  <a:ext uri="{0D108BD9-81ED-4DB2-BD59-A6C34878D82A}">
                    <a16:rowId xmlns:a16="http://schemas.microsoft.com/office/drawing/2014/main" val="2000367808"/>
                  </a:ext>
                </a:extLst>
              </a:tr>
              <a:tr h="370840">
                <a:tc>
                  <a:txBody>
                    <a:bodyPr/>
                    <a:lstStyle/>
                    <a:p>
                      <a:r>
                        <a:rPr lang="en-US" sz="1400" dirty="0" err="1"/>
                        <a:t>demographics.csv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demographics.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2066108089"/>
                  </a:ext>
                </a:extLst>
              </a:tr>
              <a:tr h="370840">
                <a:tc>
                  <a:txBody>
                    <a:bodyPr/>
                    <a:lstStyle/>
                    <a:p>
                      <a:r>
                        <a:rPr lang="en-US" sz="1400" dirty="0" err="1"/>
                        <a:t>locations.csv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location.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653124915"/>
                  </a:ext>
                </a:extLst>
              </a:tr>
              <a:tr h="370840">
                <a:tc>
                  <a:txBody>
                    <a:bodyPr/>
                    <a:lstStyle/>
                    <a:p>
                      <a:r>
                        <a:rPr lang="en-US" sz="1400" dirty="0" err="1"/>
                        <a:t>transport.csv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transport.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274861199"/>
                  </a:ext>
                </a:extLst>
              </a:tr>
              <a:tr h="370840">
                <a:tc>
                  <a:txBody>
                    <a:bodyPr/>
                    <a:lstStyle/>
                    <a:p>
                      <a:r>
                        <a:rPr lang="en-US" sz="1400" dirty="0" err="1"/>
                        <a:t>regional_tourism.csv</a:t>
                      </a:r>
                      <a:endParaRPr lang="en-US" sz="1400" dirty="0"/>
                    </a:p>
                  </a:txBody>
                  <a:tcPr/>
                </a:tc>
                <a:tc>
                  <a:txBody>
                    <a:bodyPr/>
                    <a:lstStyle/>
                    <a:p>
                      <a:r>
                        <a:rPr lang="en-US" sz="1200" dirty="0"/>
                        <a:t>Total visits, nights and expenditure of British tourists, broken down by Tourist Board. </a:t>
                      </a:r>
                      <a:r>
                        <a:rPr lang="en-US" sz="1200" b="1" dirty="0"/>
                        <a:t>2009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626305771"/>
                  </a:ext>
                </a:extLst>
              </a:tr>
              <a:tr h="370840">
                <a:tc>
                  <a:txBody>
                    <a:bodyPr/>
                    <a:lstStyle/>
                    <a:p>
                      <a:r>
                        <a:rPr lang="en-US" sz="1400" dirty="0" err="1"/>
                        <a:t>accommodation_occupancy.csv</a:t>
                      </a:r>
                      <a:endParaRPr lang="en-US" sz="1400" dirty="0"/>
                    </a:p>
                  </a:txBody>
                  <a:tcPr/>
                </a:tc>
                <a:tc>
                  <a:txBody>
                    <a:bodyPr/>
                    <a:lstStyle/>
                    <a:p>
                      <a:r>
                        <a:rPr lang="en-US" sz="1200" dirty="0"/>
                        <a:t>Accommodation occupancy percentage of different accommodation types. </a:t>
                      </a:r>
                      <a:r>
                        <a:rPr lang="en-US" sz="1200" b="1" dirty="0"/>
                        <a:t>2013 –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710747091"/>
                  </a:ext>
                </a:extLst>
              </a:tr>
              <a:tr h="370840">
                <a:tc>
                  <a:txBody>
                    <a:bodyPr/>
                    <a:lstStyle/>
                    <a:p>
                      <a:r>
                        <a:rPr lang="en-US" sz="1400" dirty="0" err="1"/>
                        <a:t>international.csv</a:t>
                      </a:r>
                      <a:endParaRPr lang="en-US" sz="1400" dirty="0"/>
                    </a:p>
                  </a:txBody>
                  <a:tcPr/>
                </a:tc>
                <a:tc>
                  <a:txBody>
                    <a:bodyPr/>
                    <a:lstStyle/>
                    <a:p>
                      <a:r>
                        <a:rPr lang="en-US" sz="1200" dirty="0"/>
                        <a:t>Total visits, nights and expenditure of International tourists. </a:t>
                      </a:r>
                    </a:p>
                    <a:p>
                      <a:r>
                        <a:rPr lang="en-US" sz="1200" b="1" dirty="0"/>
                        <a:t>2002 - 2019</a:t>
                      </a:r>
                    </a:p>
                  </a:txBody>
                  <a:tcPr/>
                </a:tc>
                <a:tc>
                  <a:txBody>
                    <a:bodyPr/>
                    <a:lstStyle/>
                    <a:p>
                      <a:r>
                        <a:rPr lang="en-US" sz="1400" dirty="0"/>
                        <a:t>Scottish Tourism Observatory</a:t>
                      </a:r>
                    </a:p>
                  </a:txBody>
                  <a:tcPr/>
                </a:tc>
                <a:tc>
                  <a:txBody>
                    <a:bodyPr/>
                    <a:lstStyle/>
                    <a:p>
                      <a:endParaRPr lang="en-US" dirty="0"/>
                    </a:p>
                  </a:txBody>
                  <a:tcPr/>
                </a:tc>
                <a:extLst>
                  <a:ext uri="{0D108BD9-81ED-4DB2-BD59-A6C34878D82A}">
                    <a16:rowId xmlns:a16="http://schemas.microsoft.com/office/drawing/2014/main" val="454234965"/>
                  </a:ext>
                </a:extLst>
              </a:tr>
            </a:tbl>
          </a:graphicData>
        </a:graphic>
      </p:graphicFrame>
      <p:pic>
        <p:nvPicPr>
          <p:cNvPr id="6" name="Graphic 5" descr="Checkbox Ticked with solid fill">
            <a:extLst>
              <a:ext uri="{FF2B5EF4-FFF2-40B4-BE49-F238E27FC236}">
                <a16:creationId xmlns:a16="http://schemas.microsoft.com/office/drawing/2014/main" id="{0351D58F-E9E5-3F4A-B036-8CFB1AE4F8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1500188"/>
            <a:ext cx="914400" cy="914400"/>
          </a:xfrm>
          <a:prstGeom prst="rect">
            <a:avLst/>
          </a:prstGeom>
        </p:spPr>
      </p:pic>
      <p:pic>
        <p:nvPicPr>
          <p:cNvPr id="7" name="Graphic 6" descr="Checkbox Ticked with solid fill">
            <a:extLst>
              <a:ext uri="{FF2B5EF4-FFF2-40B4-BE49-F238E27FC236}">
                <a16:creationId xmlns:a16="http://schemas.microsoft.com/office/drawing/2014/main" id="{24E99136-BA9C-8643-BC0C-4DB77FFF0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2141821"/>
            <a:ext cx="914400" cy="914400"/>
          </a:xfrm>
          <a:prstGeom prst="rect">
            <a:avLst/>
          </a:prstGeom>
        </p:spPr>
      </p:pic>
      <p:pic>
        <p:nvPicPr>
          <p:cNvPr id="8" name="Graphic 7" descr="Checkbox Ticked with solid fill">
            <a:extLst>
              <a:ext uri="{FF2B5EF4-FFF2-40B4-BE49-F238E27FC236}">
                <a16:creationId xmlns:a16="http://schemas.microsoft.com/office/drawing/2014/main" id="{888DD140-2A81-0C4F-90EF-4D0A5DDD82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2783453"/>
            <a:ext cx="914400" cy="914400"/>
          </a:xfrm>
          <a:prstGeom prst="rect">
            <a:avLst/>
          </a:prstGeom>
        </p:spPr>
      </p:pic>
      <p:pic>
        <p:nvPicPr>
          <p:cNvPr id="9" name="Graphic 8" descr="Checkbox Ticked with solid fill">
            <a:extLst>
              <a:ext uri="{FF2B5EF4-FFF2-40B4-BE49-F238E27FC236}">
                <a16:creationId xmlns:a16="http://schemas.microsoft.com/office/drawing/2014/main" id="{33235FBE-DE99-E24F-90CE-EA5E5B472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3425086"/>
            <a:ext cx="914400" cy="914400"/>
          </a:xfrm>
          <a:prstGeom prst="rect">
            <a:avLst/>
          </a:prstGeom>
        </p:spPr>
      </p:pic>
      <p:pic>
        <p:nvPicPr>
          <p:cNvPr id="10" name="Graphic 9" descr="Checkbox Ticked with solid fill">
            <a:extLst>
              <a:ext uri="{FF2B5EF4-FFF2-40B4-BE49-F238E27FC236}">
                <a16:creationId xmlns:a16="http://schemas.microsoft.com/office/drawing/2014/main" id="{7EC0F51B-BAE6-F547-80F0-2037CFC46F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4066718"/>
            <a:ext cx="914400" cy="914400"/>
          </a:xfrm>
          <a:prstGeom prst="rect">
            <a:avLst/>
          </a:prstGeom>
        </p:spPr>
      </p:pic>
      <p:pic>
        <p:nvPicPr>
          <p:cNvPr id="11" name="Graphic 10" descr="Checkbox Ticked with solid fill">
            <a:extLst>
              <a:ext uri="{FF2B5EF4-FFF2-40B4-BE49-F238E27FC236}">
                <a16:creationId xmlns:a16="http://schemas.microsoft.com/office/drawing/2014/main" id="{8477F2AD-C8E3-F54B-B340-7F1EDABAC8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4708351"/>
            <a:ext cx="914400" cy="914400"/>
          </a:xfrm>
          <a:prstGeom prst="rect">
            <a:avLst/>
          </a:prstGeom>
        </p:spPr>
      </p:pic>
      <p:pic>
        <p:nvPicPr>
          <p:cNvPr id="12" name="Graphic 11" descr="Checkbox Ticked with solid fill">
            <a:extLst>
              <a:ext uri="{FF2B5EF4-FFF2-40B4-BE49-F238E27FC236}">
                <a16:creationId xmlns:a16="http://schemas.microsoft.com/office/drawing/2014/main" id="{EBE5D6E6-DA4F-0E47-AEBD-0C488A1AC4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5349983"/>
            <a:ext cx="914400" cy="914400"/>
          </a:xfrm>
          <a:prstGeom prst="rect">
            <a:avLst/>
          </a:prstGeom>
        </p:spPr>
      </p:pic>
    </p:spTree>
    <p:extLst>
      <p:ext uri="{BB962C8B-B14F-4D97-AF65-F5344CB8AC3E}">
        <p14:creationId xmlns:p14="http://schemas.microsoft.com/office/powerpoint/2010/main" val="37775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 name="Rectangle 2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4" name="Rectangle 33">
            <a:extLst>
              <a:ext uri="{FF2B5EF4-FFF2-40B4-BE49-F238E27FC236}">
                <a16:creationId xmlns:a16="http://schemas.microsoft.com/office/drawing/2014/main" id="{01EA1F0E-CDCD-4DB2-8404-78A53728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676939" y="2927230"/>
            <a:ext cx="6838122" cy="2403895"/>
          </a:xfrm>
        </p:spPr>
        <p:txBody>
          <a:bodyPr vert="horz" lIns="91440" tIns="45720" rIns="91440" bIns="45720" rtlCol="0" anchor="b">
            <a:normAutofit/>
          </a:bodyPr>
          <a:lstStyle/>
          <a:p>
            <a:pPr algn="ctr">
              <a:lnSpc>
                <a:spcPct val="100000"/>
              </a:lnSpc>
            </a:pPr>
            <a:r>
              <a:rPr lang="en-US" sz="3400" kern="1200" cap="all" spc="390" baseline="0" dirty="0">
                <a:solidFill>
                  <a:schemeClr val="tx2"/>
                </a:solidFill>
                <a:latin typeface="+mj-lt"/>
                <a:ea typeface="+mj-ea"/>
                <a:cs typeface="+mj-cs"/>
              </a:rPr>
              <a:t>What kind of tourism activity generates the highest income for Scotland?</a:t>
            </a:r>
          </a:p>
        </p:txBody>
      </p:sp>
      <p:grpSp>
        <p:nvGrpSpPr>
          <p:cNvPr id="38" name="Group 37">
            <a:extLst>
              <a:ext uri="{FF2B5EF4-FFF2-40B4-BE49-F238E27FC236}">
                <a16:creationId xmlns:a16="http://schemas.microsoft.com/office/drawing/2014/main" id="{B46BF9D8-B659-4C32-ADAC-0DE33D1845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282691"/>
            <a:ext cx="867485" cy="115439"/>
            <a:chOff x="8910933" y="1861308"/>
            <a:chExt cx="867485" cy="115439"/>
          </a:xfrm>
        </p:grpSpPr>
        <p:sp>
          <p:nvSpPr>
            <p:cNvPr id="39" name="Rectangle 38">
              <a:extLst>
                <a:ext uri="{FF2B5EF4-FFF2-40B4-BE49-F238E27FC236}">
                  <a16:creationId xmlns:a16="http://schemas.microsoft.com/office/drawing/2014/main" id="{02941DBB-7191-4173-819B-BFFA9F69B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98F02A0-C7F4-43AB-9F39-305A1D5933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2A92AE-1F8A-4B4A-8E14-4B86FBF45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40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7916F-D838-4A4C-8075-4EB9E8B33F28}"/>
              </a:ext>
            </a:extLst>
          </p:cNvPr>
          <p:cNvSpPr>
            <a:spLocks noGrp="1"/>
          </p:cNvSpPr>
          <p:nvPr>
            <p:ph type="title"/>
          </p:nvPr>
        </p:nvSpPr>
        <p:spPr>
          <a:xfrm>
            <a:off x="7150882" y="1000366"/>
            <a:ext cx="3995397" cy="1239627"/>
          </a:xfrm>
        </p:spPr>
        <p:txBody>
          <a:bodyPr anchor="b">
            <a:normAutofit/>
          </a:bodyPr>
          <a:lstStyle/>
          <a:p>
            <a:pPr algn="ctr"/>
            <a:r>
              <a:rPr lang="en-US" dirty="0"/>
              <a:t>Tourism Activities</a:t>
            </a:r>
            <a:endParaRPr lang="en-US"/>
          </a:p>
        </p:txBody>
      </p:sp>
      <p:sp>
        <p:nvSpPr>
          <p:cNvPr id="3" name="Content Placeholder 2">
            <a:extLst>
              <a:ext uri="{FF2B5EF4-FFF2-40B4-BE49-F238E27FC236}">
                <a16:creationId xmlns:a16="http://schemas.microsoft.com/office/drawing/2014/main" id="{65DC664B-28F3-E642-9A7C-B313C3F623DC}"/>
              </a:ext>
            </a:extLst>
          </p:cNvPr>
          <p:cNvSpPr>
            <a:spLocks noGrp="1"/>
          </p:cNvSpPr>
          <p:nvPr>
            <p:ph idx="1"/>
          </p:nvPr>
        </p:nvSpPr>
        <p:spPr>
          <a:xfrm>
            <a:off x="7279965" y="2884395"/>
            <a:ext cx="3766670" cy="2469140"/>
          </a:xfrm>
        </p:spPr>
        <p:txBody>
          <a:bodyPr>
            <a:normAutofit fontScale="85000" lnSpcReduction="10000"/>
          </a:bodyPr>
          <a:lstStyle/>
          <a:p>
            <a:pPr marL="342900" indent="-342900">
              <a:buFont typeface="Arial" panose="020B0604020202020204" pitchFamily="34" charset="0"/>
              <a:buChar char="•"/>
            </a:pPr>
            <a:r>
              <a:rPr lang="en-US" dirty="0"/>
              <a:t>Drinking &amp; Dining generates the most income.</a:t>
            </a:r>
          </a:p>
          <a:p>
            <a:pPr marL="342900" indent="-342900">
              <a:buFont typeface="Arial" panose="020B0604020202020204" pitchFamily="34" charset="0"/>
              <a:buChar char="•"/>
            </a:pPr>
            <a:r>
              <a:rPr lang="en-US" dirty="0"/>
              <a:t>Historical peak expenditure in 2017.</a:t>
            </a:r>
          </a:p>
          <a:p>
            <a:pPr marL="342900" indent="-342900">
              <a:buFont typeface="Arial" panose="020B0604020202020204" pitchFamily="34" charset="0"/>
              <a:buChar char="•"/>
            </a:pPr>
            <a:r>
              <a:rPr lang="en-US" dirty="0"/>
              <a:t>Pre-pandemic patterns were promising. </a:t>
            </a:r>
          </a:p>
          <a:p>
            <a:pPr marL="342900" indent="-342900">
              <a:buFont typeface="Arial" panose="020B0604020202020204" pitchFamily="34" charset="0"/>
              <a:buChar char="•"/>
            </a:pPr>
            <a:r>
              <a:rPr lang="en-US" dirty="0"/>
              <a:t>Visit Scotland should target these activities. </a:t>
            </a:r>
          </a:p>
        </p:txBody>
      </p:sp>
      <p:pic>
        <p:nvPicPr>
          <p:cNvPr id="5122" name="Picture 2" descr="Chart, bar chart, histogram&#10;&#10;Description automatically generated">
            <a:extLst>
              <a:ext uri="{FF2B5EF4-FFF2-40B4-BE49-F238E27FC236}">
                <a16:creationId xmlns:a16="http://schemas.microsoft.com/office/drawing/2014/main" id="{F2C0B58C-8D57-A942-8899-EDDC2F46C9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901" y="1181389"/>
            <a:ext cx="5372100" cy="4579715"/>
          </a:xfrm>
          <a:prstGeom prst="rect">
            <a:avLst/>
          </a:prstGeom>
          <a:noFill/>
          <a:extLst>
            <a:ext uri="{909E8E84-426E-40DD-AFC4-6F175D3DCCD1}">
              <a14:hiddenFill xmlns:a14="http://schemas.microsoft.com/office/drawing/2010/main">
                <a:solidFill>
                  <a:srgbClr val="FFFFFF"/>
                </a:solidFill>
              </a14:hiddenFill>
            </a:ext>
          </a:extLst>
        </p:spPr>
      </p:pic>
      <p:grpSp>
        <p:nvGrpSpPr>
          <p:cNvPr id="5131" name="Group 513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5132" name="Rectangle 513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33" name="Straight Connector 513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34" name="Straight Connector 513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126" name="Picture 6">
            <a:extLst>
              <a:ext uri="{FF2B5EF4-FFF2-40B4-BE49-F238E27FC236}">
                <a16:creationId xmlns:a16="http://schemas.microsoft.com/office/drawing/2014/main" id="{8FB5D3F6-BBE1-504D-A7B7-C633FD88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46" y="1212879"/>
            <a:ext cx="5342794" cy="4548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1090F68-B86D-AE44-836C-41CAEDCC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3" y="1482155"/>
            <a:ext cx="6649546" cy="38406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4D1F753-3221-BA43-90F4-54E938B592D4}"/>
              </a:ext>
            </a:extLst>
          </p:cNvPr>
          <p:cNvCxnSpPr/>
          <p:nvPr/>
        </p:nvCxnSpPr>
        <p:spPr>
          <a:xfrm flipV="1">
            <a:off x="3497345" y="1838227"/>
            <a:ext cx="0" cy="3007150"/>
          </a:xfrm>
          <a:prstGeom prst="line">
            <a:avLst/>
          </a:prstGeom>
          <a:ln w="15875" cap="flat" cmpd="sng" algn="ctr">
            <a:solidFill>
              <a:schemeClr val="accent1">
                <a:alpha val="51624"/>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22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1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12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4"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5"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lnSpc>
                <a:spcPct val="100000"/>
              </a:lnSpc>
            </a:pPr>
            <a:r>
              <a:rPr lang="en-US" sz="2800" kern="1200" cap="all" spc="390" baseline="0" dirty="0">
                <a:solidFill>
                  <a:schemeClr val="tx2"/>
                </a:solidFill>
                <a:latin typeface="+mj-lt"/>
                <a:ea typeface="+mj-ea"/>
                <a:cs typeface="+mj-cs"/>
              </a:rPr>
              <a:t>What type of locations do tourists visit most and where do they spend their money?  </a:t>
            </a:r>
          </a:p>
        </p:txBody>
      </p:sp>
      <p:grpSp>
        <p:nvGrpSpPr>
          <p:cNvPr id="4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4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440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BB926-A1BF-A346-8922-1BC974E50785}"/>
              </a:ext>
            </a:extLst>
          </p:cNvPr>
          <p:cNvSpPr>
            <a:spLocks noGrp="1"/>
          </p:cNvSpPr>
          <p:nvPr>
            <p:ph type="title"/>
          </p:nvPr>
        </p:nvSpPr>
        <p:spPr>
          <a:xfrm>
            <a:off x="1050302" y="1000366"/>
            <a:ext cx="3995397" cy="1239627"/>
          </a:xfrm>
        </p:spPr>
        <p:txBody>
          <a:bodyPr anchor="b">
            <a:normAutofit/>
          </a:bodyPr>
          <a:lstStyle/>
          <a:p>
            <a:pPr algn="ctr"/>
            <a:r>
              <a:rPr lang="en-US" dirty="0"/>
              <a:t>Tourist Locations</a:t>
            </a:r>
          </a:p>
        </p:txBody>
      </p:sp>
      <p:sp>
        <p:nvSpPr>
          <p:cNvPr id="3" name="Content Placeholder 2">
            <a:extLst>
              <a:ext uri="{FF2B5EF4-FFF2-40B4-BE49-F238E27FC236}">
                <a16:creationId xmlns:a16="http://schemas.microsoft.com/office/drawing/2014/main" id="{210C2E58-E2D4-084D-80EA-64374A4AEBCF}"/>
              </a:ext>
            </a:extLst>
          </p:cNvPr>
          <p:cNvSpPr>
            <a:spLocks noGrp="1"/>
          </p:cNvSpPr>
          <p:nvPr>
            <p:ph idx="1"/>
          </p:nvPr>
        </p:nvSpPr>
        <p:spPr>
          <a:xfrm>
            <a:off x="1072662" y="2884395"/>
            <a:ext cx="3950677" cy="2469140"/>
          </a:xfrm>
        </p:spPr>
        <p:txBody>
          <a:bodyPr>
            <a:normAutofit fontScale="77500" lnSpcReduction="20000"/>
          </a:bodyPr>
          <a:lstStyle/>
          <a:p>
            <a:pPr marL="342900" indent="-342900">
              <a:buFont typeface="Arial" panose="020B0604020202020204" pitchFamily="34" charset="0"/>
              <a:buChar char="•"/>
            </a:pPr>
            <a:r>
              <a:rPr lang="en-US" dirty="0"/>
              <a:t>Cities are the most popular and generate the most money.</a:t>
            </a:r>
          </a:p>
          <a:p>
            <a:pPr marL="342900" indent="-342900">
              <a:buFont typeface="Arial" panose="020B0604020202020204" pitchFamily="34" charset="0"/>
              <a:buChar char="•"/>
            </a:pPr>
            <a:r>
              <a:rPr lang="en-US" dirty="0"/>
              <a:t>Towns &amp; villages receive many visitors.</a:t>
            </a:r>
          </a:p>
          <a:p>
            <a:pPr marL="342900" indent="-342900">
              <a:buFont typeface="Arial" panose="020B0604020202020204" pitchFamily="34" charset="0"/>
              <a:buChar char="•"/>
            </a:pPr>
            <a:r>
              <a:rPr lang="en-US" dirty="0"/>
              <a:t>Cities and towns have a similar expenditure pattern.</a:t>
            </a:r>
          </a:p>
          <a:p>
            <a:pPr marL="342900" indent="-342900">
              <a:buFont typeface="Arial" panose="020B0604020202020204" pitchFamily="34" charset="0"/>
              <a:buChar char="•"/>
            </a:pPr>
            <a:r>
              <a:rPr lang="en-US" dirty="0"/>
              <a:t>The difference in total visits is decreasing.</a:t>
            </a:r>
          </a:p>
          <a:p>
            <a:pPr marL="342900" indent="-342900">
              <a:buFont typeface="Arial" panose="020B0604020202020204" pitchFamily="34" charset="0"/>
              <a:buChar char="•"/>
            </a:pPr>
            <a:r>
              <a:rPr lang="en-US" dirty="0"/>
              <a:t>Marketing should promote city breaks to Scotland.</a:t>
            </a:r>
          </a:p>
        </p:txBody>
      </p:sp>
      <p:grpSp>
        <p:nvGrpSpPr>
          <p:cNvPr id="6157" name="Group 615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2543656"/>
            <a:ext cx="867485" cy="115439"/>
            <a:chOff x="8910933" y="1861308"/>
            <a:chExt cx="867485" cy="115439"/>
          </a:xfrm>
        </p:grpSpPr>
        <p:sp>
          <p:nvSpPr>
            <p:cNvPr id="6158" name="Rectangle 615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9" name="Straight Connector 615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146" name="Picture 2" descr="Chart, bar chart&#10;&#10;Description automatically generated">
            <a:extLst>
              <a:ext uri="{FF2B5EF4-FFF2-40B4-BE49-F238E27FC236}">
                <a16:creationId xmlns:a16="http://schemas.microsoft.com/office/drawing/2014/main" id="{40245F01-794D-544E-ABBC-8BEB1A83D3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4" b="1894"/>
          <a:stretch/>
        </p:blipFill>
        <p:spPr bwMode="auto">
          <a:xfrm>
            <a:off x="6853681" y="228884"/>
            <a:ext cx="4078230" cy="310343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256BBEA-38E8-B54E-AC6A-24173ADA06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89" b="2665"/>
          <a:stretch/>
        </p:blipFill>
        <p:spPr bwMode="auto">
          <a:xfrm>
            <a:off x="6853681" y="3778199"/>
            <a:ext cx="4160308" cy="285091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31F4F39-DAC8-9341-B7E5-ACC087171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14401"/>
            <a:ext cx="5326446" cy="286154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FCAA80EA-5569-A845-8811-6FCCC038D6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714517"/>
            <a:ext cx="5309765" cy="2914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a:extLst>
              <a:ext uri="{FF2B5EF4-FFF2-40B4-BE49-F238E27FC236}">
                <a16:creationId xmlns:a16="http://schemas.microsoft.com/office/drawing/2014/main" id="{3276A73F-F828-3741-95FB-2BB762CDD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7875" y="499307"/>
            <a:ext cx="5326446" cy="2861548"/>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330219F2-D048-7745-B576-EAF0A0E11D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7875" y="3714516"/>
            <a:ext cx="5297890" cy="290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15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1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28"/>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28"/>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625" y="159026"/>
            <a:ext cx="1186874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31C22-4436-E745-8F0F-27CFB34F2AF9}"/>
              </a:ext>
            </a:extLst>
          </p:cNvPr>
          <p:cNvSpPr>
            <a:spLocks noGrp="1"/>
          </p:cNvSpPr>
          <p:nvPr>
            <p:ph type="title"/>
          </p:nvPr>
        </p:nvSpPr>
        <p:spPr>
          <a:xfrm>
            <a:off x="1138280" y="940176"/>
            <a:ext cx="3240169" cy="1083061"/>
          </a:xfrm>
        </p:spPr>
        <p:txBody>
          <a:bodyPr anchor="b">
            <a:normAutofit/>
          </a:bodyPr>
          <a:lstStyle/>
          <a:p>
            <a:pPr algn="ctr"/>
            <a:r>
              <a:rPr lang="en-US" dirty="0"/>
              <a:t>Regional Tourism</a:t>
            </a:r>
          </a:p>
        </p:txBody>
      </p:sp>
      <p:sp>
        <p:nvSpPr>
          <p:cNvPr id="3" name="Content Placeholder 2">
            <a:extLst>
              <a:ext uri="{FF2B5EF4-FFF2-40B4-BE49-F238E27FC236}">
                <a16:creationId xmlns:a16="http://schemas.microsoft.com/office/drawing/2014/main" id="{88B3E738-B45A-BB46-94F0-42A1F59D11E5}"/>
              </a:ext>
            </a:extLst>
          </p:cNvPr>
          <p:cNvSpPr>
            <a:spLocks noGrp="1"/>
          </p:cNvSpPr>
          <p:nvPr>
            <p:ph idx="1"/>
          </p:nvPr>
        </p:nvSpPr>
        <p:spPr>
          <a:xfrm>
            <a:off x="1387839" y="2732544"/>
            <a:ext cx="3342740" cy="3401541"/>
          </a:xfrm>
        </p:spPr>
        <p:txBody>
          <a:bodyPr anchor="t">
            <a:normAutofit fontScale="92500" lnSpcReduction="10000"/>
          </a:bodyPr>
          <a:lstStyle/>
          <a:p>
            <a:pPr marL="342900" indent="-342900">
              <a:lnSpc>
                <a:spcPct val="100000"/>
              </a:lnSpc>
              <a:buFont typeface="Arial" panose="020B0604020202020204" pitchFamily="34" charset="0"/>
              <a:buChar char="•"/>
            </a:pPr>
            <a:r>
              <a:rPr lang="en-US" dirty="0"/>
              <a:t>The City of Edinburgh generates the highest income and receives the most visits.</a:t>
            </a:r>
          </a:p>
          <a:p>
            <a:pPr marL="342900" indent="-342900">
              <a:lnSpc>
                <a:spcPct val="100000"/>
              </a:lnSpc>
              <a:buFont typeface="Arial" panose="020B0604020202020204" pitchFamily="34" charset="0"/>
              <a:buChar char="•"/>
            </a:pPr>
            <a:r>
              <a:rPr lang="en-US" dirty="0"/>
              <a:t>Highland has the largest number of tourists spending nights.</a:t>
            </a:r>
          </a:p>
          <a:p>
            <a:pPr marL="342900" indent="-342900">
              <a:lnSpc>
                <a:spcPct val="100000"/>
              </a:lnSpc>
              <a:buFont typeface="Arial" panose="020B0604020202020204" pitchFamily="34" charset="0"/>
              <a:buChar char="•"/>
            </a:pPr>
            <a:r>
              <a:rPr lang="en-US" dirty="0"/>
              <a:t>Top 4 regions:</a:t>
            </a:r>
          </a:p>
          <a:p>
            <a:pPr marL="731520" lvl="1" indent="-457200">
              <a:lnSpc>
                <a:spcPct val="100000"/>
              </a:lnSpc>
              <a:buFont typeface="+mj-lt"/>
              <a:buAutoNum type="arabicPeriod"/>
            </a:pPr>
            <a:r>
              <a:rPr lang="en-US" dirty="0"/>
              <a:t>The City of Edinburgh</a:t>
            </a:r>
          </a:p>
          <a:p>
            <a:pPr marL="731520" lvl="1" indent="-457200">
              <a:lnSpc>
                <a:spcPct val="100000"/>
              </a:lnSpc>
              <a:buFont typeface="+mj-lt"/>
              <a:buAutoNum type="arabicPeriod"/>
            </a:pPr>
            <a:r>
              <a:rPr lang="en-US" dirty="0"/>
              <a:t>Highland</a:t>
            </a:r>
          </a:p>
          <a:p>
            <a:pPr marL="731520" lvl="1" indent="-457200">
              <a:lnSpc>
                <a:spcPct val="100000"/>
              </a:lnSpc>
              <a:buFont typeface="+mj-lt"/>
              <a:buAutoNum type="arabicPeriod"/>
            </a:pPr>
            <a:r>
              <a:rPr lang="en-US" dirty="0"/>
              <a:t>Glasgow City</a:t>
            </a:r>
          </a:p>
          <a:p>
            <a:pPr marL="731520" lvl="1" indent="-457200">
              <a:lnSpc>
                <a:spcPct val="100000"/>
              </a:lnSpc>
              <a:buFont typeface="+mj-lt"/>
              <a:buAutoNum type="arabicPeriod"/>
            </a:pPr>
            <a:r>
              <a:rPr lang="en-US" dirty="0"/>
              <a:t>Argyll and Bute</a:t>
            </a:r>
          </a:p>
        </p:txBody>
      </p:sp>
      <p:pic>
        <p:nvPicPr>
          <p:cNvPr id="7170" name="Picture 2" descr="Chart&#10;&#10;Description automatically generated">
            <a:extLst>
              <a:ext uri="{FF2B5EF4-FFF2-40B4-BE49-F238E27FC236}">
                <a16:creationId xmlns:a16="http://schemas.microsoft.com/office/drawing/2014/main" id="{65E69D51-4BC3-364B-B436-94DF07166B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1464" y="331782"/>
            <a:ext cx="3198698" cy="219910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rt&#10;&#10;Description automatically generated">
            <a:extLst>
              <a:ext uri="{FF2B5EF4-FFF2-40B4-BE49-F238E27FC236}">
                <a16:creationId xmlns:a16="http://schemas.microsoft.com/office/drawing/2014/main" id="{21BB47AE-E5F4-EE46-A699-273CF9906DE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8036378" y="2377890"/>
            <a:ext cx="3198954" cy="223926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hart&#10;&#10;Description automatically generated">
            <a:extLst>
              <a:ext uri="{FF2B5EF4-FFF2-40B4-BE49-F238E27FC236}">
                <a16:creationId xmlns:a16="http://schemas.microsoft.com/office/drawing/2014/main" id="{E8FF33F2-78B9-8B45-91CD-45345301E40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59504" y="4459899"/>
            <a:ext cx="3198681" cy="2239076"/>
          </a:xfrm>
          <a:prstGeom prst="rect">
            <a:avLst/>
          </a:prstGeom>
          <a:noFill/>
          <a:extLst>
            <a:ext uri="{909E8E84-426E-40DD-AFC4-6F175D3DCCD1}">
              <a14:hiddenFill xmlns:a14="http://schemas.microsoft.com/office/drawing/2010/main">
                <a:solidFill>
                  <a:srgbClr val="FFFFFF"/>
                </a:solidFill>
              </a14:hiddenFill>
            </a:ext>
          </a:extLst>
        </p:spPr>
      </p:pic>
      <p:grpSp>
        <p:nvGrpSpPr>
          <p:cNvPr id="7185" name="Group 718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63093" y="2320171"/>
            <a:ext cx="867485" cy="115439"/>
            <a:chOff x="8910933" y="1861308"/>
            <a:chExt cx="867485" cy="115439"/>
          </a:xfrm>
        </p:grpSpPr>
        <p:sp>
          <p:nvSpPr>
            <p:cNvPr id="7186" name="Rectangle 718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87" name="Straight Connector 718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88" name="Straight Connector 718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77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539253" y="2288912"/>
            <a:ext cx="7113494" cy="150438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Is there a key tourist demographic we should be focusing on?</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396891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1997</Words>
  <Application>Microsoft Macintosh PowerPoint</Application>
  <PresentationFormat>Widescreen</PresentationFormat>
  <Paragraphs>244</Paragraphs>
  <Slides>20</Slides>
  <Notes>19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Bembo</vt:lpstr>
      <vt:lpstr>Calibri</vt:lpstr>
      <vt:lpstr>AdornVTI</vt:lpstr>
      <vt:lpstr>Visit Scotland Tourism Data</vt:lpstr>
      <vt:lpstr>PowerPoint Presentation</vt:lpstr>
      <vt:lpstr>Raw Data &amp; Ethical Considerations</vt:lpstr>
      <vt:lpstr>What kind of tourism activity generates the highest income for Scotland?</vt:lpstr>
      <vt:lpstr>Tourism Activities</vt:lpstr>
      <vt:lpstr>What type of locations do tourists visit most and where do they spend their money?  </vt:lpstr>
      <vt:lpstr>Tourist Locations</vt:lpstr>
      <vt:lpstr>Regional Tourism</vt:lpstr>
      <vt:lpstr>Is there a key tourist demographic we should be focusing on?</vt:lpstr>
      <vt:lpstr>UK Tourist Demographic</vt:lpstr>
      <vt:lpstr>Total Expenditure by Age Group</vt:lpstr>
      <vt:lpstr>Target Age Demographic Over Time</vt:lpstr>
      <vt:lpstr>International Tourist Demographics</vt:lpstr>
      <vt:lpstr>Is there any way to predict spending and visits for Scotland?</vt:lpstr>
      <vt:lpstr>Improvements to data collection for model building</vt:lpstr>
      <vt:lpstr>FUTURE work   USA case study</vt:lpstr>
      <vt:lpstr>Clustering USA Tourists</vt:lpstr>
      <vt:lpstr>PowerPoint Presentation</vt:lpstr>
      <vt:lpstr>Modelling using the cluster groups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 Tourism Data</dc:title>
  <dc:creator>Lioyd Lombardi</dc:creator>
  <cp:lastModifiedBy>Lioyd Lombardi</cp:lastModifiedBy>
  <cp:revision>18</cp:revision>
  <dcterms:created xsi:type="dcterms:W3CDTF">2022-10-10T18:53:57Z</dcterms:created>
  <dcterms:modified xsi:type="dcterms:W3CDTF">2022-10-12T14:12:21Z</dcterms:modified>
</cp:coreProperties>
</file>