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199" y="609600"/>
            <a:ext cx="553196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14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ET OFFICE HACKATH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652145">
              <a:defRPr sz="23937"/>
            </a:lvl1pPr>
          </a:lstStyle>
          <a:p>
            <a:pPr/>
            <a:r>
              <a:t>MET OFFICE HACKATHON</a:t>
            </a:r>
          </a:p>
        </p:txBody>
      </p:sp>
      <p:sp>
        <p:nvSpPr>
          <p:cNvPr id="167" name="Team Epic dat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Epic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cycloneimg.jpeg" descr="cycloneimg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5045" t="0" r="25045" b="0"/>
          <a:stretch>
            <a:fillRect/>
          </a:stretch>
        </p:blipFill>
        <p:spPr>
          <a:xfrm>
            <a:off x="2895600" y="2889249"/>
            <a:ext cx="5953024" cy="7937367"/>
          </a:xfrm>
          <a:prstGeom prst="rect">
            <a:avLst/>
          </a:prstGeom>
        </p:spPr>
      </p:pic>
      <p:sp>
        <p:nvSpPr>
          <p:cNvPr id="170" name="Tropical Cyclone CLIMAT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6239">
              <a:defRPr sz="14544"/>
            </a:lvl1pPr>
          </a:lstStyle>
          <a:p>
            <a:pPr/>
            <a:r>
              <a:t>Tropical Cyclone CLIMATOLOGY </a:t>
            </a:r>
          </a:p>
        </p:txBody>
      </p:sp>
      <p:sp>
        <p:nvSpPr>
          <p:cNvPr id="171" name="Our challenge TOPIC -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challenge TOPIC -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Met office hackath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 office hackathon </a:t>
            </a:r>
          </a:p>
        </p:txBody>
      </p:sp>
      <p:pic>
        <p:nvPicPr>
          <p:cNvPr id="174" name="cyc2img.jpg" descr="cyc2img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3695" r="0" b="3695"/>
          <a:stretch>
            <a:fillRect/>
          </a:stretch>
        </p:blipFill>
        <p:spPr>
          <a:xfrm>
            <a:off x="13335000" y="2159000"/>
            <a:ext cx="10287000" cy="10795000"/>
          </a:xfrm>
          <a:prstGeom prst="rect">
            <a:avLst/>
          </a:prstGeom>
        </p:spPr>
      </p:pic>
      <p:sp>
        <p:nvSpPr>
          <p:cNvPr id="175" name="The problem we intended to solve"/>
          <p:cNvSpPr txBox="1"/>
          <p:nvPr>
            <p:ph type="title"/>
          </p:nvPr>
        </p:nvSpPr>
        <p:spPr>
          <a:xfrm>
            <a:off x="1314725" y="2146299"/>
            <a:ext cx="11811001" cy="101600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The problem we intended to solve</a:t>
            </a:r>
          </a:p>
        </p:txBody>
      </p:sp>
      <p:sp>
        <p:nvSpPr>
          <p:cNvPr id="176" name="Plot colour-coded cyclone tracks…"/>
          <p:cNvSpPr txBox="1"/>
          <p:nvPr>
            <p:ph type="body" sz="quarter" idx="1"/>
          </p:nvPr>
        </p:nvSpPr>
        <p:spPr>
          <a:xfrm>
            <a:off x="912943" y="7501270"/>
            <a:ext cx="11509114" cy="5133210"/>
          </a:xfrm>
          <a:prstGeom prst="rect">
            <a:avLst/>
          </a:prstGeom>
        </p:spPr>
        <p:txBody>
          <a:bodyPr/>
          <a:lstStyle/>
          <a:p>
            <a:pPr/>
            <a:r>
              <a:t>Plot colour-coded cyclone tracks </a:t>
            </a:r>
          </a:p>
          <a:p>
            <a:pPr/>
            <a:r>
              <a:t>UI to input locations with a radius</a:t>
            </a:r>
          </a:p>
          <a:p>
            <a:pPr/>
            <a:r>
              <a:t>Filter based on year, intensity, location</a:t>
            </a:r>
          </a:p>
          <a:p>
            <a:pPr/>
            <a:r>
              <a:t>Historical counter of paths through given radius</a:t>
            </a:r>
          </a:p>
        </p:txBody>
      </p:sp>
      <p:sp>
        <p:nvSpPr>
          <p:cNvPr id="177" name="Our implementation"/>
          <p:cNvSpPr txBox="1"/>
          <p:nvPr/>
        </p:nvSpPr>
        <p:spPr>
          <a:xfrm>
            <a:off x="1137063" y="6041749"/>
            <a:ext cx="22860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685165">
              <a:lnSpc>
                <a:spcPct val="80000"/>
              </a:lnSpc>
              <a:spcBef>
                <a:spcPts val="3200"/>
              </a:spcBef>
              <a:defRPr cap="all" sz="7221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Our implementation</a:t>
            </a:r>
          </a:p>
        </p:txBody>
      </p:sp>
      <p:sp>
        <p:nvSpPr>
          <p:cNvPr id="178" name="Rectangle"/>
          <p:cNvSpPr txBox="1"/>
          <p:nvPr/>
        </p:nvSpPr>
        <p:spPr>
          <a:xfrm>
            <a:off x="762000" y="3526459"/>
            <a:ext cx="22860001" cy="2768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330200">
              <a:spcBef>
                <a:spcPts val="1500"/>
              </a:spcBef>
              <a:defRPr sz="1600"/>
            </a:pPr>
          </a:p>
        </p:txBody>
      </p:sp>
      <p:sp>
        <p:nvSpPr>
          <p:cNvPr id="179" name="Contextualisation of past tropical cyclones"/>
          <p:cNvSpPr txBox="1"/>
          <p:nvPr/>
        </p:nvSpPr>
        <p:spPr>
          <a:xfrm>
            <a:off x="762000" y="3526459"/>
            <a:ext cx="7101142" cy="2666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35000" indent="-635000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000"/>
            </a:lvl1pPr>
          </a:lstStyle>
          <a:p>
            <a:pPr/>
            <a:r>
              <a:t>Contextualisation of past tropical cyclones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2"/>
      <p:bldP build="whole" bldLvl="1" animBg="1" rev="0" advAuto="0" spid="176" grpId="4"/>
      <p:bldP build="whole" bldLvl="1" animBg="1" rev="0" advAuto="0" spid="175" grpId="1"/>
      <p:bldP build="whole" bldLvl="1" animBg="1" rev="0" advAuto="0" spid="177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Met office hackathon"/>
          <p:cNvSpPr txBox="1"/>
          <p:nvPr>
            <p:ph type="body" idx="13"/>
          </p:nvPr>
        </p:nvSpPr>
        <p:spPr>
          <a:xfrm>
            <a:off x="979142" y="622300"/>
            <a:ext cx="20955001" cy="635001"/>
          </a:xfrm>
          <a:prstGeom prst="rect">
            <a:avLst/>
          </a:prstGeom>
        </p:spPr>
        <p:txBody>
          <a:bodyPr/>
          <a:lstStyle/>
          <a:p>
            <a:pPr/>
            <a:r>
              <a:t>Met office hackathon </a:t>
            </a:r>
          </a:p>
        </p:txBody>
      </p:sp>
      <p:pic>
        <p:nvPicPr>
          <p:cNvPr id="184" name="cyc2img.jpg" descr="cyc2img.jp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3695" r="0" b="3695"/>
          <a:stretch>
            <a:fillRect/>
          </a:stretch>
        </p:blipFill>
        <p:spPr>
          <a:xfrm>
            <a:off x="13335000" y="2159000"/>
            <a:ext cx="10287000" cy="10795000"/>
          </a:xfrm>
          <a:prstGeom prst="rect">
            <a:avLst/>
          </a:prstGeom>
        </p:spPr>
      </p:pic>
      <p:sp>
        <p:nvSpPr>
          <p:cNvPr id="185" name="Technologies used"/>
          <p:cNvSpPr txBox="1"/>
          <p:nvPr>
            <p:ph type="title"/>
          </p:nvPr>
        </p:nvSpPr>
        <p:spPr>
          <a:xfrm>
            <a:off x="762000" y="2896427"/>
            <a:ext cx="11811001" cy="101600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Technologies used</a:t>
            </a:r>
          </a:p>
        </p:txBody>
      </p:sp>
      <p:sp>
        <p:nvSpPr>
          <p:cNvPr id="186" name="Google’s WebGL Globe Graphical Interface…"/>
          <p:cNvSpPr txBox="1"/>
          <p:nvPr>
            <p:ph type="body" sz="half" idx="1"/>
          </p:nvPr>
        </p:nvSpPr>
        <p:spPr>
          <a:xfrm>
            <a:off x="781740" y="4771932"/>
            <a:ext cx="11771520" cy="9616846"/>
          </a:xfrm>
          <a:prstGeom prst="rect">
            <a:avLst/>
          </a:prstGeom>
        </p:spPr>
        <p:txBody>
          <a:bodyPr/>
          <a:lstStyle/>
          <a:p>
            <a:pPr/>
            <a:r>
              <a:t>Google’s WebGL Globe Graphical Interface</a:t>
            </a:r>
          </a:p>
          <a:p>
            <a:pPr/>
            <a:r>
              <a:t>dat.GUI</a:t>
            </a:r>
          </a:p>
          <a:p>
            <a:pPr/>
            <a:r>
              <a:t>Python</a:t>
            </a:r>
          </a:p>
          <a:p>
            <a:pPr/>
            <a:r>
              <a:t>Javascript </a:t>
            </a:r>
          </a:p>
          <a:p>
            <a:pPr/>
            <a:r>
              <a:t>geoPy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5" grpId="1"/>
      <p:bldP build="whole" bldLvl="1" animBg="1" rev="0" advAuto="0" spid="186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et office hackath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 office hackathon</a:t>
            </a:r>
          </a:p>
        </p:txBody>
      </p:sp>
      <p:pic>
        <p:nvPicPr>
          <p:cNvPr id="189" name="cyc4.jpeg" descr="cyc4.jpeg"/>
          <p:cNvPicPr>
            <a:picLocks noChangeAspect="1"/>
          </p:cNvPicPr>
          <p:nvPr>
            <p:ph type="pic" idx="14"/>
          </p:nvPr>
        </p:nvPicPr>
        <p:blipFill>
          <a:blip r:embed="rId2">
            <a:extLst/>
          </a:blip>
          <a:srcRect l="0" t="10698" r="0" b="10698"/>
          <a:stretch>
            <a:fillRect/>
          </a:stretch>
        </p:blipFill>
        <p:spPr>
          <a:xfrm>
            <a:off x="11203057" y="3781891"/>
            <a:ext cx="5862764" cy="6152283"/>
          </a:xfrm>
          <a:prstGeom prst="rect">
            <a:avLst/>
          </a:prstGeom>
        </p:spPr>
      </p:pic>
      <p:sp>
        <p:nvSpPr>
          <p:cNvPr id="190" name="future improvements"/>
          <p:cNvSpPr txBox="1"/>
          <p:nvPr>
            <p:ph type="title"/>
          </p:nvPr>
        </p:nvSpPr>
        <p:spPr>
          <a:xfrm>
            <a:off x="1946412" y="3580294"/>
            <a:ext cx="11811001" cy="1016001"/>
          </a:xfrm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future improvements</a:t>
            </a:r>
          </a:p>
        </p:txBody>
      </p:sp>
      <p:sp>
        <p:nvSpPr>
          <p:cNvPr id="191" name="Parallel  Processing…"/>
          <p:cNvSpPr txBox="1"/>
          <p:nvPr>
            <p:ph type="body" sz="quarter" idx="1"/>
          </p:nvPr>
        </p:nvSpPr>
        <p:spPr>
          <a:xfrm>
            <a:off x="1946412" y="5626093"/>
            <a:ext cx="11811001" cy="3860814"/>
          </a:xfrm>
          <a:prstGeom prst="rect">
            <a:avLst/>
          </a:prstGeom>
        </p:spPr>
        <p:txBody>
          <a:bodyPr/>
          <a:lstStyle/>
          <a:p>
            <a:pPr marL="431800" indent="-431800" defTabSz="561340">
              <a:spcBef>
                <a:spcPts val="2600"/>
              </a:spcBef>
              <a:defRPr sz="2720"/>
            </a:pPr>
            <a:r>
              <a:t>Parallel  Processing</a:t>
            </a:r>
          </a:p>
          <a:p>
            <a:pPr marL="431800" indent="-431800" defTabSz="561340">
              <a:spcBef>
                <a:spcPts val="2600"/>
              </a:spcBef>
              <a:defRPr sz="2720"/>
            </a:pPr>
            <a:r>
              <a:t>Improved UI with easier search input</a:t>
            </a:r>
          </a:p>
          <a:p>
            <a:pPr marL="431800" indent="-431800" defTabSz="561340">
              <a:spcBef>
                <a:spcPts val="2600"/>
              </a:spcBef>
              <a:defRPr sz="2720"/>
            </a:pPr>
            <a:r>
              <a:t>More detailed path diagrams</a:t>
            </a:r>
          </a:p>
          <a:p>
            <a:pPr marL="431800" indent="-431800" defTabSz="561340">
              <a:spcBef>
                <a:spcPts val="2600"/>
              </a:spcBef>
              <a:defRPr sz="2720"/>
            </a:pPr>
            <a:r>
              <a:t>Insights from filtered data sets</a:t>
            </a:r>
          </a:p>
          <a:p>
            <a:pPr marL="431800" indent="-431800" defTabSz="561340">
              <a:spcBef>
                <a:spcPts val="2600"/>
              </a:spcBef>
              <a:defRPr sz="2720"/>
            </a:pPr>
            <a:r>
              <a:t>Storm labels and statistics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2"/>
      <p:bldP build="whole" bldLvl="1" animBg="1" rev="0" advAuto="0" spid="19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