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988" r:id="rId2"/>
    <p:sldId id="1030" r:id="rId3"/>
    <p:sldId id="925" r:id="rId4"/>
    <p:sldId id="1032" r:id="rId5"/>
    <p:sldId id="1033" r:id="rId6"/>
    <p:sldId id="957" r:id="rId7"/>
    <p:sldId id="1031" r:id="rId8"/>
    <p:sldId id="958" r:id="rId9"/>
    <p:sldId id="1034" r:id="rId10"/>
    <p:sldId id="959" r:id="rId11"/>
    <p:sldId id="991" r:id="rId12"/>
    <p:sldId id="1035" r:id="rId13"/>
    <p:sldId id="1018" r:id="rId14"/>
    <p:sldId id="1036" r:id="rId15"/>
    <p:sldId id="1038" r:id="rId16"/>
    <p:sldId id="1012" r:id="rId17"/>
    <p:sldId id="1037" r:id="rId18"/>
    <p:sldId id="1039" r:id="rId19"/>
    <p:sldId id="1040" r:id="rId20"/>
    <p:sldId id="1045" r:id="rId21"/>
    <p:sldId id="1041" r:id="rId22"/>
    <p:sldId id="1042" r:id="rId23"/>
    <p:sldId id="1043" r:id="rId24"/>
    <p:sldId id="1044" r:id="rId25"/>
  </p:sldIdLst>
  <p:sldSz cx="9144000" cy="6858000" type="screen4x3"/>
  <p:notesSz cx="6754813" cy="9869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4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3">
          <p15:clr>
            <a:srgbClr val="A4A3A4"/>
          </p15:clr>
        </p15:guide>
        <p15:guide id="2" pos="20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8C8"/>
    <a:srgbClr val="502908"/>
    <a:srgbClr val="2D0D03"/>
    <a:srgbClr val="FF6600"/>
    <a:srgbClr val="E75BEA"/>
    <a:srgbClr val="6699FF"/>
    <a:srgbClr val="CCECFF"/>
    <a:srgbClr val="E55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3597" autoAdjust="0"/>
  </p:normalViewPr>
  <p:slideViewPr>
    <p:cSldViewPr>
      <p:cViewPr varScale="1">
        <p:scale>
          <a:sx n="86" d="100"/>
          <a:sy n="86" d="100"/>
        </p:scale>
        <p:origin x="1476" y="90"/>
      </p:cViewPr>
      <p:guideLst>
        <p:guide orient="horz" pos="764"/>
        <p:guide pos="22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04" y="-72"/>
      </p:cViewPr>
      <p:guideLst>
        <p:guide orient="horz" pos="3173"/>
        <p:guide pos="20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t" anchorCtr="0" compatLnSpc="1"/>
          <a:lstStyle>
            <a:lvl1pPr algn="l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859087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t" anchorCtr="0" compatLnSpc="1"/>
          <a:lstStyle>
            <a:lvl1pPr algn="r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35288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b" anchorCtr="0" compatLnSpc="1"/>
          <a:lstStyle>
            <a:lvl1pPr algn="l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342438"/>
            <a:ext cx="2859087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b" anchorCtr="0" compatLnSpc="1"/>
          <a:lstStyle>
            <a:lvl1pPr algn="r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fld id="{DF53DDA4-B91D-4724-9047-57541BC9C4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55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1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89DEF77-A5BC-42A9-AC8E-1EE20923CC6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246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400F77-9924-496A-8F57-2024DB13F48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8044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28456A-A7F3-452D-9A21-088C607B83B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33144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F6393EC-62C0-46E6-83A3-5E1B662F2B9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511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A4044C-0008-4DFF-B972-3A2DB4DA9FE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7523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358B2FD-432E-4FD3-933E-A9AF0E6733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587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281ECE-E55C-496E-BA0E-337E3A4F9D1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6129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B919028-6DEB-42BF-A2ED-F15E043AD54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8701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2A85C1-15E6-4A9E-AC2B-89341079D3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1654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B9353B-F213-4394-937F-0EAE650A6B0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9005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870461F-6792-4251-9F7C-0EE97848E64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3830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52F4A8C-614C-4B46-8777-79A1D411127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8324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>
            <a:lum bright="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Malgun Gothic" panose="020B0503020000020004" pitchFamily="34" charset="-127"/>
              </a:rPr>
              <a:t>第二级</a:t>
            </a:r>
          </a:p>
          <a:p>
            <a:pPr lvl="2"/>
            <a:r>
              <a:rPr lang="zh-CN" altLang="zh-CN" smtClean="0">
                <a:sym typeface="Malgun Gothic" panose="020B0503020000020004" pitchFamily="34" charset="-127"/>
              </a:rPr>
              <a:t>第三级</a:t>
            </a:r>
          </a:p>
          <a:p>
            <a:pPr lvl="3"/>
            <a:r>
              <a:rPr lang="zh-CN" altLang="zh-CN" smtClean="0">
                <a:sym typeface="Malgun Gothic" panose="020B0503020000020004" pitchFamily="34" charset="-127"/>
              </a:rPr>
              <a:t>第四级</a:t>
            </a:r>
          </a:p>
          <a:p>
            <a:pPr lvl="4"/>
            <a:r>
              <a:rPr lang="zh-CN" altLang="zh-CN" smtClean="0">
                <a:sym typeface="Malgun Gothic" panose="020B0503020000020004" pitchFamily="34" charset="-127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E197BB-A83D-479F-A885-C2481F75903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31" name="图片 7" descr="xiaomin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6381750"/>
            <a:ext cx="1168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>
    <p:random/>
  </p:transition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Malgun Gothic" panose="020B0503020000020004" pitchFamily="34" charset="-127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anose="020B0503020000020004" pitchFamily="34" charset="-127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anose="020B0503020000020004" pitchFamily="34" charset="-127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anose="020B0503020000020004" pitchFamily="34" charset="-127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anose="020B0503020000020004" pitchFamily="34" charset="-127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Malgun Gothic" panose="020B0503020000020004" pitchFamily="34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86816" y="2708920"/>
            <a:ext cx="8891588" cy="971550"/>
          </a:xfrm>
        </p:spPr>
        <p:txBody>
          <a:bodyPr/>
          <a:lstStyle/>
          <a:p>
            <a:pPr marL="0" indent="0"/>
            <a:r>
              <a:rPr lang="en-US" altLang="zh-CN" sz="4400" dirty="0" smtClean="0"/>
              <a:t> </a:t>
            </a:r>
            <a:r>
              <a:rPr lang="en-US" altLang="zh-CN" sz="3600" dirty="0" err="1"/>
              <a:t>LLNet</a:t>
            </a:r>
            <a:r>
              <a:rPr lang="en-US" altLang="zh-CN" sz="3600" dirty="0"/>
              <a:t>: A Deep </a:t>
            </a:r>
            <a:r>
              <a:rPr lang="en-US" altLang="zh-CN" sz="3600" dirty="0" err="1"/>
              <a:t>Autoencoder</a:t>
            </a:r>
            <a:r>
              <a:rPr lang="en-US" altLang="zh-CN" sz="3600" dirty="0"/>
              <a:t> approach to Natural Low-light Image</a:t>
            </a:r>
            <a:br>
              <a:rPr lang="en-US" altLang="zh-CN" sz="3600" dirty="0"/>
            </a:br>
            <a:r>
              <a:rPr lang="en-US" altLang="zh-CN" sz="3600" dirty="0"/>
              <a:t>Enhancement</a:t>
            </a:r>
            <a:endParaRPr lang="en-US" altLang="zh-CN" sz="3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1520" y="472823"/>
            <a:ext cx="5472608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Low-light </a:t>
            </a: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Net (</a:t>
            </a:r>
            <a:r>
              <a:rPr lang="en-US" altLang="zh-CN" sz="36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LLNet</a:t>
            </a: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6801" y="1988840"/>
            <a:ext cx="84709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Learning features from low-light </a:t>
            </a:r>
            <a:r>
              <a:rPr lang="en-US" altLang="zh-CN" sz="2800" dirty="0" smtClean="0"/>
              <a:t>images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 smtClean="0"/>
              <a:t>Network parameters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 smtClean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Training the </a:t>
            </a:r>
            <a:r>
              <a:rPr lang="en-US" altLang="zh-CN" sz="2800" dirty="0" smtClean="0"/>
              <a:t>model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 smtClean="0"/>
              <a:t>Image </a:t>
            </a:r>
            <a:r>
              <a:rPr lang="en-US" altLang="zh-CN" sz="2800" dirty="0"/>
              <a:t>reconstruction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692696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Learning features from low-light </a:t>
            </a:r>
            <a:r>
              <a:rPr lang="en-US" altLang="zh-CN" sz="2800" dirty="0" smtClean="0"/>
              <a:t>images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1" y="1628800"/>
            <a:ext cx="7246063" cy="432048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83568" y="1484784"/>
            <a:ext cx="770276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rebuchet MS" panose="020B0603020202020204" pitchFamily="34" charset="0"/>
              </a:rPr>
              <a:t> 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   With </a:t>
            </a:r>
            <a:r>
              <a:rPr lang="en-US" altLang="zh-CN" sz="2400" dirty="0">
                <a:latin typeface="Trebuchet MS" panose="020B0603020202020204" pitchFamily="34" charset="0"/>
              </a:rPr>
              <a:t>DA, 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feed-forward </a:t>
            </a:r>
            <a:r>
              <a:rPr lang="en-US" altLang="zh-CN" sz="2400" dirty="0">
                <a:latin typeface="Trebuchet MS" panose="020B0603020202020204" pitchFamily="34" charset="0"/>
              </a:rPr>
              <a:t>learning functions are defined to characterize 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each element </a:t>
            </a:r>
            <a:r>
              <a:rPr lang="en-US" altLang="zh-CN" sz="2400" dirty="0">
                <a:latin typeface="Trebuchet MS" panose="020B0603020202020204" pitchFamily="34" charset="0"/>
              </a:rPr>
              <a:t>of M by the expression h(x) = σ(</a:t>
            </a:r>
            <a:r>
              <a:rPr lang="en-US" altLang="zh-CN" sz="2400" dirty="0" err="1">
                <a:latin typeface="Trebuchet MS" panose="020B0603020202020204" pitchFamily="34" charset="0"/>
              </a:rPr>
              <a:t>Wx</a:t>
            </a:r>
            <a:r>
              <a:rPr lang="en-US" altLang="zh-CN" sz="2400" dirty="0">
                <a:latin typeface="Trebuchet MS" panose="020B0603020202020204" pitchFamily="34" charset="0"/>
              </a:rPr>
              <a:t> + b)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rebuchet MS" panose="020B0603020202020204" pitchFamily="34" charset="0"/>
              </a:rPr>
              <a:t>ˆ y(x) = σ ′ (W ′ h + b ′ ), where σ and σ ′ denote the 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encoding </a:t>
            </a:r>
            <a:r>
              <a:rPr lang="en-US" altLang="zh-CN" sz="2400" dirty="0">
                <a:latin typeface="Trebuchet MS" panose="020B0603020202020204" pitchFamily="34" charset="0"/>
              </a:rPr>
              <a:t>and decoding functions (either of which is usually 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the </a:t>
            </a:r>
            <a:r>
              <a:rPr lang="en-US" altLang="zh-CN" sz="2400" dirty="0" err="1" smtClean="0">
                <a:latin typeface="Trebuchet MS" panose="020B0603020202020204" pitchFamily="34" charset="0"/>
              </a:rPr>
              <a:t>sigmoidfunctionσ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(s</a:t>
            </a:r>
            <a:r>
              <a:rPr lang="en-US" altLang="zh-CN" sz="2400" dirty="0">
                <a:latin typeface="Trebuchet MS" panose="020B0603020202020204" pitchFamily="34" charset="0"/>
              </a:rPr>
              <a:t>) 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or σ </a:t>
            </a:r>
            <a:r>
              <a:rPr lang="en-US" altLang="zh-CN" sz="2400" dirty="0">
                <a:latin typeface="Trebuchet MS" panose="020B0603020202020204" pitchFamily="34" charset="0"/>
              </a:rPr>
              <a:t>′ (s) = (1+exp(−s)) −1 of </a:t>
            </a:r>
            <a:r>
              <a:rPr lang="en-US" altLang="zh-CN" sz="2400" dirty="0" err="1" smtClean="0">
                <a:latin typeface="Trebuchet MS" panose="020B0603020202020204" pitchFamily="34" charset="0"/>
              </a:rPr>
              <a:t>asingle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latin typeface="Trebuchet MS" panose="020B0603020202020204" pitchFamily="34" charset="0"/>
              </a:rPr>
              <a:t>DA layer with K units,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1808435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323528" y="692696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Network parameters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692579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55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899592" y="1196752"/>
            <a:ext cx="720080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400" dirty="0" smtClean="0"/>
              <a:t>   The </a:t>
            </a:r>
            <a:r>
              <a:rPr lang="en-US" altLang="zh-CN" sz="2400" dirty="0"/>
              <a:t>network is pre-trained for 30 epochs with </a:t>
            </a:r>
            <a:r>
              <a:rPr lang="en-US" altLang="zh-CN" sz="2400" dirty="0" smtClean="0"/>
              <a:t>pre-training learning rates </a:t>
            </a:r>
            <a:r>
              <a:rPr lang="en-US" altLang="zh-CN" sz="2400" dirty="0"/>
              <a:t>of 0.1 for the first two DA layers and </a:t>
            </a:r>
            <a:r>
              <a:rPr lang="en-US" altLang="zh-CN" sz="2400" dirty="0" smtClean="0"/>
              <a:t>0.01 for the </a:t>
            </a:r>
            <a:r>
              <a:rPr lang="en-US" altLang="zh-CN" sz="2400" dirty="0"/>
              <a:t>last DA layer, whereas </a:t>
            </a:r>
            <a:r>
              <a:rPr lang="en-US" altLang="zh-CN" sz="2400" dirty="0" err="1"/>
              <a:t>finetuning</a:t>
            </a:r>
            <a:r>
              <a:rPr lang="en-US" altLang="zh-CN" sz="2400" dirty="0"/>
              <a:t> was performed </a:t>
            </a:r>
            <a:r>
              <a:rPr lang="en-US" altLang="zh-CN" sz="2400" dirty="0" smtClean="0"/>
              <a:t>with a </a:t>
            </a:r>
            <a:r>
              <a:rPr lang="en-US" altLang="zh-CN" sz="2400" dirty="0"/>
              <a:t>learning rate of 0.1 for the first 200 </a:t>
            </a:r>
            <a:r>
              <a:rPr lang="en-US" altLang="zh-CN" sz="2400" dirty="0" err="1"/>
              <a:t>finetuning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epochs, 0.01 </a:t>
            </a:r>
            <a:r>
              <a:rPr lang="en-US" altLang="zh-CN" sz="2400" dirty="0"/>
              <a:t>afterwards, and stops only if the improvement in </a:t>
            </a:r>
            <a:r>
              <a:rPr lang="en-US" altLang="zh-CN" sz="2400" dirty="0" smtClean="0"/>
              <a:t>validation </a:t>
            </a:r>
            <a:r>
              <a:rPr lang="en-US" altLang="zh-CN" sz="2400" dirty="0"/>
              <a:t>error is less than 0.5%.</a:t>
            </a:r>
          </a:p>
        </p:txBody>
      </p:sp>
    </p:spTree>
    <p:extLst>
      <p:ext uri="{BB962C8B-B14F-4D97-AF65-F5344CB8AC3E}">
        <p14:creationId xmlns:p14="http://schemas.microsoft.com/office/powerpoint/2010/main" val="3947455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36" y="692696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Training the model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55679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I train </a:t>
            </a:r>
            <a:r>
              <a:rPr lang="en-US" altLang="zh-CN" sz="2400" dirty="0" smtClean="0"/>
              <a:t>=n(g(I </a:t>
            </a:r>
            <a:r>
              <a:rPr lang="en-US" altLang="zh-CN" sz="2400" dirty="0"/>
              <a:t>original )) where function g</a:t>
            </a:r>
            <a:r>
              <a:rPr lang="en-US" altLang="zh-CN" sz="2400" dirty="0" smtClean="0"/>
              <a:t>(·) represents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gamma adjustment </a:t>
            </a:r>
            <a:r>
              <a:rPr lang="en-US" altLang="zh-CN" sz="2400" dirty="0"/>
              <a:t>function and n(·) represents the noise function.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3097996"/>
            <a:ext cx="7017529" cy="488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58" y="3586491"/>
            <a:ext cx="6374286" cy="47765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1560" y="4396636"/>
            <a:ext cx="8034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 smtClean="0"/>
              <a:t>Where N is </a:t>
            </a:r>
            <a:r>
              <a:rPr lang="en-US" altLang="zh-CN" sz="2400" dirty="0"/>
              <a:t>the number of patches, θ = {</a:t>
            </a:r>
            <a:r>
              <a:rPr lang="en-US" altLang="zh-CN" sz="2400" dirty="0" err="1"/>
              <a:t>W,b,W</a:t>
            </a:r>
            <a:r>
              <a:rPr lang="en-US" altLang="zh-CN" sz="2400" dirty="0"/>
              <a:t> ′ ,b ′ } are </a:t>
            </a:r>
            <a:r>
              <a:rPr lang="en-US" altLang="zh-CN" sz="2400" dirty="0" smtClean="0"/>
              <a:t>the parameters </a:t>
            </a:r>
            <a:r>
              <a:rPr lang="en-US" altLang="zh-CN" sz="2400" dirty="0"/>
              <a:t>of the model, KL(ˆ ρ j ||ρ) is the </a:t>
            </a:r>
            <a:r>
              <a:rPr lang="en-US" altLang="zh-CN" sz="2400" dirty="0" err="1" smtClean="0"/>
              <a:t>Kullback</a:t>
            </a:r>
            <a:r>
              <a:rPr lang="en-US" altLang="zh-CN" sz="2400" dirty="0" smtClean="0"/>
              <a:t>- </a:t>
            </a:r>
            <a:r>
              <a:rPr lang="en-US" altLang="zh-CN" sz="2400" dirty="0" err="1" smtClean="0"/>
              <a:t>Leibler</a:t>
            </a:r>
            <a:r>
              <a:rPr lang="en-US" altLang="zh-CN" sz="2400" dirty="0" smtClean="0"/>
              <a:t> divergence(</a:t>
            </a:r>
            <a:r>
              <a:rPr lang="zh-CN" altLang="en-US" sz="2400" dirty="0" smtClean="0"/>
              <a:t>作用是诱导稀疏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97996"/>
            <a:ext cx="7017529" cy="488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3" y="3586491"/>
            <a:ext cx="6374286" cy="477659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 bwMode="auto">
          <a:xfrm>
            <a:off x="5364088" y="1013199"/>
            <a:ext cx="1080120" cy="1735257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dirty="0"/>
              <a:t>预</a:t>
            </a:r>
            <a:r>
              <a:rPr lang="zh-CN" altLang="en-US" dirty="0" smtClean="0"/>
              <a:t>训练阶段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857" y="3276619"/>
            <a:ext cx="3514286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574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36" y="692696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Training the model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1824574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I train </a:t>
            </a:r>
            <a:r>
              <a:rPr lang="en-US" altLang="zh-CN" sz="2400" dirty="0" smtClean="0"/>
              <a:t>=n(g(I </a:t>
            </a:r>
            <a:r>
              <a:rPr lang="en-US" altLang="zh-CN" sz="2400" dirty="0"/>
              <a:t>original )) where function g</a:t>
            </a:r>
            <a:r>
              <a:rPr lang="en-US" altLang="zh-CN" sz="2400" dirty="0" smtClean="0"/>
              <a:t>(·) represents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gamma adjustment </a:t>
            </a:r>
            <a:r>
              <a:rPr lang="en-US" altLang="zh-CN" sz="2400" dirty="0"/>
              <a:t>function and n(·) represents the noise function.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-36512" y="4704894"/>
            <a:ext cx="80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zh-CN" altLang="en-US" dirty="0" smtClean="0"/>
              <a:t>缺少了诱导稀疏项</a:t>
            </a:r>
            <a:endParaRPr lang="zh-CN" altLang="en-US" sz="2400" dirty="0"/>
          </a:p>
        </p:txBody>
      </p:sp>
      <p:sp>
        <p:nvSpPr>
          <p:cNvPr id="12" name="下箭头 11"/>
          <p:cNvSpPr/>
          <p:nvPr/>
        </p:nvSpPr>
        <p:spPr bwMode="auto">
          <a:xfrm>
            <a:off x="5364088" y="1556792"/>
            <a:ext cx="1080120" cy="146811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dirty="0" smtClean="0"/>
              <a:t>训练阶段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3346246"/>
            <a:ext cx="5702801" cy="4945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3869915"/>
            <a:ext cx="2322819" cy="5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761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692696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Image reconstruction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1556792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test </a:t>
            </a:r>
            <a:r>
              <a:rPr lang="en-US" altLang="zh-CN" sz="2400" dirty="0" smtClean="0"/>
              <a:t>image is </a:t>
            </a:r>
            <a:r>
              <a:rPr lang="en-US" altLang="zh-CN" sz="2400" dirty="0"/>
              <a:t>first broken up into overlapping 17 × 17 patches </a:t>
            </a:r>
            <a:r>
              <a:rPr lang="en-US" altLang="zh-CN" sz="2400" dirty="0" smtClean="0"/>
              <a:t>with stride </a:t>
            </a:r>
            <a:r>
              <a:rPr lang="en-US" altLang="zh-CN" sz="2400" dirty="0"/>
              <a:t>size of 3 × 3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We </a:t>
            </a:r>
            <a:r>
              <a:rPr lang="zh-CN" altLang="en-US" sz="2400" dirty="0"/>
              <a:t>find that using a patching stride of 2 × 2 or</a:t>
            </a:r>
          </a:p>
          <a:p>
            <a:r>
              <a:rPr lang="zh-CN" altLang="en-US" sz="2400" dirty="0"/>
              <a:t>even1×1(</a:t>
            </a:r>
            <a:r>
              <a:rPr lang="zh-CN" altLang="en-US" sz="2400" dirty="0" smtClean="0"/>
              <a:t>fully overlapped patches) do not produce significantly superior results</a:t>
            </a:r>
            <a:r>
              <a:rPr lang="zh-CN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4728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899592" y="4509120"/>
            <a:ext cx="4752528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539551" y="1484784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Preparation knowledge</a:t>
            </a: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Low-light Net (</a:t>
            </a:r>
            <a:r>
              <a:rPr lang="en-US" altLang="zh-CN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LLNet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endParaRPr lang="en-US" altLang="zh-CN" dirty="0">
              <a:latin typeface="Tahoma" panose="020B0604030504040204" pitchFamily="34" charset="0"/>
              <a:sym typeface="+mn-ea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Evaluation 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metrics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Results-and-discussion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endParaRPr lang="zh-CN" altLang="en-US" sz="5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90" name="文本框 3"/>
          <p:cNvSpPr txBox="1">
            <a:spLocks noChangeArrowheads="1"/>
          </p:cNvSpPr>
          <p:nvPr/>
        </p:nvSpPr>
        <p:spPr bwMode="auto">
          <a:xfrm>
            <a:off x="618133" y="260648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 err="1"/>
              <a:t>LLNet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871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1520" y="472823"/>
            <a:ext cx="8784976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Evaluation metrics Compared methods</a:t>
            </a:r>
            <a:endParaRPr lang="zh-CN" altLang="en-US" sz="8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276722" y="1340768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Image reconstruction</a:t>
            </a:r>
          </a:p>
        </p:txBody>
      </p:sp>
      <p:sp>
        <p:nvSpPr>
          <p:cNvPr id="4" name="矩形 3"/>
          <p:cNvSpPr/>
          <p:nvPr/>
        </p:nvSpPr>
        <p:spPr>
          <a:xfrm>
            <a:off x="596712" y="2204864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b="1" dirty="0"/>
              <a:t>Peak signal-to-noise ratio (PSNR)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b="1" dirty="0"/>
              <a:t>Structural similarity index (SSIM)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94862" y="3758098"/>
            <a:ext cx="84709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b="1" dirty="0"/>
              <a:t>Compared methods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714852" y="4622194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HE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CLAHE</a:t>
            </a:r>
            <a:r>
              <a:rPr lang="zh-CN" altLang="en-US" sz="2400" b="1" dirty="0" smtClean="0"/>
              <a:t>、</a:t>
            </a:r>
            <a:r>
              <a:rPr lang="en-US" altLang="zh-CN" sz="2400" b="1" dirty="0"/>
              <a:t>GA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b="1" dirty="0"/>
              <a:t>HE+BM3D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51971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4" y="2348880"/>
            <a:ext cx="9036496" cy="2177173"/>
          </a:xfrm>
        </p:spPr>
        <p:txBody>
          <a:bodyPr/>
          <a:lstStyle/>
          <a:p>
            <a:pPr algn="l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Kin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Gwn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Lore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(First author) :</a:t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Iowa State University, Ames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400" dirty="0" smtClean="0">
                <a:latin typeface="+mn-ea"/>
                <a:ea typeface="+mn-ea"/>
              </a:rPr>
              <a:t>爱荷华州立大学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Graduate Research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Assistant</a:t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Skills and expertise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Neurl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Networks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Machine Learning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Feature Extraction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Artificial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Inteligence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4908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71600" y="5373216"/>
            <a:ext cx="5328592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539551" y="1484784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Preparation knowledge</a:t>
            </a: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Low-light Net (</a:t>
            </a:r>
            <a:r>
              <a:rPr lang="en-US" altLang="zh-CN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LLNet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endParaRPr lang="en-US" altLang="zh-CN" dirty="0">
              <a:latin typeface="Tahoma" panose="020B0604030504040204" pitchFamily="34" charset="0"/>
              <a:sym typeface="+mn-ea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Evaluation 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metrics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Results-and-discussion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endParaRPr lang="zh-CN" altLang="en-US" sz="5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90" name="文本框 3"/>
          <p:cNvSpPr txBox="1">
            <a:spLocks noChangeArrowheads="1"/>
          </p:cNvSpPr>
          <p:nvPr/>
        </p:nvSpPr>
        <p:spPr bwMode="auto">
          <a:xfrm>
            <a:off x="618133" y="260648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 err="1"/>
              <a:t>LLNet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06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79512" y="400861"/>
            <a:ext cx="6552728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Result and discussion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725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3327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963"/>
            <a:ext cx="91440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0096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836713"/>
            <a:ext cx="8753475" cy="46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5272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4" y="908720"/>
            <a:ext cx="746770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3379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71600" y="1700808"/>
            <a:ext cx="3960440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539552" y="1556792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Preparation knowledge</a:t>
            </a: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Low-light Net (</a:t>
            </a:r>
            <a:r>
              <a:rPr lang="en-US" altLang="zh-CN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LLNet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endParaRPr lang="en-US" altLang="zh-CN" dirty="0">
              <a:latin typeface="Tahoma" panose="020B0604030504040204" pitchFamily="34" charset="0"/>
              <a:sym typeface="+mn-ea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Evaluation 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metrics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Results-and-discussion</a:t>
            </a:r>
            <a:endParaRPr lang="en-US" altLang="zh-CN" sz="36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indent="0" algn="just">
              <a:spcBef>
                <a:spcPct val="50000"/>
              </a:spcBef>
              <a:buClr>
                <a:srgbClr val="0F243E"/>
              </a:buCl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90" name="文本框 3"/>
          <p:cNvSpPr txBox="1">
            <a:spLocks noChangeArrowheads="1"/>
          </p:cNvSpPr>
          <p:nvPr/>
        </p:nvSpPr>
        <p:spPr bwMode="auto">
          <a:xfrm>
            <a:off x="618133" y="260648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 err="1"/>
              <a:t>LLNet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9512" y="400861"/>
            <a:ext cx="5328592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dirty="0"/>
              <a:t>Preparation knowledge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851" y="1700808"/>
            <a:ext cx="86381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 err="1" smtClean="0"/>
              <a:t>Autoencoder</a:t>
            </a:r>
            <a:r>
              <a:rPr lang="en-US" altLang="zh-CN" sz="2800" dirty="0" smtClean="0"/>
              <a:t> Networks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Histogram equalization (HE</a:t>
            </a:r>
            <a:r>
              <a:rPr lang="en-US" altLang="zh-CN" sz="2800" dirty="0" smtClean="0"/>
              <a:t>)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 smtClean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AHE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 smtClean="0"/>
              <a:t>CLAHE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Gamma adjustment(GA</a:t>
            </a:r>
            <a:r>
              <a:rPr lang="en-US" altLang="zh-CN" sz="2800" dirty="0" smtClean="0"/>
              <a:t>)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en-US" altLang="zh-CN" sz="2800" dirty="0" smtClean="0"/>
              <a:t>(</a:t>
            </a:r>
            <a:r>
              <a:rPr lang="en-US" altLang="zh-CN" sz="2800" dirty="0"/>
              <a:t>HE+BM3D)</a:t>
            </a:r>
          </a:p>
        </p:txBody>
      </p:sp>
    </p:spTree>
    <p:extLst>
      <p:ext uri="{BB962C8B-B14F-4D97-AF65-F5344CB8AC3E}">
        <p14:creationId xmlns:p14="http://schemas.microsoft.com/office/powerpoint/2010/main" val="20788682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259632" y="2492896"/>
            <a:ext cx="1870001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827584" y="1628800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Preparation knowledge</a:t>
            </a: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Low-light Net (</a:t>
            </a:r>
            <a:r>
              <a:rPr lang="en-US" altLang="zh-CN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LLNet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endParaRPr lang="en-US" altLang="zh-CN" dirty="0">
              <a:latin typeface="Tahoma" panose="020B0604030504040204" pitchFamily="34" charset="0"/>
              <a:sym typeface="+mn-ea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Evaluation metrics</a:t>
            </a:r>
            <a:endParaRPr lang="zh-CN" altLang="en-US" sz="5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Results-and-discussion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90" name="文本框 3"/>
          <p:cNvSpPr txBox="1">
            <a:spLocks noChangeArrowheads="1"/>
          </p:cNvSpPr>
          <p:nvPr/>
        </p:nvSpPr>
        <p:spPr bwMode="auto">
          <a:xfrm>
            <a:off x="955340" y="336216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 err="1"/>
              <a:t>LLNet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622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 rot="5400000">
            <a:off x="5088564" y="3272476"/>
            <a:ext cx="6192687" cy="745095"/>
          </a:xfrm>
        </p:spPr>
        <p:txBody>
          <a:bodyPr vert="horz"/>
          <a:lstStyle/>
          <a:p>
            <a:pPr eaLnBrk="1" hangingPunct="1"/>
            <a:r>
              <a:rPr lang="en-US" altLang="zh-CN" dirty="0" err="1" smtClean="0"/>
              <a:t>LLNet</a:t>
            </a:r>
            <a:r>
              <a:rPr lang="en-US" altLang="zh-CN" dirty="0" smtClean="0"/>
              <a:t>- and- S-</a:t>
            </a:r>
            <a:r>
              <a:rPr lang="en-US" altLang="zh-CN" dirty="0" err="1" smtClean="0"/>
              <a:t>LLNet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9512" y="400861"/>
            <a:ext cx="4842510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1" y="1628800"/>
            <a:ext cx="7246063" cy="432048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054759" y="3068960"/>
            <a:ext cx="5631532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18133" y="1484784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Preparation knowledge</a:t>
            </a: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Low-light Net (</a:t>
            </a:r>
            <a:r>
              <a:rPr lang="en-US" altLang="zh-CN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LLNet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endParaRPr lang="en-US" altLang="zh-CN" dirty="0">
              <a:latin typeface="Tahoma" panose="020B0604030504040204" pitchFamily="34" charset="0"/>
              <a:sym typeface="+mn-ea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Evaluation metrics</a:t>
            </a:r>
            <a:endParaRPr lang="zh-CN" altLang="en-US" sz="5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Results-and-discussion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90" name="文本框 3"/>
          <p:cNvSpPr txBox="1">
            <a:spLocks noChangeArrowheads="1"/>
          </p:cNvSpPr>
          <p:nvPr/>
        </p:nvSpPr>
        <p:spPr bwMode="auto">
          <a:xfrm>
            <a:off x="1043608" y="558735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 err="1"/>
              <a:t>LLNet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16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1460" y="325996"/>
            <a:ext cx="7128852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</a:t>
            </a: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motivation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13389" y="3081827"/>
            <a:ext cx="726461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2. </a:t>
            </a:r>
            <a:r>
              <a:rPr lang="en-US" altLang="zh-CN" sz="2400" dirty="0" smtClean="0">
                <a:latin typeface="Tahoma" panose="020B0604030504040204" pitchFamily="34" charset="0"/>
              </a:rPr>
              <a:t>Deep </a:t>
            </a:r>
            <a:r>
              <a:rPr lang="en-US" altLang="zh-CN" sz="2400" dirty="0">
                <a:latin typeface="Tahoma" panose="020B0604030504040204" pitchFamily="34" charset="0"/>
              </a:rPr>
              <a:t>learning-based approaches gained </a:t>
            </a:r>
            <a:r>
              <a:rPr lang="en-US" altLang="zh-CN" sz="2400" dirty="0" smtClean="0">
                <a:latin typeface="Tahoma" panose="020B0604030504040204" pitchFamily="34" charset="0"/>
              </a:rPr>
              <a:t>immense traction </a:t>
            </a:r>
            <a:r>
              <a:rPr lang="en-US" altLang="zh-CN" sz="2400" dirty="0">
                <a:latin typeface="Tahoma" panose="020B0604030504040204" pitchFamily="34" charset="0"/>
              </a:rPr>
              <a:t>as they are shown to </a:t>
            </a:r>
            <a:r>
              <a:rPr lang="en-US" altLang="zh-CN" sz="2400" dirty="0" smtClean="0">
                <a:latin typeface="Tahoma" panose="020B0604030504040204" pitchFamily="34" charset="0"/>
              </a:rPr>
              <a:t>outperform other state-of-the-art </a:t>
            </a:r>
            <a:r>
              <a:rPr lang="en-US" altLang="zh-CN" sz="2400" dirty="0">
                <a:latin typeface="Tahoma" panose="020B0604030504040204" pitchFamily="34" charset="0"/>
              </a:rPr>
              <a:t>machine learning tools in many computer vision </a:t>
            </a:r>
            <a:r>
              <a:rPr lang="en-US" altLang="zh-CN" sz="2400" dirty="0" smtClean="0">
                <a:latin typeface="Tahoma" panose="020B0604030504040204" pitchFamily="34" charset="0"/>
              </a:rPr>
              <a:t>applications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06142" y="4869160"/>
            <a:ext cx="76336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3. </a:t>
            </a:r>
            <a:r>
              <a:rPr lang="en-US" altLang="zh-CN" sz="2400" dirty="0" smtClean="0">
                <a:latin typeface="Tahoma" panose="020B0604030504040204" pitchFamily="34" charset="0"/>
              </a:rPr>
              <a:t>Propose </a:t>
            </a:r>
            <a:r>
              <a:rPr lang="en-US" altLang="zh-CN" sz="2400" dirty="0" err="1" smtClean="0">
                <a:latin typeface="Tahoma" panose="020B0604030504040204" pitchFamily="34" charset="0"/>
              </a:rPr>
              <a:t>LLNet</a:t>
            </a:r>
            <a:r>
              <a:rPr lang="en-US" altLang="zh-CN" sz="2400" dirty="0" smtClean="0">
                <a:latin typeface="Tahoma" panose="020B0604030504040204" pitchFamily="34" charset="0"/>
              </a:rPr>
              <a:t> and S-</a:t>
            </a:r>
            <a:r>
              <a:rPr lang="en-US" altLang="zh-CN" sz="2400" dirty="0" err="1" smtClean="0">
                <a:latin typeface="Tahoma" panose="020B0604030504040204" pitchFamily="34" charset="0"/>
              </a:rPr>
              <a:t>LLNet</a:t>
            </a:r>
            <a:r>
              <a:rPr lang="en-US" altLang="zh-CN" sz="2400" dirty="0" smtClean="0">
                <a:latin typeface="Tahoma" panose="020B0604030504040204" pitchFamily="34" charset="0"/>
              </a:rPr>
              <a:t> 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971601" y="1628800"/>
            <a:ext cx="77027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rebuchet MS" panose="020B0603020202020204" pitchFamily="34" charset="0"/>
              </a:rPr>
              <a:t>1. Good quality images and videos are key to critical 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auto-mated </a:t>
            </a:r>
            <a:r>
              <a:rPr lang="en-US" altLang="zh-CN" sz="2400" dirty="0">
                <a:latin typeface="Trebuchet MS" panose="020B0603020202020204" pitchFamily="34" charset="0"/>
              </a:rPr>
              <a:t>and human-level decision-making for </a:t>
            </a:r>
            <a:r>
              <a:rPr lang="en-US" altLang="zh-CN" sz="2400" dirty="0" smtClean="0">
                <a:latin typeface="Trebuchet MS" panose="020B0603020202020204" pitchFamily="34" charset="0"/>
              </a:rPr>
              <a:t>many tasks</a:t>
            </a:r>
            <a:endParaRPr lang="en-US" altLang="zh-C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043608" y="3933056"/>
            <a:ext cx="4392488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83568" y="1628800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Preparation knowledge</a:t>
            </a: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Low-light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Net (</a:t>
            </a:r>
            <a:r>
              <a:rPr lang="en-US" altLang="zh-CN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LLNet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endParaRPr lang="en-US" altLang="zh-CN" dirty="0" smtClean="0">
              <a:latin typeface="Tahoma" panose="020B0604030504040204" pitchFamily="34" charset="0"/>
              <a:sym typeface="+mn-ea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Evaluation 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metrics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Results-and-discussion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90" name="文本框 3"/>
          <p:cNvSpPr txBox="1">
            <a:spLocks noChangeArrowheads="1"/>
          </p:cNvSpPr>
          <p:nvPr/>
        </p:nvSpPr>
        <p:spPr bwMode="auto">
          <a:xfrm>
            <a:off x="1043608" y="558735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800" dirty="0" err="1"/>
              <a:t>LLNet</a:t>
            </a:r>
            <a:endParaRPr lang="en-US" altLang="zh-CN" sz="4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5938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bevel/>
          <a:headEnd type="none" w="med" len="med"/>
          <a:tailEnd type="none" w="med" len="med"/>
        </a:ln>
      </a:spPr>
      <a:bodyPr vert="horz" wrap="square" lIns="92075" tIns="46038" rIns="92075" bIns="46038" numCol="1" anchor="ctr" anchorCtr="0" compatLnSpc="1">
        <a:spAutoFit/>
      </a:bodyPr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bevel/>
          <a:headEnd type="none" w="med" len="med"/>
          <a:tailEnd type="none" w="med" len="med"/>
        </a:ln>
      </a:spPr>
      <a:bodyPr vert="horz" wrap="square" lIns="92075" tIns="46038" rIns="92075" bIns="46038" numCol="1" anchor="ctr" anchorCtr="0" compatLnSpc="1">
        <a:spAutoFit/>
      </a:bodyPr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539</Words>
  <Application>Microsoft Office PowerPoint</Application>
  <PresentationFormat>全屏显示(4:3)</PresentationFormat>
  <Paragraphs>100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Dotum</vt:lpstr>
      <vt:lpstr>Malgun Gothic</vt:lpstr>
      <vt:lpstr>黑体</vt:lpstr>
      <vt:lpstr>宋体</vt:lpstr>
      <vt:lpstr>Arial</vt:lpstr>
      <vt:lpstr>Calibri</vt:lpstr>
      <vt:lpstr>Tahoma</vt:lpstr>
      <vt:lpstr>Trebuchet MS</vt:lpstr>
      <vt:lpstr>Wingdings</vt:lpstr>
      <vt:lpstr>2_Office 主题</vt:lpstr>
      <vt:lpstr> LLNet: A Deep Autoencoder approach to Natural Low-light Image Enhancement</vt:lpstr>
      <vt:lpstr>       Kin Gwn Lore(First author) :   Iowa State University, Ames（爱荷华州立大学） Graduate Research Assistant  Skills and expertise：Neurl Networks、Machine Learning、Feature Extraction、Artificial Inteligence  </vt:lpstr>
      <vt:lpstr>PowerPoint 演示文稿</vt:lpstr>
      <vt:lpstr>PowerPoint 演示文稿</vt:lpstr>
      <vt:lpstr>PowerPoint 演示文稿</vt:lpstr>
      <vt:lpstr>LLNet- and- S-LLNet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Shanghai, Oct 14-18, 2002</dc:title>
  <dc:creator>Yoon</dc:creator>
  <cp:lastModifiedBy>微软中国</cp:lastModifiedBy>
  <cp:revision>1840</cp:revision>
  <cp:lastPrinted>2001-11-14T11:06:00Z</cp:lastPrinted>
  <dcterms:created xsi:type="dcterms:W3CDTF">1998-03-04T16:17:00Z</dcterms:created>
  <dcterms:modified xsi:type="dcterms:W3CDTF">2016-09-24T01:51:24Z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