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970" r:id="rId3"/>
    <p:sldId id="925" r:id="rId4"/>
    <p:sldId id="957" r:id="rId5"/>
    <p:sldId id="972" r:id="rId6"/>
    <p:sldId id="958" r:id="rId7"/>
    <p:sldId id="973" r:id="rId8"/>
    <p:sldId id="959" r:id="rId9"/>
    <p:sldId id="1025" r:id="rId10"/>
    <p:sldId id="960" r:id="rId11"/>
    <p:sldId id="961" r:id="rId12"/>
    <p:sldId id="962" r:id="rId13"/>
    <p:sldId id="993" r:id="rId14"/>
    <p:sldId id="963" r:id="rId15"/>
    <p:sldId id="995" r:id="rId16"/>
    <p:sldId id="964" r:id="rId17"/>
    <p:sldId id="996" r:id="rId18"/>
    <p:sldId id="966" r:id="rId19"/>
    <p:sldId id="1026" r:id="rId20"/>
    <p:sldId id="967" r:id="rId21"/>
    <p:sldId id="968" r:id="rId22"/>
    <p:sldId id="994" r:id="rId23"/>
  </p:sldIdLst>
  <p:sldSz cx="9144000" cy="6858000" type="screen4x3"/>
  <p:notesSz cx="6754495" cy="986917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  <p:clrMru>
    <a:srgbClr val="63C8C8"/>
    <a:srgbClr val="502908"/>
    <a:srgbClr val="2D0D03"/>
    <a:srgbClr val="FF6600"/>
    <a:srgbClr val="E75BEA"/>
    <a:srgbClr val="6699FF"/>
    <a:srgbClr val="CCECFF"/>
    <a:srgbClr val="E555AB"/>
    <a:srgbClr val="D1F05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597" autoAdjust="0"/>
  </p:normalViewPr>
  <p:slideViewPr>
    <p:cSldViewPr>
      <p:cViewPr varScale="1">
        <p:scale>
          <a:sx n="79" d="100"/>
          <a:sy n="79" d="100"/>
        </p:scale>
        <p:origin x="1450" y="82"/>
      </p:cViewPr>
      <p:guideLst>
        <p:guide orient="horz" pos="737"/>
        <p:guide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04" y="-72"/>
      </p:cViewPr>
      <p:guideLst>
        <p:guide orient="horz" pos="3121"/>
        <p:guide pos="2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t" anchorCtr="0" compatLnSpc="1"/>
          <a:lstStyle>
            <a:lvl1pPr algn="l" defTabSz="922020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859087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t" anchorCtr="0" compatLnSpc="1"/>
          <a:lstStyle>
            <a:lvl1pPr algn="r" defTabSz="922020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35288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b" anchorCtr="0" compatLnSpc="1"/>
          <a:lstStyle>
            <a:lvl1pPr algn="l" defTabSz="922020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342438"/>
            <a:ext cx="2859087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b" anchorCtr="0" compatLnSpc="1"/>
          <a:lstStyle>
            <a:lvl1pPr algn="r" defTabSz="922020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fld id="{B5914C5A-CBAF-4BF0-97F2-01624AEFE690}" type="slidenum">
              <a:rPr lang="en-US" altLang="ko-KR"/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F9F0B-F16B-4A43-94D1-679CAA358DFC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615B3-30F5-4D7A-8D1E-FD7F10171CBF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4B42A-A791-49D1-9D52-45BDB712FDBE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DDE6C-9CE1-4881-9A86-8435D701384B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1C2F0-41E3-4E77-94D7-1A293AA35D6A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C874-CD47-4C0B-9613-50D2018F612D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F5B2F-058F-43B2-ADDB-2339EC50200D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F4BC4-A291-4FE4-873D-EB60D1BCD6C3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6E3A2-260C-4515-A6B0-81FE3952E01F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E539B-9FBA-4CAE-8F86-EE7D2C1730E2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A8606-54EC-45D5-95FC-E1F3E82C22DC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Malgun Gothic" pitchFamily="34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0535A-7523-4B50-9B05-737CDBC08C9C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 bright="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Malgun Gothic" pitchFamily="34" charset="-127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Malgun Gothic" pitchFamily="34" charset="-127"/>
              </a:rPr>
              <a:t>单击此处编辑母版文本样式</a:t>
            </a:r>
            <a:endParaRPr lang="zh-CN" smtClean="0">
              <a:sym typeface="Malgun Gothic" pitchFamily="34" charset="-127"/>
            </a:endParaRPr>
          </a:p>
          <a:p>
            <a:pPr lvl="1"/>
            <a:r>
              <a:rPr lang="zh-CN" smtClean="0">
                <a:sym typeface="Malgun Gothic" pitchFamily="34" charset="-127"/>
              </a:rPr>
              <a:t>第二级</a:t>
            </a:r>
            <a:endParaRPr lang="zh-CN" smtClean="0">
              <a:sym typeface="Malgun Gothic" pitchFamily="34" charset="-127"/>
            </a:endParaRPr>
          </a:p>
          <a:p>
            <a:pPr lvl="2"/>
            <a:r>
              <a:rPr lang="zh-CN" smtClean="0">
                <a:sym typeface="Malgun Gothic" pitchFamily="34" charset="-127"/>
              </a:rPr>
              <a:t>第三级</a:t>
            </a:r>
            <a:endParaRPr lang="zh-CN" smtClean="0">
              <a:sym typeface="Malgun Gothic" pitchFamily="34" charset="-127"/>
            </a:endParaRPr>
          </a:p>
          <a:p>
            <a:pPr lvl="3"/>
            <a:r>
              <a:rPr lang="zh-CN" smtClean="0">
                <a:sym typeface="Malgun Gothic" pitchFamily="34" charset="-127"/>
              </a:rPr>
              <a:t>第四级</a:t>
            </a:r>
            <a:endParaRPr lang="zh-CN" smtClean="0">
              <a:sym typeface="Malgun Gothic" pitchFamily="34" charset="-127"/>
            </a:endParaRPr>
          </a:p>
          <a:p>
            <a:pPr lvl="4"/>
            <a:r>
              <a:rPr lang="zh-CN" smtClean="0">
                <a:sym typeface="Malgun Gothic" pitchFamily="34" charset="-127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eaLnBrk="0" hangingPunct="0">
              <a:defRPr/>
            </a:pPr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eaLnBrk="0" hangingPunct="0"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eaLnBrk="0" hangingPunct="0">
              <a:defRPr/>
            </a:pPr>
            <a:fld id="{E7FD46A1-D635-4E5E-84F8-C53F2FED2EE2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31" name="图片 7" descr="xiaom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6381750"/>
            <a:ext cx="1168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Malgun Gothic" pitchFamily="34" charset="-127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Malgun Gothic" pitchFamily="34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Malgun Gothic" pitchFamily="34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Malgun Gothic" pitchFamily="34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Malgun Gothic" pitchFamily="34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Malgun Gothic" pitchFamily="34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Malgun Gothic" pitchFamily="34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950" y="478790"/>
            <a:ext cx="860679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</a:t>
            </a:r>
            <a:r>
              <a:rPr lang="en-US" altLang="zh-CN" sz="3600"/>
              <a:t>DeCAF: A Deep Convolutional Activation Feature for Generic Visual Recognition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251460" y="2132965"/>
            <a:ext cx="810831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Jeff Donahue </a:t>
            </a:r>
            <a:endParaRPr sz="2800"/>
          </a:p>
          <a:p>
            <a:r>
              <a:rPr sz="2800"/>
              <a:t>fourth-year Ph.D. student in computer science at UC Berkeley, researching computer vision and machine learning advised by Trevor Darrell.   </a:t>
            </a:r>
            <a:endParaRPr 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51460" y="4220845"/>
            <a:ext cx="8108315" cy="1372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Yangqing Jia(贾扬清</a:t>
            </a:r>
            <a:r>
              <a:rPr lang="zh-CN" sz="2800"/>
              <a:t>）</a:t>
            </a:r>
            <a:endParaRPr lang="zh-CN" sz="2800"/>
          </a:p>
          <a:p>
            <a:r>
              <a:rPr sz="2800"/>
              <a:t>have recently finished  Ph.D. in Computer Science at UC Berkeley, advised by Prof. Trevor Darrell.</a:t>
            </a:r>
            <a:endParaRPr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116840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3600" smtClean="0">
                <a:ea typeface="黑体" pitchFamily="49" charset="-122"/>
                <a:sym typeface="黑体" pitchFamily="49" charset="-122"/>
              </a:rPr>
              <a:t>An open-source convolational model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4485" y="1268730"/>
            <a:ext cx="8108315" cy="946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</a:t>
            </a:r>
            <a:r>
              <a:rPr lang="zh-CN" altLang="en-US" sz="2800"/>
              <a:t>开发了一个开放资源的</a:t>
            </a:r>
            <a:r>
              <a:rPr lang="en-US" altLang="zh-CN" sz="2800"/>
              <a:t>Python</a:t>
            </a:r>
            <a:r>
              <a:rPr lang="zh-CN" altLang="en-US" sz="2800"/>
              <a:t>框架，该框架可以训练各种层类型组成的网络，也可以高效的预训练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23215" y="2708910"/>
            <a:ext cx="8108315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该框架的特点：</a:t>
            </a:r>
            <a:endParaRPr lang="zh-CN" altLang="en-US" sz="2800"/>
          </a:p>
          <a:p>
            <a:pPr marL="457200" indent="-457200">
              <a:buFont typeface="Arial" charset="0"/>
              <a:buChar char="•"/>
            </a:pPr>
            <a:r>
              <a:rPr lang="zh-CN" altLang="en-US" sz="2800"/>
              <a:t>采用开放资源的</a:t>
            </a:r>
            <a:r>
              <a:rPr lang="en-US" altLang="zh-CN" sz="2800"/>
              <a:t>Python</a:t>
            </a:r>
            <a:r>
              <a:rPr lang="zh-CN" altLang="en-US" sz="2800"/>
              <a:t>包</a:t>
            </a:r>
            <a:endParaRPr lang="zh-CN" altLang="en-US" sz="2800"/>
          </a:p>
          <a:p>
            <a:pPr marL="457200" indent="-457200">
              <a:buFont typeface="Arial" charset="0"/>
              <a:buChar char="•"/>
            </a:pPr>
            <a:r>
              <a:rPr lang="zh-CN" altLang="en-US" sz="2800"/>
              <a:t>计算量大的部分使用</a:t>
            </a:r>
            <a:r>
              <a:rPr lang="en-US" altLang="zh-CN" sz="2800"/>
              <a:t>C</a:t>
            </a:r>
            <a:r>
              <a:rPr lang="zh-CN" altLang="en-US" sz="2800"/>
              <a:t>语言实现</a:t>
            </a:r>
            <a:endParaRPr lang="zh-CN" altLang="en-US" sz="2800"/>
          </a:p>
          <a:p>
            <a:pPr marL="457200" indent="-457200">
              <a:buFont typeface="Arial" charset="0"/>
              <a:buChar char="•"/>
            </a:pPr>
            <a:r>
              <a:rPr lang="zh-CN" altLang="en-US" sz="2800"/>
              <a:t>只适合训练小网络，大网络（如</a:t>
            </a:r>
            <a:r>
              <a:rPr lang="en-US" altLang="zh-CN" sz="2800"/>
              <a:t>ImageNet</a:t>
            </a:r>
            <a:r>
              <a:rPr lang="zh-CN" altLang="en-US" sz="2800"/>
              <a:t>）使用</a:t>
            </a:r>
            <a:r>
              <a:rPr lang="en-US" altLang="zh-CN" sz="2800"/>
              <a:t>CUDA-convnet GPU</a:t>
            </a:r>
            <a:r>
              <a:rPr lang="zh-CN" altLang="en-US" sz="2800"/>
              <a:t>框架（）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-36830" y="116840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3600" smtClean="0">
                <a:ea typeface="黑体" pitchFamily="49" charset="-122"/>
                <a:sym typeface="黑体" pitchFamily="49" charset="-122"/>
              </a:rPr>
              <a:t>Feature generalization and visualization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950" y="908685"/>
            <a:ext cx="8108315" cy="2226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t-SNE</a:t>
            </a:r>
            <a:r>
              <a:rPr lang="zh-CN" altLang="en-US" sz="2800"/>
              <a:t>算法使特征可视化</a:t>
            </a:r>
            <a:endParaRPr lang="zh-CN" altLang="en-US" sz="2800"/>
          </a:p>
          <a:p>
            <a:r>
              <a:rPr lang="zh-CN" altLang="en-US" sz="2800"/>
              <a:t>不同特征所表现的语义容量、捕获语义能力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8130" y="1844675"/>
            <a:ext cx="5800090" cy="2533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8130" y="4364990"/>
            <a:ext cx="5807710" cy="221869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7995" y="1052830"/>
            <a:ext cx="5847715" cy="4085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60" y="261620"/>
            <a:ext cx="61125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/>
              <a:t>更好的语义聚类能力</a:t>
            </a:r>
            <a:endParaRPr lang="zh-CN" altLang="zh-CN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79705" y="116840"/>
            <a:ext cx="7245985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indent="0" eaLnBrk="0" hangingPunct="0">
              <a:buFont typeface="Wingdings" charset="0"/>
              <a:buNone/>
            </a:pPr>
            <a:r>
              <a:rPr lang="en-US" altLang="zh-CN" sz="3600">
                <a:sym typeface="+mn-ea"/>
              </a:rPr>
              <a:t>Time analysize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196340"/>
            <a:ext cx="6285865" cy="402844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539115" y="4509648"/>
            <a:ext cx="2631440" cy="4060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9070" y="1485265"/>
            <a:ext cx="7243445" cy="499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Overview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Introduction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Related work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DeCAF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Experiments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None/>
            </a:pPr>
            <a:endParaRPr lang="en-US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zh-CN" altLang="en-US" sz="34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" y="260350"/>
            <a:ext cx="860679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</a:t>
            </a:r>
            <a:r>
              <a:rPr lang="en-US" altLang="zh-CN" sz="3600"/>
              <a:t>DeCAF: A Deep Convolutional Activation Feature for Generic Visual Recognition</a:t>
            </a:r>
            <a:endParaRPr lang="en-US" altLang="zh-CN" sz="3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51460" y="188577"/>
            <a:ext cx="4842510" cy="7112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3600" b="1" smtClean="0">
                <a:solidFill>
                  <a:srgbClr val="000000"/>
                </a:solidFill>
                <a:ea typeface="黑体" pitchFamily="49" charset="-122"/>
                <a:sym typeface="黑体" pitchFamily="49" charset="-122"/>
              </a:rPr>
              <a:t>Experiments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07950" y="1268730"/>
            <a:ext cx="8179435" cy="474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571500" indent="-571500" eaLnBrk="0" hangingPunct="0">
              <a:buFont typeface="Wingdings" charset="0"/>
              <a:buChar char="u"/>
            </a:pPr>
            <a:r>
              <a:rPr lang="en-US" sz="3600"/>
              <a:t>Object </a:t>
            </a:r>
            <a:r>
              <a:rPr lang="en-US" sz="3600">
                <a:sym typeface="+mn-ea"/>
              </a:rPr>
              <a:t>recognition</a:t>
            </a:r>
            <a:endParaRPr lang="en-US" sz="3600"/>
          </a:p>
          <a:p>
            <a:pPr marL="571500" indent="-571500" eaLnBrk="0" hangingPunct="0">
              <a:buFont typeface="Wingdings" charset="0"/>
              <a:buChar char="u"/>
            </a:pPr>
            <a:endParaRPr lang="en-US" sz="3600"/>
          </a:p>
          <a:p>
            <a:pPr marL="571500" indent="-571500" eaLnBrk="0" hangingPunct="0">
              <a:buFont typeface="Wingdings" charset="0"/>
              <a:buChar char="u"/>
            </a:pPr>
            <a:r>
              <a:rPr lang="en-US" sz="3600"/>
              <a:t>Domain adaption</a:t>
            </a:r>
            <a:endParaRPr lang="en-US" sz="3600"/>
          </a:p>
          <a:p>
            <a:pPr marL="571500" indent="-571500" eaLnBrk="0" hangingPunct="0">
              <a:buFont typeface="Wingdings" charset="0"/>
              <a:buChar char="u"/>
            </a:pPr>
            <a:endParaRPr lang="en-US" sz="3600"/>
          </a:p>
          <a:p>
            <a:pPr marL="571500" indent="-571500" eaLnBrk="0" hangingPunct="0">
              <a:buFont typeface="Wingdings" charset="0"/>
              <a:buChar char="u"/>
            </a:pPr>
            <a:r>
              <a:rPr lang="en-US" sz="3600">
                <a:sym typeface="+mn-ea"/>
              </a:rPr>
              <a:t>Subcategory recognition</a:t>
            </a:r>
            <a:endParaRPr lang="en-US" sz="3600"/>
          </a:p>
          <a:p>
            <a:pPr marL="571500" indent="-571500" eaLnBrk="0" hangingPunct="0">
              <a:buFont typeface="Wingdings" charset="0"/>
              <a:buChar char="u"/>
            </a:pPr>
            <a:endParaRPr lang="en-US" sz="3600"/>
          </a:p>
          <a:p>
            <a:pPr marL="571500" indent="-571500" eaLnBrk="0" hangingPunct="0">
              <a:buFont typeface="Wingdings" charset="0"/>
              <a:buChar char="u"/>
            </a:pPr>
            <a:r>
              <a:rPr lang="en-US" sz="3600"/>
              <a:t>Scene recognition</a:t>
            </a:r>
            <a:endParaRPr lang="en-US" sz="3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79705" y="116840"/>
            <a:ext cx="7245985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indent="0" eaLnBrk="0" hangingPunct="0">
              <a:buFont typeface="Wingdings" charset="0"/>
              <a:buNone/>
            </a:pPr>
            <a:r>
              <a:rPr lang="en-US" sz="3600">
                <a:sym typeface="+mn-ea"/>
              </a:rPr>
              <a:t>Object regonition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052830"/>
            <a:ext cx="6552565" cy="2875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11730" y="3572510"/>
            <a:ext cx="4009390" cy="280924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79705" y="116840"/>
            <a:ext cx="7245985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indent="0" eaLnBrk="0" hangingPunct="0">
              <a:buFont typeface="Wingdings" charset="0"/>
              <a:buNone/>
            </a:pPr>
            <a:r>
              <a:rPr lang="en-US" sz="3600">
                <a:sym typeface="+mn-ea"/>
              </a:rPr>
              <a:t>Domain adaption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7995" y="1340485"/>
            <a:ext cx="3818890" cy="4466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4435" y="1484630"/>
            <a:ext cx="3588385" cy="437451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5652135" y="-47597"/>
            <a:ext cx="3096260" cy="1678248"/>
          </a:xfrm>
          <a:prstGeom prst="wedgeEllipseCallout">
            <a:avLst>
              <a:gd name="adj1" fmla="val -11915"/>
              <a:gd name="adj2" fmla="val 127344"/>
            </a:avLst>
          </a:prstGeom>
          <a:gradFill>
            <a:gsLst>
              <a:gs pos="0">
                <a:schemeClr val="accent3">
                  <a:lumMod val="65000"/>
                </a:schemeClr>
              </a:gs>
              <a:gs pos="100000">
                <a:srgbClr val="035C7D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不仅提供了更好的类别聚集，而且几乎消除了域转换带来的影响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6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560" y="1052830"/>
            <a:ext cx="9147810" cy="4064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79705" y="116840"/>
            <a:ext cx="7245985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indent="0" eaLnBrk="0" hangingPunct="0">
              <a:buFont typeface="Wingdings" charset="0"/>
              <a:buNone/>
            </a:pPr>
            <a:r>
              <a:rPr lang="en-US" sz="3600">
                <a:sym typeface="+mn-ea"/>
              </a:rPr>
              <a:t>Subcategory recognition</a:t>
            </a:r>
            <a:endParaRPr lang="en-US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9795" y="908685"/>
            <a:ext cx="6741795" cy="58953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611505" y="1773085"/>
            <a:ext cx="2143125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51460" y="1701165"/>
            <a:ext cx="7243445" cy="499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Overview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Introduction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Related work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DeCAF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Experiments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None/>
            </a:pPr>
            <a:endParaRPr lang="en-US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zh-CN" altLang="en-US" sz="34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" y="260350"/>
            <a:ext cx="860679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</a:t>
            </a:r>
            <a:r>
              <a:rPr lang="en-US" altLang="zh-CN" sz="3600"/>
              <a:t>DeCAF: A Deep Convolutional Activation Feature for Generic Visual Recognition</a:t>
            </a:r>
            <a:endParaRPr lang="en-US" altLang="zh-CN" sz="3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179705" y="116840"/>
            <a:ext cx="7245985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indent="0" eaLnBrk="0" hangingPunct="0">
              <a:buFont typeface="Wingdings" charset="0"/>
              <a:buNone/>
            </a:pPr>
            <a:r>
              <a:rPr lang="en-US" sz="3600">
                <a:sym typeface="+mn-ea"/>
              </a:rPr>
              <a:t>Scene recognition</a:t>
            </a:r>
            <a:endParaRPr lang="en-US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895" y="1268730"/>
            <a:ext cx="6428740" cy="34664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3996055" y="2924810"/>
            <a:ext cx="2893695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2075" tIns="46038" rIns="92075" bIns="46038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indent="0" eaLnBrk="0" hangingPunct="0">
              <a:buFont typeface="Wingdings" charset="0"/>
              <a:buNone/>
            </a:pPr>
            <a:r>
              <a:rPr lang="en-US" sz="5400">
                <a:sym typeface="+mn-ea"/>
              </a:rPr>
              <a:t>over</a:t>
            </a:r>
            <a:endParaRPr lang="en-US" sz="5400"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1772920"/>
            <a:ext cx="7002780" cy="369316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51460" y="332206"/>
            <a:ext cx="4842510" cy="703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Overview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850" y="1556385"/>
            <a:ext cx="7759065" cy="457708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611505" y="2277623"/>
            <a:ext cx="2788920" cy="4060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9070" y="1485265"/>
            <a:ext cx="7243445" cy="499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Overview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Introduction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Related work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DeCAF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Experiments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None/>
            </a:pPr>
            <a:endParaRPr lang="en-US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zh-CN" altLang="en-US" sz="34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" y="260350"/>
            <a:ext cx="860679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</a:t>
            </a:r>
            <a:r>
              <a:rPr lang="en-US" altLang="zh-CN" sz="3600"/>
              <a:t>DeCAF: A Deep Convolutional Activation Feature for Generic Visual Recognition</a:t>
            </a:r>
            <a:endParaRPr lang="en-US" altLang="zh-CN" sz="3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51460" y="329814"/>
            <a:ext cx="4842510" cy="7081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Introduction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772920"/>
            <a:ext cx="57359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在感知学习中，主要捕获突出语义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23215" y="2925445"/>
            <a:ext cx="48475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捕获突出语义主要有两种架构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516370" y="2493010"/>
            <a:ext cx="22098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深度模型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6516370" y="3285490"/>
            <a:ext cx="22231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层级模型</a:t>
            </a:r>
            <a:endParaRPr lang="zh-CN" altLang="en-US" sz="2800"/>
          </a:p>
        </p:txBody>
      </p:sp>
      <p:sp>
        <p:nvSpPr>
          <p:cNvPr id="15370" name="AutoShape 60"/>
          <p:cNvSpPr/>
          <p:nvPr/>
        </p:nvSpPr>
        <p:spPr bwMode="auto">
          <a:xfrm>
            <a:off x="5939790" y="2493010"/>
            <a:ext cx="360680" cy="1437640"/>
          </a:xfrm>
          <a:prstGeom prst="leftBrace">
            <a:avLst>
              <a:gd name="adj1" fmla="val 80005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0" hangingPunct="0"/>
            <a:endParaRPr lang="zh-CN" altLang="zh-CN" b="1" smtClean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215" y="4149090"/>
            <a:ext cx="8371840" cy="519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深度模型在有大量训练数据下表现很好 （引用）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323215" y="5085080"/>
            <a:ext cx="83718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事实上，监督学习训练数据少，容易出现过拟合</a:t>
            </a:r>
            <a:endParaRPr lang="zh-CN" altLang="en-US" sz="2800"/>
          </a:p>
        </p:txBody>
      </p:sp>
      <p:sp useBgFill="1">
        <p:nvSpPr>
          <p:cNvPr id="12" name="文本框 11"/>
          <p:cNvSpPr txBox="1"/>
          <p:nvPr/>
        </p:nvSpPr>
        <p:spPr>
          <a:xfrm>
            <a:off x="395605" y="1340485"/>
            <a:ext cx="8371840" cy="478663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2800"/>
              <a:t> </a:t>
            </a:r>
            <a:r>
              <a:rPr lang="zh-CN" altLang="en-US" sz="2800"/>
              <a:t>该论文提出的半监督、多任务的深度卷积特征（</a:t>
            </a:r>
            <a:r>
              <a:rPr lang="en-US" altLang="zh-CN" sz="2800"/>
              <a:t>DeCAF</a:t>
            </a:r>
            <a:r>
              <a:rPr lang="zh-CN" altLang="en-US" sz="2800"/>
              <a:t>）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/>
      <p:bldP spid="5" grpId="0"/>
      <p:bldP spid="15370" grpId="0" animBg="1"/>
      <p:bldP spid="8" grpId="0"/>
      <p:bldP spid="9" grpId="0"/>
      <p:bldP spid="10" grpId="0"/>
      <p:bldP spid="11" grpId="0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539750" y="3141858"/>
            <a:ext cx="2760345" cy="4060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07315" y="1557020"/>
            <a:ext cx="7243445" cy="499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Overview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Introduction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Related work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DeCAF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Experiments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None/>
            </a:pPr>
            <a:endParaRPr lang="en-US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zh-CN" altLang="en-US" sz="34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" y="260350"/>
            <a:ext cx="860679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</a:t>
            </a:r>
            <a:r>
              <a:rPr lang="en-US" altLang="zh-CN" sz="3600"/>
              <a:t>DeCAF: A Deep Convolutional Activation Feature for Generic Visual Recognition</a:t>
            </a:r>
            <a:endParaRPr lang="en-US" altLang="zh-CN" sz="3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51460" y="341275"/>
            <a:ext cx="4842510" cy="70810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Related work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215" y="1701165"/>
            <a:ext cx="17233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	</a:t>
            </a:r>
            <a:r>
              <a:rPr lang="zh-CN" altLang="en-US" sz="2800"/>
              <a:t>其他领域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2113280" y="1052830"/>
            <a:ext cx="59016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	</a:t>
            </a:r>
            <a:r>
              <a:rPr lang="zh-CN" altLang="en-US" sz="2800"/>
              <a:t>深度卷积网络已经在数字识别领域成功的运用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2195195" y="1988820"/>
            <a:ext cx="5901690" cy="946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在处理大规模数据集（如</a:t>
            </a:r>
            <a:r>
              <a:rPr lang="en-US" altLang="zh-CN" sz="2800"/>
              <a:t>ImageNet</a:t>
            </a:r>
            <a:r>
              <a:rPr lang="zh-CN" altLang="en-US" sz="2800"/>
              <a:t>）上表现很好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611505" y="3573145"/>
            <a:ext cx="609600" cy="2599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/>
              <a:t>计算机视觉领域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1835150" y="3501390"/>
            <a:ext cx="5901690" cy="946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CNN</a:t>
            </a:r>
            <a:r>
              <a:rPr lang="zh-CN" altLang="en-US" sz="2800"/>
              <a:t>在图像检索和图像分类中显得很有成效，因而牵涉到的一个关键问题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907540" y="5301615"/>
            <a:ext cx="59016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寻找一个特征来捕获目标分类的相关信息，于是在这里提出了</a:t>
            </a:r>
            <a:r>
              <a:rPr lang="en-US" altLang="zh-CN" sz="2800"/>
              <a:t>DeCAF</a:t>
            </a:r>
            <a:endParaRPr lang="en-US" altLang="zh-CN" sz="2800"/>
          </a:p>
        </p:txBody>
      </p:sp>
      <p:sp>
        <p:nvSpPr>
          <p:cNvPr id="13" name="下箭头 12"/>
          <p:cNvSpPr/>
          <p:nvPr/>
        </p:nvSpPr>
        <p:spPr>
          <a:xfrm>
            <a:off x="4355465" y="4437380"/>
            <a:ext cx="485775" cy="979170"/>
          </a:xfrm>
          <a:prstGeom prst="downArrow">
            <a:avLst/>
          </a:prstGeom>
          <a:solidFill>
            <a:schemeClr val="accent6"/>
          </a:solidFill>
          <a:ln w="254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3" grpId="0" animBg="1"/>
      <p:bldP spid="12" grpId="0"/>
      <p:bldP spid="13" grpId="1" animBg="1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539115" y="3788923"/>
            <a:ext cx="1825625" cy="40600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9070" y="1557020"/>
            <a:ext cx="7243445" cy="499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Overview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Introduction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Related work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DeCAF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Char char="Ø"/>
            </a:pPr>
            <a:r>
              <a:rPr lang="en-US" altLang="zh-CN" sz="32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Experiments</a:t>
            </a:r>
            <a:endParaRPr lang="en-US" altLang="zh-CN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F243E"/>
              </a:buClr>
              <a:buFont typeface="Wingdings" pitchFamily="2" charset="2"/>
              <a:buNone/>
            </a:pPr>
            <a:endParaRPr lang="en-US" sz="32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just" eaLnBrk="0" hangingPunct="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zh-CN" altLang="en-US" sz="3400" b="1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" y="260350"/>
            <a:ext cx="860679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</a:t>
            </a:r>
            <a:r>
              <a:rPr lang="en-US" altLang="zh-CN" sz="3600"/>
              <a:t>DeCAF: A Deep Convolutional Activation Feature for Generic Visual Recognition</a:t>
            </a:r>
            <a:endParaRPr lang="en-US" altLang="zh-CN" sz="3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52095" y="329554"/>
            <a:ext cx="2938145" cy="70868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2075" tIns="46038" rIns="92075" bIns="46038" numCol="1" anchor="ctr" anchorCtr="0" compatLnSpc="1">
            <a:spAutoFit/>
          </a:bodyPr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sym typeface="黑体" pitchFamily="49" charset="-122"/>
              </a:rPr>
              <a:t>DeCAF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760" y="1652270"/>
            <a:ext cx="9989820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eaLnBrk="0" hangingPunct="0">
              <a:buFont typeface="Wingdings" charset="0"/>
              <a:buChar char="u"/>
            </a:pPr>
            <a:r>
              <a:rPr lang="zh-CN" altLang="en-US" sz="3600" smtClean="0">
                <a:ea typeface="黑体" pitchFamily="49" charset="-122"/>
                <a:sym typeface="黑体" pitchFamily="49" charset="-122"/>
              </a:rPr>
              <a:t> </a:t>
            </a:r>
            <a:r>
              <a:rPr lang="en-US" altLang="zh-CN" sz="3600" smtClean="0">
                <a:ea typeface="黑体" pitchFamily="49" charset="-122"/>
                <a:sym typeface="黑体" pitchFamily="49" charset="-122"/>
              </a:rPr>
              <a:t>An open-source convolational model</a:t>
            </a:r>
            <a:endParaRPr lang="en-US" altLang="zh-CN" sz="3600" smtClean="0">
              <a:ea typeface="黑体" pitchFamily="49" charset="-122"/>
              <a:sym typeface="黑体" pitchFamily="49" charset="-122"/>
            </a:endParaRPr>
          </a:p>
          <a:p>
            <a:pPr marL="571500" indent="-571500" eaLnBrk="0" hangingPunct="0">
              <a:buFont typeface="Wingdings" charset="0"/>
              <a:buChar char="u"/>
            </a:pPr>
            <a:endParaRPr lang="en-US" altLang="zh-CN" sz="4000" smtClean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  <a:p>
            <a:pPr marL="571500" indent="-571500" eaLnBrk="0" hangingPunct="0">
              <a:buFont typeface="Wingdings" charset="0"/>
              <a:buChar char="u"/>
            </a:pPr>
            <a:r>
              <a:rPr lang="en-US" altLang="zh-CN" sz="3600" smtClean="0">
                <a:ea typeface="黑体" pitchFamily="49" charset="-122"/>
                <a:sym typeface="黑体" pitchFamily="49" charset="-122"/>
              </a:rPr>
              <a:t>Feature generalization and visualization</a:t>
            </a:r>
            <a:endParaRPr lang="en-US" altLang="zh-CN" sz="3600" smtClean="0">
              <a:ea typeface="黑体" pitchFamily="49" charset="-122"/>
              <a:sym typeface="黑体" pitchFamily="49" charset="-122"/>
            </a:endParaRPr>
          </a:p>
          <a:p>
            <a:pPr marL="571500" indent="-571500" eaLnBrk="0" hangingPunct="0">
              <a:buFont typeface="Wingdings" charset="0"/>
              <a:buChar char="u"/>
            </a:pPr>
            <a:endParaRPr lang="en-US" altLang="zh-CN" sz="3600" smtClean="0"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marL="571500" indent="-571500" eaLnBrk="0" hangingPunct="0">
              <a:buFont typeface="Wingdings" charset="0"/>
              <a:buChar char="u"/>
            </a:pPr>
            <a:r>
              <a:rPr lang="en-US" altLang="zh-CN" sz="3600"/>
              <a:t>Time analysize</a:t>
            </a:r>
            <a:endParaRPr lang="en-US" altLang="zh-CN" sz="36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bevel/>
          <a:headEnd type="none" w="med" len="med"/>
          <a:tailEnd type="none" w="med" len="med"/>
        </a:ln>
      </a:spPr>
      <a:bodyPr vert="horz" wrap="square" lIns="92075" tIns="46038" rIns="92075" bIns="46038" numCol="1" anchor="ctr" anchorCtr="0" compatLnSpc="1">
        <a:spAutoFit/>
      </a:bodyPr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bevel/>
          <a:headEnd type="none" w="med" len="med"/>
          <a:tailEnd type="none" w="med" len="med"/>
        </a:ln>
      </a:spPr>
      <a:bodyPr vert="horz" wrap="square" lIns="92075" tIns="46038" rIns="92075" bIns="46038" numCol="1" anchor="ctr" anchorCtr="0" compatLnSpc="1">
        <a:spAutoFit/>
      </a:bodyPr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Kingsoft Office WPP</Application>
  <PresentationFormat>全屏显示(4:3)</PresentationFormat>
  <Paragraphs>153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Shanghai, Oct 14-18, 2002</dc:title>
  <dc:creator>Yoon</dc:creator>
  <cp:lastModifiedBy>llpspark</cp:lastModifiedBy>
  <cp:revision>1720</cp:revision>
  <cp:lastPrinted>2001-11-14T11:06:00Z</cp:lastPrinted>
  <dcterms:created xsi:type="dcterms:W3CDTF">1998-03-04T16:17:00Z</dcterms:created>
  <dcterms:modified xsi:type="dcterms:W3CDTF">2015-12-08T09:49:19Z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