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74" r:id="rId6"/>
    <p:sldId id="275" r:id="rId7"/>
    <p:sldId id="276" r:id="rId8"/>
    <p:sldId id="280" r:id="rId9"/>
    <p:sldId id="281" r:id="rId10"/>
    <p:sldId id="279" r:id="rId11"/>
    <p:sldId id="282" r:id="rId12"/>
    <p:sldId id="283" r:id="rId13"/>
    <p:sldId id="284" r:id="rId14"/>
    <p:sldId id="285" r:id="rId15"/>
    <p:sldId id="2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173355"/>
            <a:ext cx="10560685" cy="2387600"/>
          </a:xfrm>
        </p:spPr>
        <p:txBody>
          <a:bodyPr>
            <a:normAutofit fontScale="90000"/>
          </a:bodyPr>
          <a:p>
            <a:r>
              <a:rPr lang="en-US" altLang="zh-CN"/>
              <a:t>CNN Features off-the-shelf: an Astounding Baseline for Recognition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487295"/>
            <a:ext cx="9498330" cy="3896360"/>
          </a:xfrm>
        </p:spPr>
        <p:txBody>
          <a:bodyPr>
            <a:normAutofit/>
          </a:bodyPr>
          <a:p>
            <a:r>
              <a:rPr lang="zh-CN" altLang="en-US" sz="2000"/>
              <a:t>Ali Sharif Razavian      Hossein Azizpour   Josephine Sullivan   Stefan Carlsson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zh-CN" sz="2000"/>
              <a:t>皇家理工学院计算机科学与通信实验室，PhD. Student，</a:t>
            </a:r>
            <a:r>
              <a:rPr lang="en-US" altLang="zh-CN" sz="2000"/>
              <a:t>His</a:t>
            </a:r>
            <a:r>
              <a:rPr lang="zh-CN" altLang="zh-CN" sz="2000"/>
              <a:t> research interest is Computer Vision and Machine Learning</a:t>
            </a:r>
            <a:r>
              <a:rPr lang="en-US" altLang="zh-CN" sz="2000"/>
              <a:t>.</a:t>
            </a:r>
            <a:endParaRPr lang="en-US" altLang="zh-CN" sz="2000"/>
          </a:p>
          <a:p>
            <a:r>
              <a:rPr lang="en-US" altLang="zh-CN" sz="2000"/>
              <a:t>  2.3</a:t>
            </a:r>
            <a:r>
              <a:rPr lang="zh-CN" altLang="zh-CN" sz="2000">
                <a:sym typeface="+mn-ea"/>
              </a:rPr>
              <a:t>皇家理工学院计算机科学与通信实验室</a:t>
            </a:r>
            <a:r>
              <a:rPr lang="zh-CN" altLang="en-US" sz="2000"/>
              <a:t>，Ph.D. student，</a:t>
            </a:r>
            <a:r>
              <a:rPr lang="en-US" altLang="zh-CN" sz="2000"/>
              <a:t>U</a:t>
            </a:r>
            <a:r>
              <a:rPr lang="zh-CN" altLang="en-US" sz="2000"/>
              <a:t>nder the supervision of Prof. Stefan Carlsson</a:t>
            </a:r>
            <a:r>
              <a:rPr lang="en-US" altLang="zh-CN" sz="2000"/>
              <a:t>.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Their</a:t>
            </a:r>
            <a:r>
              <a:rPr lang="zh-CN" altLang="zh-CN" sz="2000">
                <a:sym typeface="+mn-ea"/>
              </a:rPr>
              <a:t> research interest is</a:t>
            </a:r>
            <a:r>
              <a:rPr lang="zh-CN" altLang="en-US" sz="2000"/>
              <a:t>computer vision</a:t>
            </a:r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zh-CN" sz="2000">
                <a:sym typeface="+mn-ea"/>
              </a:rPr>
              <a:t>皇家理工学院计算机科学与通信实验室</a:t>
            </a:r>
            <a:r>
              <a:rPr lang="en-US" altLang="zh-CN" sz="2000">
                <a:sym typeface="+mn-ea"/>
              </a:rPr>
              <a:t> ,   professor,  </a:t>
            </a:r>
            <a:r>
              <a:rPr sz="2000"/>
              <a:t>His research interest includes learning in connection with object, scene and action recognition as well as 3D visualization of human motion.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20650"/>
            <a:ext cx="10515600" cy="1325563"/>
          </a:xfrm>
        </p:spPr>
        <p:txBody>
          <a:bodyPr/>
          <a:p>
            <a:r>
              <a:rPr lang="zh-CN" altLang="en-US" sz="3200"/>
              <a:t>Results of MIT 67 Scene Classification</a:t>
            </a:r>
            <a:endParaRPr lang="zh-CN" altLang="en-US" sz="32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86890" y="1140460"/>
            <a:ext cx="7174865" cy="55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457200" indent="-457200">
              <a:buFont typeface="Wingdings" charset="0"/>
              <a:buChar char="n"/>
            </a:pPr>
            <a:r>
              <a:rPr lang="zh-CN" altLang="en-US"/>
              <a:t>Object Detection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200"/>
              <a:t>Author</a:t>
            </a:r>
            <a:r>
              <a:rPr lang="zh-CN" altLang="en-US" sz="3200"/>
              <a:t> h</a:t>
            </a:r>
            <a:r>
              <a:rPr lang="en-US" altLang="zh-CN" sz="3200"/>
              <a:t>as</a:t>
            </a:r>
            <a:r>
              <a:rPr lang="zh-CN" altLang="en-US" sz="3200"/>
              <a:t> not conducted any experiments for using CNN off-the-shelf features for the task of object detection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But it is worth mentioning that Girshick et al. [15] have reported remarkable numbers on PASCAL VOC 2007 using off-the-shelf features from Caffe code.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230" y="1485900"/>
            <a:ext cx="10784840" cy="4693285"/>
          </a:xfrm>
        </p:spPr>
        <p:txBody>
          <a:bodyPr/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U</a:t>
            </a:r>
            <a:r>
              <a:rPr lang="zh-CN" altLang="en-US"/>
              <a:t>se two challenging recognition datasets</a:t>
            </a:r>
            <a:r>
              <a:rPr lang="en-US" altLang="zh-CN"/>
              <a:t>(Very challenging too)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1.Caltech-UCSD Birds (CUB) 200-2011.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Many of the species in the dataset exhibit extremely subtle differences which are sometimes even hard for humans to distinguish.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2.Oxford 102 flowers.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The flowers appear at different scales, pose and lighting conditions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135" y="426720"/>
            <a:ext cx="6402070" cy="1325880"/>
          </a:xfrm>
        </p:spPr>
        <p:txBody>
          <a:bodyPr/>
          <a:p>
            <a:pPr marL="457200" indent="-457200">
              <a:buFont typeface="Wingdings" charset="0"/>
              <a:buChar char="n"/>
            </a:pPr>
            <a:r>
              <a:rPr lang="zh-CN" altLang="en-US">
                <a:sym typeface="+mn-ea"/>
              </a:rPr>
              <a:t>Fine grained Recognition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Results on CUB 200-2011 Bird dataset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82775" y="1470025"/>
            <a:ext cx="7321550" cy="535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Results on the Oxford 102 Flowers dataset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44040" y="1201420"/>
            <a:ext cx="7377430" cy="6061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400">
                <a:sym typeface="+mn-ea"/>
              </a:rPr>
              <a:t>overview</a:t>
            </a:r>
            <a:r>
              <a:rPr lang="zh-CN" altLang="en-US" sz="5400">
                <a:sym typeface="+mn-ea"/>
              </a:rPr>
              <a:t>：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515" y="1078865"/>
            <a:ext cx="10515600" cy="5025390"/>
          </a:xfrm>
        </p:spPr>
        <p:txBody>
          <a:bodyPr/>
          <a:p>
            <a:pPr marL="0" indent="0">
              <a:buNone/>
            </a:pPr>
            <a:endParaRPr lang="zh-CN" altLang="en-US" sz="4800"/>
          </a:p>
          <a:p>
            <a:pPr marL="685800" indent="-685800">
              <a:buFont typeface="Wingdings" charset="0"/>
              <a:buChar char="u"/>
            </a:pPr>
            <a:r>
              <a:rPr lang="en-US" altLang="zh-CN" sz="4800"/>
              <a:t>General idea </a:t>
            </a:r>
            <a:endParaRPr lang="en-US" altLang="zh-CN" sz="4800"/>
          </a:p>
          <a:p>
            <a:pPr marL="685800" indent="-685800">
              <a:buFont typeface="Wingdings" charset="0"/>
              <a:buChar char="u"/>
            </a:pPr>
            <a:r>
              <a:rPr lang="en-US" altLang="zh-CN" sz="4800"/>
              <a:t>Introduction</a:t>
            </a:r>
            <a:endParaRPr lang="en-US" altLang="zh-CN" sz="4800"/>
          </a:p>
          <a:p>
            <a:pPr marL="685800" indent="-685800">
              <a:buFont typeface="Wingdings" charset="0"/>
              <a:buChar char="u"/>
            </a:pPr>
            <a:r>
              <a:rPr lang="en-US" altLang="zh-CN" sz="4800"/>
              <a:t>Visual Classification</a:t>
            </a:r>
            <a:endParaRPr lang="en-US" altLang="zh-CN" sz="4800"/>
          </a:p>
          <a:p>
            <a:pPr>
              <a:buFont typeface="Wingdings" charset="0"/>
              <a:buChar char="p"/>
            </a:pPr>
            <a:r>
              <a:rPr lang="zh-CN" altLang="en-US" sz="4800"/>
              <a:t>Visual Instance Retrieval</a:t>
            </a:r>
            <a:endParaRPr lang="zh-CN" altLang="en-US" sz="4800"/>
          </a:p>
          <a:p>
            <a:pPr>
              <a:buFont typeface="Wingdings" charset="0"/>
              <a:buChar char="p"/>
            </a:pPr>
            <a:r>
              <a:rPr lang="zh-CN" altLang="en-US" sz="4800"/>
              <a:t> Conclusion</a:t>
            </a:r>
            <a:endParaRPr lang="zh-CN" altLang="en-US" sz="4800"/>
          </a:p>
        </p:txBody>
      </p:sp>
      <p:sp>
        <p:nvSpPr>
          <p:cNvPr id="2" name="左大括号 1"/>
          <p:cNvSpPr/>
          <p:nvPr/>
        </p:nvSpPr>
        <p:spPr>
          <a:xfrm>
            <a:off x="7197090" y="2382520"/>
            <a:ext cx="826770" cy="2970530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38795" y="2357755"/>
            <a:ext cx="302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Image Classification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82280" y="3036570"/>
            <a:ext cx="302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Object Detection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69580" y="3757930"/>
            <a:ext cx="302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Fine grained Recognition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22285" y="4484370"/>
            <a:ext cx="302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Attribute Detection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00390" y="5150485"/>
            <a:ext cx="302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Implementation Details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5" grpId="0"/>
      <p:bldP spid="8" grpId="0"/>
      <p:bldP spid="9" grpId="0"/>
      <p:bldP spid="8" grpId="1"/>
      <p:bldP spid="9" grpId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4905" y="340360"/>
            <a:ext cx="4064635" cy="1325880"/>
          </a:xfrm>
        </p:spPr>
        <p:txBody>
          <a:bodyPr/>
          <a:p>
            <a:pPr marL="571500" indent="-571500">
              <a:buFont typeface="Wingdings" charset="0"/>
              <a:buChar char="u"/>
            </a:pPr>
            <a:r>
              <a:rPr lang="en-US" altLang="zh-CN">
                <a:sym typeface="+mn-ea"/>
              </a:rPr>
              <a:t>General idea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Wingdings" charset="0"/>
              <a:buChar char="n"/>
            </a:pPr>
            <a:r>
              <a:rPr sz="3200"/>
              <a:t>Argument from CNN training model, extract the feature of powerful functions</a:t>
            </a:r>
            <a:endParaRPr sz="3200"/>
          </a:p>
          <a:p>
            <a:r>
              <a:rPr lang="en-US" altLang="zh-CN"/>
              <a:t>1.By </a:t>
            </a:r>
            <a:r>
              <a:rPr lang="zh-CN" altLang="en-US"/>
              <a:t>image classification, scene recognition, fine grained recognition, attribute detection and image retrieval evidence </a:t>
            </a:r>
            <a:r>
              <a:rPr lang="en-US" altLang="zh-CN"/>
              <a:t>it.</a:t>
            </a:r>
            <a:endParaRPr lang="en-US" altLang="zh-CN"/>
          </a:p>
          <a:p>
            <a:r>
              <a:rPr lang="en-US" altLang="zh-CN"/>
              <a:t>2.In the experiments, different training and testing data sets, using the average precision rate to evaluate the results</a:t>
            </a:r>
            <a:endParaRPr lang="en-US" altLang="zh-CN"/>
          </a:p>
          <a:p>
            <a:r>
              <a:rPr lang="en-US" altLang="zh-CN"/>
              <a:t>3.Report consistent superior results compared to the highly tuned state-of-the-art systems in all the visual classification tasks on various datasets.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5720" y="206375"/>
            <a:ext cx="4493260" cy="1325880"/>
          </a:xfrm>
        </p:spPr>
        <p:txBody>
          <a:bodyPr/>
          <a:p>
            <a:pPr marL="571500" indent="-571500">
              <a:buFont typeface="Wingdings" charset="0"/>
              <a:buChar char="u"/>
            </a:pPr>
            <a:r>
              <a:rPr lang="en-US" altLang="zh-CN">
                <a:sym typeface="+mn-ea"/>
              </a:rPr>
              <a:t>Introduction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78635" y="1345565"/>
            <a:ext cx="8817610" cy="546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390" y="1153795"/>
            <a:ext cx="10393045" cy="5024755"/>
          </a:xfrm>
        </p:spPr>
        <p:txBody>
          <a:bodyPr/>
          <a:p>
            <a:pPr>
              <a:buFont typeface="Wingdings" charset="0"/>
              <a:buChar char="n"/>
            </a:pPr>
            <a:r>
              <a:rPr lang="en-US" altLang="zh-CN" sz="3200"/>
              <a:t>CNN way to extract characteristics compared with other algorithm to extract features of advantage</a:t>
            </a:r>
            <a:endParaRPr lang="en-US" altLang="zh-CN" sz="3200"/>
          </a:p>
          <a:p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     1)time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     2)programming skills 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     3)amount of labelled data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     4)</a:t>
            </a:r>
            <a:r>
              <a:rPr lang="en-US" altLang="zh-CN" sz="3200">
                <a:sym typeface="+mn-ea"/>
              </a:rPr>
              <a:t>average precision 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70" y="2168525"/>
            <a:ext cx="10577195" cy="3666490"/>
          </a:xfrm>
        </p:spPr>
        <p:txBody>
          <a:bodyPr>
            <a:normAutofit lnSpcReduction="10000"/>
          </a:bodyPr>
          <a:p>
            <a:pPr>
              <a:buFont typeface="Wingdings" charset="0"/>
              <a:buChar char="n"/>
            </a:pPr>
            <a:r>
              <a:rPr lang="en-US" altLang="zh-CN"/>
              <a:t>The main problem and the conclusion is as follows</a:t>
            </a:r>
            <a:endParaRPr lang="en-US" altLang="zh-CN"/>
          </a:p>
          <a:p>
            <a:pPr marL="457200" indent="-457200">
              <a:buNone/>
            </a:pPr>
            <a:r>
              <a:rPr lang="en-US" altLang="zh-CN"/>
              <a:t>        1)CNN + linear classifier, this kind of method in image classification visual task is the most effective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2)In the fine - grained classification, using the data augmentation    techniques can beats the best performing methods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3)develop any new algorithm for a recognition task then it must be       compared against the strong baseline of generic deep features + simple classifier.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3090" y="1002665"/>
            <a:ext cx="10527030" cy="1203325"/>
          </a:xfrm>
        </p:spPr>
        <p:txBody>
          <a:bodyPr>
            <a:normAutofit/>
          </a:bodyPr>
          <a:p>
            <a:pPr marL="457200" indent="-457200">
              <a:buFont typeface="Wingdings" charset="0"/>
              <a:buChar char="n"/>
            </a:pPr>
            <a:r>
              <a:rPr lang="zh-CN" altLang="en-US" sz="3200">
                <a:sym typeface="+mn-ea"/>
              </a:rPr>
              <a:t>By discussing the ways of communicating, the current CNN problem in computer vision</a:t>
            </a:r>
            <a:r>
              <a:rPr lang="en-US" altLang="zh-CN" sz="3200">
                <a:sym typeface="+mn-ea"/>
              </a:rPr>
              <a:t>.</a:t>
            </a:r>
            <a:endParaRPr lang="en-US" altLang="zh-CN" sz="320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015" y="303530"/>
            <a:ext cx="5754370" cy="1325880"/>
          </a:xfrm>
        </p:spPr>
        <p:txBody>
          <a:bodyPr/>
          <a:p>
            <a:pPr marL="571500" indent="-571500">
              <a:buFont typeface="Wingdings" charset="0"/>
              <a:buChar char="u"/>
            </a:pPr>
            <a:r>
              <a:rPr lang="zh-CN" altLang="en-US"/>
              <a:t>Visual Classification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Wingdings" charset="0"/>
              <a:buChar char="n"/>
            </a:pPr>
            <a:r>
              <a:rPr lang="zh-CN" altLang="en-US"/>
              <a:t> Method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/>
              <a:t>1)The feature vector is further L2 normalized to unit length for all                the experiments.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2)Further augment the training set by adding samples(</a:t>
            </a:r>
            <a:r>
              <a:rPr lang="en-US" altLang="zh-CN">
                <a:sym typeface="+mn-ea"/>
              </a:rPr>
              <a:t>cropped and rotated 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060" y="1804670"/>
            <a:ext cx="10748645" cy="4374515"/>
          </a:xfrm>
        </p:spPr>
        <p:txBody>
          <a:bodyPr/>
          <a:p>
            <a:pPr marL="0" indent="0">
              <a:buNone/>
            </a:pPr>
            <a:r>
              <a:rPr lang="en-US" altLang="zh-CN"/>
              <a:t>U</a:t>
            </a:r>
            <a:r>
              <a:rPr lang="zh-CN" altLang="en-US"/>
              <a:t>se two challenging recognition datasets</a:t>
            </a:r>
            <a:r>
              <a:rPr lang="en-US" altLang="zh-CN"/>
              <a:t>(Very challenging)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1.Pascal VOC.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The objects are not centered and in general the appearance of objects in VOC is perceived to be more challenging than ILSVRC.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2.MIT-67 indoor scenes.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The data sets of similar image similarity is bigger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8400" y="279400"/>
            <a:ext cx="5754370" cy="1325880"/>
          </a:xfrm>
        </p:spPr>
        <p:txBody>
          <a:bodyPr/>
          <a:p>
            <a:pPr lvl="4">
              <a:buFont typeface="Wingdings" charset="0"/>
              <a:buChar char="n"/>
            </a:pPr>
            <a:r>
              <a:rPr lang="zh-CN" altLang="en-US" sz="4400">
                <a:sym typeface="+mn-ea"/>
              </a:rPr>
              <a:t>Image Classification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2745" y="217805"/>
            <a:ext cx="10515600" cy="1325563"/>
          </a:xfrm>
        </p:spPr>
        <p:txBody>
          <a:bodyPr/>
          <a:p>
            <a:r>
              <a:rPr lang="zh-CN" altLang="en-US" sz="3200"/>
              <a:t>Results of PASCAL VOC Object Classification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1440" y="1434465"/>
            <a:ext cx="11708765" cy="444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3267</Words>
  <Application>Kingsoft Office WPP</Application>
  <PresentationFormat>宽屏</PresentationFormat>
  <Paragraphs>88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CNN Features off-the-shelf: an Astounding Baseline for Recognition</vt:lpstr>
      <vt:lpstr>PowerPoint 演示文稿</vt:lpstr>
      <vt:lpstr>General idea：</vt:lpstr>
      <vt:lpstr>Introduction：</vt:lpstr>
      <vt:lpstr>PowerPoint 演示文稿</vt:lpstr>
      <vt:lpstr>PowerPoint 演示文稿</vt:lpstr>
      <vt:lpstr>Visual Classification</vt:lpstr>
      <vt:lpstr>Visual Classification</vt:lpstr>
      <vt:lpstr>Results of PASCAL VOC Object Classification</vt:lpstr>
      <vt:lpstr>Results of MIT 67 Scene Classification</vt:lpstr>
      <vt:lpstr>Object Detection</vt:lpstr>
      <vt:lpstr>Object Detection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llpspark</cp:lastModifiedBy>
  <cp:revision>12</cp:revision>
  <dcterms:created xsi:type="dcterms:W3CDTF">2015-05-05T08:02:00Z</dcterms:created>
  <dcterms:modified xsi:type="dcterms:W3CDTF">2015-12-22T03:05:27Z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