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9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1E32D32-6CC3-4D9A-B1F0-820EF67006A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80741" autoAdjust="0"/>
  </p:normalViewPr>
  <p:slideViewPr>
    <p:cSldViewPr>
      <p:cViewPr varScale="1">
        <p:scale>
          <a:sx n="71" d="100"/>
          <a:sy n="71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F9C51-3D65-475A-B778-E7F57E83B39F}" type="datetimeFigureOut">
              <a:rPr lang="zh-CN" altLang="en-US" smtClean="0"/>
              <a:t>2016/5/10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C3184-903E-4311-BA58-4A4DD1526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2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图像超分辨率是指由一幅低分辨率图像恢复出高分辨率图像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基于实例的方法：利用相同图像的内部相似性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或者从高低分辨率图像对中学习出映射函数。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基于稀疏编码的方法的做法是：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从输入图像中有重叠的扣取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利用一个字典编码，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吧稀疏系数映射到高分辨率的字典。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最后，生成输出。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这种方法我们把精力都集中到了字典的建立，以及映射函数的建立了，而忽视了其他步骤的优化。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C3184-903E-4311-BA58-4A4DD1526B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而本文，作者提出了利用卷积神经网络来解决超分辨率的问题。使其自己学习最优的映射函数以及字典。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C3184-903E-4311-BA58-4A4DD1526B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直观的来看就是在图像</a:t>
            </a:r>
            <a:r>
              <a:rPr lang="en-US" altLang="zh-CN" dirty="0" smtClean="0"/>
              <a:t>y</a:t>
            </a:r>
            <a:r>
              <a:rPr lang="zh-CN" altLang="en-US" dirty="0" smtClean="0"/>
              <a:t>上使用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个卷积核进行卷积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C3184-903E-4311-BA58-4A4DD1526B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0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BF9432-E9C6-4AEF-B8A9-0327B5709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7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68373-8622-47DF-8BE2-0C1D3C5AF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AB3A2-70D5-4A9D-922D-3919928FD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6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6C28-8893-4DE9-8D89-362ECD1BE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4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67954-5411-424D-9BBB-22D90F8C1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61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559FD-160A-4B21-882B-9AD8FC1AB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3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9FC55-2C32-431B-BEDE-6CA09B584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9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195E4-70F4-43ED-B73F-A9B2EE512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FD01-E73C-491E-B61B-511788C1C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4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FB6E-D9DC-4218-BC4C-E3740B032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92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95693-BC1B-4428-948A-F74AA682BC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38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114A562-0B5F-47F6-B5A2-14D9434A4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8031271" cy="1462088"/>
          </a:xfrm>
        </p:spPr>
        <p:txBody>
          <a:bodyPr/>
          <a:lstStyle/>
          <a:p>
            <a:pPr eaLnBrk="1" hangingPunct="1"/>
            <a:r>
              <a:rPr lang="en-US" altLang="zh-CN" dirty="0"/>
              <a:t>Image Super-Resolution Using </a:t>
            </a:r>
            <a:r>
              <a:rPr lang="en-US" altLang="zh-CN" dirty="0" smtClean="0"/>
              <a:t>Deep Convolutional </a:t>
            </a:r>
            <a:r>
              <a:rPr lang="en-US" altLang="zh-CN" dirty="0"/>
              <a:t>Networks</a:t>
            </a:r>
            <a:endParaRPr lang="zh-CN" altLang="en-US" dirty="0" smtClean="0"/>
          </a:p>
        </p:txBody>
      </p:sp>
      <p:sp>
        <p:nvSpPr>
          <p:cNvPr id="3075" name="副标题 1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6477000" cy="1981200"/>
          </a:xfrm>
        </p:spPr>
        <p:txBody>
          <a:bodyPr/>
          <a:lstStyle/>
          <a:p>
            <a:pPr eaLnBrk="1" hangingPunct="1"/>
            <a:r>
              <a:rPr lang="en-US" altLang="zh-CN" dirty="0"/>
              <a:t>Chao Dong, Chen Change Loy, Member, IEEE, </a:t>
            </a:r>
            <a:r>
              <a:rPr lang="en-US" altLang="zh-CN" dirty="0" err="1"/>
              <a:t>Kaiming</a:t>
            </a:r>
            <a:r>
              <a:rPr lang="en-US" altLang="zh-CN" dirty="0"/>
              <a:t> He, Member, </a:t>
            </a:r>
            <a:r>
              <a:rPr lang="en-US" altLang="zh-CN" dirty="0" smtClean="0"/>
              <a:t>IEEE, and </a:t>
            </a:r>
            <a:r>
              <a:rPr lang="en-US" altLang="zh-CN" dirty="0" err="1"/>
              <a:t>Xiaoou</a:t>
            </a:r>
            <a:r>
              <a:rPr lang="en-US" altLang="zh-CN" dirty="0"/>
              <a:t> Tang, Fellow, IEEE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05822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4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 altLang="zh-CN" dirty="0"/>
              <a:t>The ﬁrst layer extracts an </a:t>
            </a:r>
            <a:r>
              <a:rPr lang="en-US" altLang="zh-CN" dirty="0" smtClean="0"/>
              <a:t>n1-dimensional </a:t>
            </a:r>
            <a:r>
              <a:rPr lang="en-US" altLang="zh-CN" dirty="0"/>
              <a:t>feature </a:t>
            </a:r>
            <a:r>
              <a:rPr lang="en-US" altLang="zh-CN" dirty="0" smtClean="0"/>
              <a:t>for each </a:t>
            </a:r>
            <a:r>
              <a:rPr lang="en-US" altLang="zh-CN" dirty="0"/>
              <a:t>patch.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second operation, we map each </a:t>
            </a:r>
            <a:r>
              <a:rPr lang="en-US" altLang="zh-CN" dirty="0" smtClean="0"/>
              <a:t>of these n1-dimensional </a:t>
            </a:r>
            <a:r>
              <a:rPr lang="en-US" altLang="zh-CN" dirty="0"/>
              <a:t>vectors into an n2 </a:t>
            </a:r>
            <a:r>
              <a:rPr lang="en-US" altLang="zh-CN" dirty="0" smtClean="0"/>
              <a:t>–dimensional one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equivalent to applying n2 ﬁlters which </a:t>
            </a:r>
            <a:r>
              <a:rPr lang="en-US" altLang="zh-CN" dirty="0" smtClean="0"/>
              <a:t>have a spatial </a:t>
            </a:r>
            <a:r>
              <a:rPr lang="en-US" altLang="zh-CN" dirty="0"/>
              <a:t>support </a:t>
            </a:r>
            <a:r>
              <a:rPr lang="en-US" altLang="zh-CN" dirty="0" smtClean="0"/>
              <a:t>1</a:t>
            </a:r>
            <a:r>
              <a:rPr lang="en-US" altLang="zh-CN" dirty="0"/>
              <a:t>×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 altLang="zh-CN" dirty="0" smtClean="0"/>
              <a:t>The operation </a:t>
            </a:r>
            <a:r>
              <a:rPr lang="en-US" altLang="zh-CN" dirty="0"/>
              <a:t>of the second layer is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W2 contains n2 ﬁlters of size </a:t>
            </a:r>
            <a:r>
              <a:rPr lang="en-US" altLang="zh-CN" dirty="0" smtClean="0"/>
              <a:t>n1×f2</a:t>
            </a:r>
            <a:r>
              <a:rPr lang="en-US" altLang="zh-CN" dirty="0"/>
              <a:t>×</a:t>
            </a:r>
            <a:r>
              <a:rPr lang="en-US" altLang="zh-CN" dirty="0" smtClean="0"/>
              <a:t>f2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590800"/>
            <a:ext cx="61436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2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deﬁne a </a:t>
            </a:r>
            <a:r>
              <a:rPr lang="en-US" altLang="zh-CN" dirty="0" smtClean="0"/>
              <a:t>convolutional </a:t>
            </a:r>
            <a:r>
              <a:rPr lang="en-US" altLang="zh-CN" dirty="0"/>
              <a:t>layer to produce the ﬁnal high-resolution image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W3 corresponds to c ﬁlters of a size </a:t>
            </a:r>
            <a:r>
              <a:rPr lang="en-US" altLang="zh-CN" dirty="0" smtClean="0"/>
              <a:t>n2×f3</a:t>
            </a:r>
            <a:r>
              <a:rPr lang="en-US" altLang="zh-CN" dirty="0"/>
              <a:t>×</a:t>
            </a:r>
            <a:r>
              <a:rPr lang="en-US" altLang="zh-CN" dirty="0" smtClean="0"/>
              <a:t>f3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5625"/>
            <a:ext cx="4572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5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7400" y="2133600"/>
            <a:ext cx="10583863" cy="38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5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to Sparse-Coding-Based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109347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to Sparse-Coding-Based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2133600"/>
            <a:ext cx="10937876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set of </a:t>
            </a:r>
            <a:r>
              <a:rPr lang="en-US" altLang="zh-CN" dirty="0" smtClean="0"/>
              <a:t>high-resolution images {Xi} and </a:t>
            </a:r>
            <a:r>
              <a:rPr lang="en-US" altLang="zh-CN" dirty="0"/>
              <a:t>their corresponding </a:t>
            </a:r>
            <a:r>
              <a:rPr lang="en-US" altLang="zh-CN" dirty="0" smtClean="0"/>
              <a:t>low-resolution images {Yi}, </a:t>
            </a:r>
            <a:r>
              <a:rPr lang="en-US" altLang="zh-CN" dirty="0"/>
              <a:t>we use Mean Squared Error (MSE) as </a:t>
            </a:r>
            <a:r>
              <a:rPr lang="en-US" altLang="zh-CN" dirty="0" smtClean="0"/>
              <a:t>the loss </a:t>
            </a:r>
            <a:r>
              <a:rPr lang="en-US" altLang="zh-CN" dirty="0"/>
              <a:t>function: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4724400"/>
            <a:ext cx="56007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1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ﬁrst investigate the impact of using different </a:t>
            </a:r>
            <a:r>
              <a:rPr lang="en-US" altLang="zh-CN" dirty="0" smtClean="0"/>
              <a:t>datasets on </a:t>
            </a:r>
            <a:r>
              <a:rPr lang="en-US" altLang="zh-CN" dirty="0"/>
              <a:t>the model performance. </a:t>
            </a:r>
            <a:endParaRPr lang="en-US" altLang="zh-CN" dirty="0" smtClean="0"/>
          </a:p>
          <a:p>
            <a:r>
              <a:rPr lang="en-US" altLang="zh-CN" dirty="0" smtClean="0"/>
              <a:t>Next</a:t>
            </a:r>
            <a:r>
              <a:rPr lang="en-US" altLang="zh-CN" dirty="0"/>
              <a:t>, we examine the </a:t>
            </a:r>
            <a:r>
              <a:rPr lang="en-US" altLang="zh-CN" dirty="0" smtClean="0"/>
              <a:t>ﬁlters learned </a:t>
            </a:r>
            <a:r>
              <a:rPr lang="en-US" altLang="zh-CN" dirty="0"/>
              <a:t>by our approach.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0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then explore different architecture designs of the network, and study the relations between super-resolution performance and factors like depth, number of ﬁlters, and ﬁlter sizes. </a:t>
            </a:r>
            <a:endParaRPr lang="en-US" altLang="zh-CN" dirty="0" smtClean="0"/>
          </a:p>
          <a:p>
            <a:r>
              <a:rPr lang="en-US" altLang="zh-CN" dirty="0" smtClean="0"/>
              <a:t>Subsequently</a:t>
            </a:r>
            <a:r>
              <a:rPr lang="en-US" altLang="zh-CN" dirty="0"/>
              <a:t>, we compare our method with recent state-of-the-arts both quantitatively and qualitatively.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99"/>
                </a:solidFill>
                <a:latin typeface="Tahoma" pitchFamily="34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pt-BR" altLang="zh-CN" dirty="0"/>
              <a:t>Convolutional Neural Networks for </a:t>
            </a:r>
            <a:r>
              <a:rPr lang="pt-BR" altLang="zh-CN" dirty="0" smtClean="0"/>
              <a:t>Super-Resolution</a:t>
            </a:r>
          </a:p>
          <a:p>
            <a:r>
              <a:rPr lang="pt-BR" altLang="zh-CN" dirty="0" smtClean="0"/>
              <a:t>Experiments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63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small </a:t>
            </a:r>
            <a:r>
              <a:rPr lang="en-US" altLang="zh-CN" dirty="0"/>
              <a:t>training set </a:t>
            </a:r>
            <a:r>
              <a:rPr lang="en-US" altLang="zh-CN" dirty="0" smtClean="0"/>
              <a:t>that consists of </a:t>
            </a:r>
            <a:r>
              <a:rPr lang="en-US" altLang="zh-CN" dirty="0"/>
              <a:t>91 images, </a:t>
            </a:r>
            <a:endParaRPr lang="en-US" altLang="zh-CN" dirty="0" smtClean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a large training set that consists </a:t>
            </a:r>
            <a:r>
              <a:rPr lang="en-US" altLang="zh-CN" dirty="0" smtClean="0"/>
              <a:t>of 395,909 </a:t>
            </a:r>
            <a:r>
              <a:rPr lang="en-US" altLang="zh-CN" dirty="0"/>
              <a:t>images from the ILSVRC 2013 </a:t>
            </a:r>
            <a:r>
              <a:rPr lang="en-US" altLang="zh-CN" dirty="0" err="1"/>
              <a:t>ImageNet</a:t>
            </a:r>
            <a:r>
              <a:rPr lang="en-US" altLang="zh-CN" dirty="0"/>
              <a:t> </a:t>
            </a:r>
            <a:r>
              <a:rPr lang="en-US" altLang="zh-CN" dirty="0" smtClean="0"/>
              <a:t>detection </a:t>
            </a:r>
            <a:r>
              <a:rPr lang="en-US" altLang="zh-CN" dirty="0"/>
              <a:t>training partition.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9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basic network settings, i.e., f1 = </a:t>
            </a:r>
            <a:r>
              <a:rPr lang="en-US" altLang="zh-CN" dirty="0" smtClean="0"/>
              <a:t>9,f2 </a:t>
            </a:r>
            <a:r>
              <a:rPr lang="en-US" altLang="zh-CN" dirty="0"/>
              <a:t>= 1, f3 = 5, n1 = 64, c = </a:t>
            </a:r>
            <a:r>
              <a:rPr lang="en-US" altLang="zh-CN" dirty="0" smtClean="0"/>
              <a:t>1, and </a:t>
            </a:r>
            <a:r>
              <a:rPr lang="en-US" altLang="zh-CN" dirty="0"/>
              <a:t>n2 = </a:t>
            </a:r>
            <a:r>
              <a:rPr lang="en-US" altLang="zh-CN" dirty="0" smtClean="0"/>
              <a:t>32.</a:t>
            </a:r>
          </a:p>
        </p:txBody>
      </p:sp>
    </p:spTree>
    <p:extLst>
      <p:ext uri="{BB962C8B-B14F-4D97-AF65-F5344CB8AC3E}">
        <p14:creationId xmlns:p14="http://schemas.microsoft.com/office/powerpoint/2010/main" val="24759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56028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0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Learned Filters for Super-Resolution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870075"/>
            <a:ext cx="587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25850"/>
            <a:ext cx="5848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Performance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Filter number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515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3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Performance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Filter size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2895600"/>
            <a:ext cx="61626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and Performance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Number of </a:t>
            </a:r>
            <a:r>
              <a:rPr lang="en-US" altLang="zh-CN" dirty="0" smtClean="0"/>
              <a:t>layers</a:t>
            </a:r>
          </a:p>
          <a:p>
            <a:r>
              <a:rPr lang="en-US" altLang="zh-CN" dirty="0"/>
              <a:t>we try deeper structures by </a:t>
            </a:r>
            <a:r>
              <a:rPr lang="en-US" altLang="zh-CN" dirty="0" smtClean="0"/>
              <a:t>adding another </a:t>
            </a:r>
            <a:r>
              <a:rPr lang="en-US" altLang="zh-CN" dirty="0"/>
              <a:t>non-linear mapping layer, which has n22 = </a:t>
            </a:r>
            <a:r>
              <a:rPr lang="en-US" altLang="zh-CN" dirty="0" smtClean="0"/>
              <a:t>16 ﬁlters </a:t>
            </a:r>
            <a:r>
              <a:rPr lang="en-US" altLang="zh-CN" dirty="0"/>
              <a:t>with size f22 = 1.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7435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9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67166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Comparisons to </a:t>
            </a:r>
            <a:r>
              <a:rPr lang="en-US" altLang="zh-CN" dirty="0" smtClean="0"/>
              <a:t>State-of-the-Arts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41910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4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 image super-resolution (</a:t>
            </a:r>
            <a:r>
              <a:rPr lang="en-US" altLang="zh-CN" dirty="0" smtClean="0"/>
              <a:t>SR) aims at recovering </a:t>
            </a:r>
            <a:r>
              <a:rPr lang="en-US" altLang="zh-CN" dirty="0"/>
              <a:t>a high-resolution image from a single low-resolution </a:t>
            </a:r>
            <a:r>
              <a:rPr lang="en-US" altLang="zh-CN" dirty="0" smtClean="0"/>
              <a:t>image.</a:t>
            </a:r>
          </a:p>
          <a:p>
            <a:r>
              <a:rPr lang="en-US" altLang="zh-CN" dirty="0" smtClean="0"/>
              <a:t>Recent </a:t>
            </a:r>
            <a:r>
              <a:rPr lang="en-US" altLang="zh-CN" dirty="0"/>
              <a:t>state-of-the-art methods mostly </a:t>
            </a:r>
            <a:r>
              <a:rPr lang="en-US" altLang="zh-CN" dirty="0" smtClean="0"/>
              <a:t>adopt the example-based strategy.</a:t>
            </a:r>
          </a:p>
          <a:p>
            <a:r>
              <a:rPr lang="en-US" altLang="zh-CN" dirty="0"/>
              <a:t>The sparse-coding-based </a:t>
            </a:r>
            <a:r>
              <a:rPr lang="en-US" altLang="zh-CN" dirty="0" smtClean="0"/>
              <a:t>method, is </a:t>
            </a:r>
            <a:r>
              <a:rPr lang="en-US" altLang="zh-CN" dirty="0"/>
              <a:t>one of </a:t>
            </a:r>
            <a:r>
              <a:rPr lang="en-US" altLang="zh-CN" dirty="0" smtClean="0"/>
              <a:t>the representative </a:t>
            </a:r>
            <a:r>
              <a:rPr lang="en-US" altLang="zh-CN" dirty="0"/>
              <a:t>external example-based SR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7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Comparisons to State-of-the-Arts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5536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6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presented a novel deep learning </a:t>
            </a:r>
            <a:r>
              <a:rPr lang="en-US" altLang="zh-CN" dirty="0" smtClean="0"/>
              <a:t>approach for </a:t>
            </a:r>
            <a:r>
              <a:rPr lang="en-US" altLang="zh-CN" dirty="0"/>
              <a:t>single image super-resolution (SR</a:t>
            </a:r>
            <a:r>
              <a:rPr lang="en-US" altLang="zh-CN" dirty="0" smtClean="0"/>
              <a:t>).</a:t>
            </a:r>
          </a:p>
          <a:p>
            <a:r>
              <a:rPr lang="en-US" altLang="zh-CN" dirty="0"/>
              <a:t>We show </a:t>
            </a:r>
            <a:r>
              <a:rPr lang="en-US" altLang="zh-CN" dirty="0" smtClean="0"/>
              <a:t>that conventional </a:t>
            </a:r>
            <a:r>
              <a:rPr lang="en-US" altLang="zh-CN" dirty="0"/>
              <a:t>sparse-coding-based SR methods can </a:t>
            </a:r>
            <a:r>
              <a:rPr lang="en-US" altLang="zh-CN" dirty="0" smtClean="0"/>
              <a:t>be reformulated </a:t>
            </a:r>
            <a:r>
              <a:rPr lang="en-US" altLang="zh-CN" dirty="0"/>
              <a:t>into a deep convolutional neural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SRCNN has </a:t>
            </a:r>
            <a:r>
              <a:rPr lang="en-US" altLang="zh-CN" dirty="0" smtClean="0"/>
              <a:t>achieved superior </a:t>
            </a:r>
            <a:r>
              <a:rPr lang="en-US" altLang="zh-CN" dirty="0"/>
              <a:t>performance than the state-of-the-art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11"/>
          <p:cNvSpPr>
            <a:spLocks noChangeArrowheads="1"/>
          </p:cNvSpPr>
          <p:nvPr/>
        </p:nvSpPr>
        <p:spPr bwMode="auto">
          <a:xfrm>
            <a:off x="1922462" y="2209800"/>
            <a:ext cx="52149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538CD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Thanks!</a:t>
            </a:r>
            <a:endParaRPr lang="en-US" altLang="zh-CN" sz="6600" b="1" dirty="0" smtClean="0">
              <a:solidFill>
                <a:srgbClr val="538CD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endParaRPr lang="en-US" altLang="zh-CN" sz="6600" b="1" dirty="0" smtClean="0">
              <a:solidFill>
                <a:srgbClr val="538CD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4800" b="1" dirty="0">
                <a:solidFill>
                  <a:srgbClr val="538CD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Q&amp;A</a:t>
            </a:r>
            <a:r>
              <a:rPr lang="en-US" sz="4800" b="1" dirty="0" smtClean="0">
                <a:solidFill>
                  <a:srgbClr val="538CD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Overall, the contributions of this study are mainly </a:t>
            </a:r>
            <a:r>
              <a:rPr lang="en-US" altLang="zh-CN" dirty="0" smtClean="0"/>
              <a:t>in three </a:t>
            </a:r>
            <a:r>
              <a:rPr lang="en-US" altLang="zh-CN" dirty="0"/>
              <a:t>aspects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We present a fully convolutional neural net-work for image super-resolution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establish a relationship between our deep-learning-based SR method and the </a:t>
            </a:r>
            <a:r>
              <a:rPr lang="en-US" altLang="zh-CN" dirty="0" smtClean="0"/>
              <a:t>traditional sparse-coding-based </a:t>
            </a:r>
            <a:r>
              <a:rPr lang="en-US" altLang="zh-CN" dirty="0"/>
              <a:t>SR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demonstrate that deep learning is useful </a:t>
            </a:r>
            <a:r>
              <a:rPr lang="en-US" altLang="zh-CN" dirty="0" smtClean="0"/>
              <a:t>in the </a:t>
            </a:r>
            <a:r>
              <a:rPr lang="en-US" altLang="zh-CN" dirty="0"/>
              <a:t>classical computer vision problem of super-resolution, and can achieve good quality </a:t>
            </a:r>
            <a:r>
              <a:rPr lang="en-US" altLang="zh-CN" dirty="0" smtClean="0"/>
              <a:t>and speed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9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dirty="0"/>
              <a:t>Convolutional </a:t>
            </a:r>
            <a:r>
              <a:rPr lang="pt-BR" altLang="zh-CN" dirty="0" smtClean="0"/>
              <a:t>Neural Networks </a:t>
            </a:r>
            <a:r>
              <a:rPr lang="pt-BR" altLang="zh-CN" dirty="0"/>
              <a:t>for </a:t>
            </a:r>
            <a:r>
              <a:rPr lang="pt-BR" altLang="zh-CN" dirty="0" smtClean="0"/>
              <a:t>Super-Resolution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</a:p>
          <a:p>
            <a:r>
              <a:rPr lang="en-US" altLang="zh-CN" dirty="0"/>
              <a:t>Relationship to Sparse-Coding-Based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/>
              <a:t>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16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a single low-resolution image, we ﬁrst </a:t>
            </a:r>
            <a:r>
              <a:rPr lang="en-US" altLang="zh-CN" dirty="0" smtClean="0"/>
              <a:t>upscale it </a:t>
            </a:r>
            <a:r>
              <a:rPr lang="en-US" altLang="zh-CN" dirty="0"/>
              <a:t>to the desired </a:t>
            </a:r>
            <a:r>
              <a:rPr lang="en-US" altLang="zh-CN" dirty="0" smtClean="0"/>
              <a:t>size. </a:t>
            </a:r>
          </a:p>
          <a:p>
            <a:r>
              <a:rPr lang="en-US" altLang="zh-CN" dirty="0" smtClean="0"/>
              <a:t>Let </a:t>
            </a:r>
            <a:r>
              <a:rPr lang="en-US" altLang="zh-CN" dirty="0"/>
              <a:t>us </a:t>
            </a:r>
            <a:r>
              <a:rPr lang="en-US" altLang="zh-CN" dirty="0" smtClean="0"/>
              <a:t>denote the </a:t>
            </a:r>
            <a:r>
              <a:rPr lang="en-US" altLang="zh-CN" dirty="0"/>
              <a:t>interpolated image as </a:t>
            </a:r>
            <a:r>
              <a:rPr lang="en-US" altLang="zh-CN" dirty="0" smtClean="0"/>
              <a:t>Y.</a:t>
            </a:r>
          </a:p>
          <a:p>
            <a:r>
              <a:rPr lang="en-US" altLang="zh-CN" dirty="0" smtClean="0"/>
              <a:t>Our </a:t>
            </a:r>
            <a:r>
              <a:rPr lang="en-US" altLang="zh-CN" dirty="0"/>
              <a:t>goal is to </a:t>
            </a:r>
            <a:r>
              <a:rPr lang="en-US" altLang="zh-CN" dirty="0" smtClean="0"/>
              <a:t>recover from </a:t>
            </a:r>
            <a:r>
              <a:rPr lang="en-US" altLang="zh-CN" dirty="0"/>
              <a:t>Y an image </a:t>
            </a:r>
            <a:r>
              <a:rPr lang="en-US" altLang="zh-CN" dirty="0" smtClean="0"/>
              <a:t>F(Y) </a:t>
            </a:r>
            <a:r>
              <a:rPr lang="en-US" altLang="zh-CN" dirty="0"/>
              <a:t>that is as similar as </a:t>
            </a:r>
            <a:r>
              <a:rPr lang="en-US" altLang="zh-CN" dirty="0" smtClean="0"/>
              <a:t>possible to </a:t>
            </a:r>
            <a:r>
              <a:rPr lang="en-US" altLang="zh-CN" dirty="0"/>
              <a:t>the ground truth high-resolution image X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4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 </a:t>
            </a:r>
            <a:r>
              <a:rPr lang="en-US" altLang="zh-CN" dirty="0"/>
              <a:t>wish </a:t>
            </a:r>
            <a:r>
              <a:rPr lang="en-US" altLang="zh-CN" dirty="0" smtClean="0"/>
              <a:t>to learn </a:t>
            </a:r>
            <a:r>
              <a:rPr lang="en-US" altLang="zh-CN" dirty="0"/>
              <a:t>a mapping F, which conceptually consists of </a:t>
            </a:r>
            <a:r>
              <a:rPr lang="en-US" altLang="zh-CN" dirty="0" smtClean="0"/>
              <a:t>three operations:</a:t>
            </a:r>
            <a:endParaRPr lang="en-US" altLang="zh-CN" dirty="0"/>
          </a:p>
          <a:p>
            <a:r>
              <a:rPr lang="en-US" altLang="zh-CN" dirty="0" smtClean="0"/>
              <a:t>Patch </a:t>
            </a:r>
            <a:r>
              <a:rPr lang="en-US" altLang="zh-CN" dirty="0"/>
              <a:t>extraction and </a:t>
            </a:r>
            <a:r>
              <a:rPr lang="en-US" altLang="zh-CN" dirty="0" smtClean="0"/>
              <a:t>representation</a:t>
            </a:r>
          </a:p>
          <a:p>
            <a:r>
              <a:rPr lang="en-US" altLang="zh-CN" dirty="0"/>
              <a:t>Non-linear </a:t>
            </a:r>
            <a:r>
              <a:rPr lang="en-US" altLang="zh-CN" dirty="0" smtClean="0"/>
              <a:t>mapping</a:t>
            </a:r>
          </a:p>
          <a:p>
            <a:r>
              <a:rPr lang="en-US" altLang="zh-CN" dirty="0"/>
              <a:t>Reconstruction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0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 </a:t>
            </a:r>
            <a:r>
              <a:rPr lang="en-US" altLang="zh-CN" dirty="0"/>
              <a:t>ﬁrst layer is expressed as </a:t>
            </a:r>
            <a:r>
              <a:rPr lang="en-US" altLang="zh-CN" dirty="0" smtClean="0"/>
              <a:t>an operation </a:t>
            </a:r>
            <a:r>
              <a:rPr lang="en-US" altLang="zh-CN" dirty="0"/>
              <a:t>F1 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W1 </a:t>
            </a:r>
            <a:r>
              <a:rPr lang="en-US" altLang="zh-CN" dirty="0"/>
              <a:t>corresponds to n1 ﬁlters of support </a:t>
            </a:r>
            <a:r>
              <a:rPr lang="en-US" altLang="zh-CN" dirty="0" smtClean="0"/>
              <a:t>c×f1×f1 ,where </a:t>
            </a:r>
            <a:r>
              <a:rPr lang="en-US" altLang="zh-CN" dirty="0"/>
              <a:t>c is the number of channels in the input </a:t>
            </a:r>
            <a:r>
              <a:rPr lang="en-US" altLang="zh-CN" dirty="0" smtClean="0"/>
              <a:t>image,f1 </a:t>
            </a:r>
            <a:r>
              <a:rPr lang="en-US" altLang="zh-CN" dirty="0"/>
              <a:t>is the spatial size of a ﬁlter.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133725"/>
            <a:ext cx="5467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1918</TotalTime>
  <Words>793</Words>
  <Application>Microsoft Office PowerPoint</Application>
  <PresentationFormat>全屏显示(4:3)</PresentationFormat>
  <Paragraphs>95</Paragraphs>
  <Slides>33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Blends</vt:lpstr>
      <vt:lpstr>Image Super-Resolution Using Deep Convolutional Networks</vt:lpstr>
      <vt:lpstr>Outline</vt:lpstr>
      <vt:lpstr>Introduction</vt:lpstr>
      <vt:lpstr>Introduction</vt:lpstr>
      <vt:lpstr>Introduction</vt:lpstr>
      <vt:lpstr>Convolutional Neural Networks for Super-Resolution</vt:lpstr>
      <vt:lpstr>Formulation</vt:lpstr>
      <vt:lpstr>Formulation</vt:lpstr>
      <vt:lpstr>Formulation</vt:lpstr>
      <vt:lpstr>Formulation</vt:lpstr>
      <vt:lpstr>Formulation</vt:lpstr>
      <vt:lpstr>Formulation</vt:lpstr>
      <vt:lpstr>Formulation</vt:lpstr>
      <vt:lpstr>Formulation</vt:lpstr>
      <vt:lpstr>Relationship to Sparse-Coding-Based Methods</vt:lpstr>
      <vt:lpstr>Relationship to Sparse-Coding-Based Methods</vt:lpstr>
      <vt:lpstr>Training</vt:lpstr>
      <vt:lpstr>Experiments</vt:lpstr>
      <vt:lpstr>Experiments</vt:lpstr>
      <vt:lpstr>Training Data</vt:lpstr>
      <vt:lpstr>Training Data</vt:lpstr>
      <vt:lpstr>Training Data</vt:lpstr>
      <vt:lpstr>Learned Filters for Super-Resolution</vt:lpstr>
      <vt:lpstr>Model and Performance Trade-offs</vt:lpstr>
      <vt:lpstr>Model and Performance Trade-offs</vt:lpstr>
      <vt:lpstr>Model and Performance Trade-offs</vt:lpstr>
      <vt:lpstr>PowerPoint 演示文稿</vt:lpstr>
      <vt:lpstr>PowerPoint 演示文稿</vt:lpstr>
      <vt:lpstr>Comparisons to State-of-the-Arts</vt:lpstr>
      <vt:lpstr>Comparisons to State-of-the-Arts</vt:lpstr>
      <vt:lpstr>Conclusion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SJY</dc:creator>
  <cp:lastModifiedBy>SJY</cp:lastModifiedBy>
  <cp:revision>389</cp:revision>
  <cp:lastPrinted>1601-01-01T00:00:00Z</cp:lastPrinted>
  <dcterms:created xsi:type="dcterms:W3CDTF">1601-01-01T00:00:00Z</dcterms:created>
  <dcterms:modified xsi:type="dcterms:W3CDTF">2016-05-10T02:08:56Z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