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30" r:id="rId3"/>
    <p:sldId id="925" r:id="rId4"/>
    <p:sldId id="957" r:id="rId5"/>
    <p:sldId id="958" r:id="rId6"/>
    <p:sldId id="1048" r:id="rId7"/>
    <p:sldId id="1034" r:id="rId8"/>
    <p:sldId id="959" r:id="rId9"/>
    <p:sldId id="1047" r:id="rId10"/>
    <p:sldId id="1049" r:id="rId11"/>
    <p:sldId id="1045" r:id="rId12"/>
    <p:sldId id="1041" r:id="rId13"/>
    <p:sldId id="1042" r:id="rId14"/>
  </p:sldIdLst>
  <p:sldSz cx="9144000" cy="6858000" type="screen4x3"/>
  <p:notesSz cx="6754813" cy="9869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4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3">
          <p15:clr>
            <a:srgbClr val="A4A3A4"/>
          </p15:clr>
        </p15:guide>
        <p15:guide id="2" pos="20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8C8"/>
    <a:srgbClr val="502908"/>
    <a:srgbClr val="2D0D03"/>
    <a:srgbClr val="FF6600"/>
    <a:srgbClr val="E75BEA"/>
    <a:srgbClr val="6699FF"/>
    <a:srgbClr val="CCECFF"/>
    <a:srgbClr val="E55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597" autoAdjust="0"/>
  </p:normalViewPr>
  <p:slideViewPr>
    <p:cSldViewPr>
      <p:cViewPr varScale="1">
        <p:scale>
          <a:sx n="86" d="100"/>
          <a:sy n="86" d="100"/>
        </p:scale>
        <p:origin x="1476" y="90"/>
      </p:cViewPr>
      <p:guideLst>
        <p:guide orient="horz" pos="764"/>
        <p:guide pos="22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04" y="-72"/>
      </p:cViewPr>
      <p:guideLst>
        <p:guide orient="horz" pos="3173"/>
        <p:guide pos="20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t" anchorCtr="0" compatLnSpc="1"/>
          <a:lstStyle>
            <a:lvl1pPr algn="l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859087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t" anchorCtr="0" compatLnSpc="1"/>
          <a:lstStyle>
            <a:lvl1pPr algn="r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35288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b" anchorCtr="0" compatLnSpc="1"/>
          <a:lstStyle>
            <a:lvl1pPr algn="l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342438"/>
            <a:ext cx="2859087" cy="536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10" tIns="46106" rIns="92210" bIns="46106" numCol="1" anchor="b" anchorCtr="0" compatLnSpc="1"/>
          <a:lstStyle>
            <a:lvl1pPr algn="r" defTabSz="922020" eaLnBrk="1" hangingPunct="1">
              <a:defRPr kumimoji="1" sz="1200">
                <a:latin typeface="Arial" charset="0"/>
                <a:ea typeface="Dotum" pitchFamily="34" charset="-127"/>
              </a:defRPr>
            </a:lvl1pPr>
          </a:lstStyle>
          <a:p>
            <a:pPr>
              <a:defRPr/>
            </a:pPr>
            <a:fld id="{DF53DDA4-B91D-4724-9047-57541BC9C4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55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1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7288" y="1233488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6275" y="4749800"/>
            <a:ext cx="5403850" cy="3886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65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DEF77-A5BC-42A9-AC8E-1EE20923CC69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704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00F77-9924-496A-8F57-2024DB13F481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392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8456A-A7F3-452D-9A21-088C607B83B6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10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4044C-0008-4DFF-B972-3A2DB4DA9FE4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00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8B2FD-432E-4FD3-933E-A9AF0E6733D6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28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81ECE-E55C-496E-BA0E-337E3A4F9D17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886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19028-6DEB-42BF-A2ED-F15E043AD548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085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A85C1-15E6-4A9E-AC2B-89341079D399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923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9353B-F213-4394-937F-0EAE650A6B08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342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0461F-6792-4251-9F7C-0EE97848E642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734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F4A8C-614C-4B46-8777-79A1D4111278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436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E197BB-A83D-479F-A885-C2481F759032}" type="slidenum">
              <a:rPr lang="zh-CN" altLang="en-US" smtClean="0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5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86816" y="2708920"/>
            <a:ext cx="8891588" cy="97155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4400" dirty="0" smtClean="0"/>
              <a:t> </a:t>
            </a:r>
            <a:r>
              <a:rPr lang="en-US" altLang="zh-CN" sz="3600" dirty="0"/>
              <a:t>Deep Residual Learning for Image Recognition</a:t>
            </a:r>
            <a:endParaRPr lang="en-US" altLang="zh-CN" sz="36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52" y="620688"/>
            <a:ext cx="84709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zh-CN" altLang="en-US" sz="2800" dirty="0"/>
              <a:t>网络结构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530"/>
            <a:ext cx="3240360" cy="64030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767" y="2420888"/>
            <a:ext cx="31788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/>
              <a:t>*虚线处</a:t>
            </a:r>
            <a:r>
              <a:rPr lang="en-US" altLang="zh-CN" sz="2800" dirty="0" smtClean="0"/>
              <a:t>feature map</a:t>
            </a:r>
            <a:r>
              <a:rPr lang="zh-CN" altLang="en-US" sz="2800" dirty="0" smtClean="0"/>
              <a:t>大小增加的处理方式有二。</a:t>
            </a:r>
            <a:r>
              <a:rPr lang="en-US" altLang="zh-CN" sz="2800" dirty="0" smtClean="0"/>
              <a:t>                       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630679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71600" y="4332062"/>
            <a:ext cx="2736304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539552" y="1196752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motivation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Highlights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Experiment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endParaRPr lang="zh-CN" altLang="en-US" sz="5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06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79512" y="400861"/>
            <a:ext cx="2952328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Experiment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9" y="1895666"/>
            <a:ext cx="7952381" cy="39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327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4913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96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87624" y="1916832"/>
            <a:ext cx="9036496" cy="2177173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 err="1"/>
              <a:t>Kaiming</a:t>
            </a:r>
            <a:r>
              <a:rPr lang="en-US" altLang="zh-CN" sz="2400" b="1" dirty="0"/>
              <a:t> He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MSRA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1)DCP</a:t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2)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ResiNet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4908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547664" y="1340768"/>
            <a:ext cx="2232248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1187624" y="1196752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motivation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Highlights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Experiment</a:t>
            </a:r>
            <a:endParaRPr lang="en-US" altLang="zh-CN" sz="36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indent="0" algn="just">
              <a:spcBef>
                <a:spcPct val="50000"/>
              </a:spcBef>
              <a:buClr>
                <a:srgbClr val="0F243E"/>
              </a:buCl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9512" y="400861"/>
            <a:ext cx="2232248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56792"/>
            <a:ext cx="5873777" cy="3050137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1460" y="325996"/>
            <a:ext cx="7128852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</a:t>
            </a: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motivation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01502" y="2492896"/>
            <a:ext cx="7264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latin typeface="Tahoma" panose="020B0604030504040204" pitchFamily="34" charset="0"/>
              </a:rPr>
              <a:t>2</a:t>
            </a:r>
            <a:r>
              <a:rPr lang="zh-CN" altLang="en-US" sz="2400" dirty="0" smtClean="0">
                <a:latin typeface="Tahoma" panose="020B0604030504040204" pitchFamily="34" charset="0"/>
              </a:rPr>
              <a:t>、网络变深面临的问题 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971601" y="1628800"/>
            <a:ext cx="77027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深层网络的重要性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54561"/>
            <a:ext cx="4911013" cy="294208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13469" y="1069286"/>
            <a:ext cx="76336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3</a:t>
            </a:r>
            <a:r>
              <a:rPr lang="en-US" altLang="zh-CN" sz="2400" dirty="0" smtClean="0">
                <a:latin typeface="Tahoma" panose="020B0604030504040204" pitchFamily="34" charset="0"/>
              </a:rPr>
              <a:t>.</a:t>
            </a:r>
            <a:r>
              <a:rPr lang="zh-CN" altLang="en-US" sz="2400" dirty="0" smtClean="0">
                <a:latin typeface="Tahoma" panose="020B0604030504040204" pitchFamily="34" charset="0"/>
              </a:rPr>
              <a:t>残差网络提出的思想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latin typeface="Tahoma" panose="020B060403050404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35075" y="-342911"/>
            <a:ext cx="2880320" cy="75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331640" y="3140968"/>
            <a:ext cx="2232248" cy="4060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971600" y="1556792"/>
            <a:ext cx="724376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algun Gothic" panose="020B0503020000020004" pitchFamily="34" charset="-127"/>
              </a:defRPr>
            </a:lvl9pPr>
          </a:lstStyle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Overview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Introduction and motivation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Highlights</a:t>
            </a: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Results-and-discussion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endParaRPr lang="zh-CN" altLang="en-US" sz="3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5938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1520" y="472823"/>
            <a:ext cx="2952328" cy="71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2075" tIns="46038" rIns="92075" bIns="46038" anchor="ctr">
            <a:spAutoFit/>
          </a:bodyPr>
          <a:lstStyle/>
          <a:p>
            <a:pPr algn="just">
              <a:spcBef>
                <a:spcPct val="50000"/>
              </a:spcBef>
              <a:buClr>
                <a:srgbClr val="0F243E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Highlights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6801" y="1988840"/>
            <a:ext cx="847090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zh-CN" altLang="en-US" sz="2800" dirty="0" smtClean="0"/>
              <a:t>数学解释</a:t>
            </a:r>
            <a:endParaRPr lang="en-US" altLang="zh-CN" sz="2800" dirty="0" smtClean="0"/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 smtClean="0"/>
          </a:p>
          <a:p>
            <a:pPr marL="571500" indent="-571500">
              <a:buFont typeface="Wingdings" charset="0"/>
              <a:buChar char="u"/>
              <a:defRPr/>
            </a:pPr>
            <a:r>
              <a:rPr lang="zh-CN" altLang="en-US" sz="2800" dirty="0"/>
              <a:t>一致性</a:t>
            </a:r>
            <a:r>
              <a:rPr lang="zh-CN" altLang="en-US" sz="2800" dirty="0" smtClean="0"/>
              <a:t>映射及解决一致性映射</a:t>
            </a: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r>
              <a:rPr lang="zh-CN" altLang="en-US" sz="2800" dirty="0" smtClean="0"/>
              <a:t>网络结构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1952" y="2874188"/>
            <a:ext cx="84709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zh-CN" altLang="en-US" sz="2800" dirty="0"/>
              <a:t>一致性</a:t>
            </a:r>
            <a:r>
              <a:rPr lang="zh-CN" altLang="en-US" sz="2800" dirty="0" smtClean="0"/>
              <a:t>映射及解决一致性映射</a:t>
            </a:r>
            <a:endParaRPr lang="en-US" altLang="zh-CN" sz="2800" dirty="0" smtClean="0"/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）维度相同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）尺寸相同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解决一致性映射方法：</a:t>
            </a: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9193"/>
            <a:ext cx="5363052" cy="7325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100" y="1052736"/>
            <a:ext cx="847090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charset="0"/>
              <a:buChar char="u"/>
              <a:defRPr/>
            </a:pPr>
            <a:r>
              <a:rPr lang="zh-CN" altLang="en-US" sz="2800" dirty="0" smtClean="0"/>
              <a:t>数学解释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                       </a:t>
            </a:r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/>
          </a:p>
          <a:p>
            <a:pPr marL="571500" indent="-571500">
              <a:buFont typeface="Wingdings" charset="0"/>
              <a:buChar char="u"/>
              <a:defRPr/>
            </a:pPr>
            <a:endParaRPr lang="en-US" altLang="zh-CN" sz="28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445224"/>
            <a:ext cx="479736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876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101</Words>
  <Application>Microsoft Office PowerPoint</Application>
  <PresentationFormat>全屏显示(4:3)</PresentationFormat>
  <Paragraphs>39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Dotum</vt:lpstr>
      <vt:lpstr>Malgun Gothic</vt:lpstr>
      <vt:lpstr>黑体</vt:lpstr>
      <vt:lpstr>宋体</vt:lpstr>
      <vt:lpstr>Arial</vt:lpstr>
      <vt:lpstr>Calibri</vt:lpstr>
      <vt:lpstr>Calibri Light</vt:lpstr>
      <vt:lpstr>Tahoma</vt:lpstr>
      <vt:lpstr>Wingdings</vt:lpstr>
      <vt:lpstr>Office 主题</vt:lpstr>
      <vt:lpstr> Deep Residual Learning for Image Recognition</vt:lpstr>
      <vt:lpstr>Kaiming He :   MSRA：1)DCP        2)ResiNet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Shanghai, Oct 14-18, 2002</dc:title>
  <dc:creator>Yoon</dc:creator>
  <cp:lastModifiedBy>微软中国</cp:lastModifiedBy>
  <cp:revision>1859</cp:revision>
  <cp:lastPrinted>2001-11-14T11:06:00Z</cp:lastPrinted>
  <dcterms:created xsi:type="dcterms:W3CDTF">1998-03-04T16:17:00Z</dcterms:created>
  <dcterms:modified xsi:type="dcterms:W3CDTF">2017-05-17T08:44:37Z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