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7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0" Type="http://schemas.openxmlformats.org/officeDocument/2006/relationships/vmlDrawing" Target="../drawings/vmlDrawing1.v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173355"/>
            <a:ext cx="10560685" cy="2387600"/>
          </a:xfrm>
        </p:spPr>
        <p:txBody>
          <a:bodyPr>
            <a:normAutofit fontScale="90000"/>
          </a:bodyPr>
          <a:p>
            <a:r>
              <a:rPr lang="en-US" altLang="zh-CN"/>
              <a:t>CNN Features off-the-shelf: an Astounding Baseline for Recognition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487295"/>
            <a:ext cx="9144000" cy="3162935"/>
          </a:xfrm>
        </p:spPr>
        <p:txBody>
          <a:bodyPr>
            <a:normAutofit lnSpcReduction="20000"/>
          </a:bodyPr>
          <a:p>
            <a:r>
              <a:rPr lang="zh-CN" altLang="en-US" sz="2000"/>
              <a:t>Ali Sharif Razavian      Hossein Azizpour   Josephine Sullivan   Stefan Carlsson</a:t>
            </a:r>
            <a:endParaRPr lang="zh-CN" altLang="en-US" sz="2000"/>
          </a:p>
          <a:p>
            <a:r>
              <a:rPr lang="en-US" altLang="zh-CN" sz="2000"/>
              <a:t>1.</a:t>
            </a:r>
            <a:r>
              <a:rPr lang="zh-CN" altLang="zh-CN" sz="2000"/>
              <a:t>皇家理工学院计算机科学与通信实验室，PhD. Student，</a:t>
            </a:r>
            <a:r>
              <a:rPr lang="en-US" altLang="zh-CN" sz="2000"/>
              <a:t>His</a:t>
            </a:r>
            <a:r>
              <a:rPr lang="zh-CN" altLang="zh-CN" sz="2000"/>
              <a:t> research interest is Computer Vision and Machine Learning</a:t>
            </a:r>
            <a:r>
              <a:rPr lang="en-US" altLang="zh-CN" sz="2000"/>
              <a:t>.</a:t>
            </a:r>
            <a:endParaRPr lang="en-US" altLang="zh-CN" sz="2000"/>
          </a:p>
          <a:p>
            <a:r>
              <a:rPr lang="en-US" altLang="zh-CN" sz="2000"/>
              <a:t>  2.3</a:t>
            </a:r>
            <a:r>
              <a:rPr lang="zh-CN" altLang="zh-CN" sz="2000">
                <a:sym typeface="+mn-ea"/>
              </a:rPr>
              <a:t>皇家理工学院计算机科学与通信实验室</a:t>
            </a:r>
            <a:r>
              <a:rPr lang="zh-CN" altLang="en-US" sz="2000"/>
              <a:t>，Ph.D. student，under the supervision of Prof. Stefan Carlsson</a:t>
            </a:r>
            <a:r>
              <a:rPr lang="en-US" altLang="zh-CN" sz="2000"/>
              <a:t>.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their</a:t>
            </a:r>
            <a:r>
              <a:rPr lang="zh-CN" altLang="zh-CN" sz="2000">
                <a:sym typeface="+mn-ea"/>
              </a:rPr>
              <a:t> research interest is</a:t>
            </a:r>
            <a:r>
              <a:rPr lang="zh-CN" altLang="en-US" sz="2000"/>
              <a:t>computer vision</a:t>
            </a:r>
            <a:endParaRPr lang="zh-CN" altLang="en-US" sz="2000"/>
          </a:p>
          <a:p>
            <a:r>
              <a:rPr lang="en-US" altLang="zh-CN" sz="2000"/>
              <a:t>4.</a:t>
            </a:r>
            <a:r>
              <a:rPr lang="zh-CN" altLang="zh-CN" sz="2000">
                <a:sym typeface="+mn-ea"/>
              </a:rPr>
              <a:t>皇家理工学院计算机科学与通信实验室</a:t>
            </a:r>
            <a:r>
              <a:rPr lang="en-US" altLang="zh-CN" sz="2000">
                <a:sym typeface="+mn-ea"/>
              </a:rPr>
              <a:t>,professor, </a:t>
            </a:r>
            <a:r>
              <a:rPr lang="en-US" altLang="zh-CN" sz="2000"/>
              <a:t>He is currently professor of computer science and director of the lab for Computer Vision and Active Perception (CVAP)</a:t>
            </a:r>
            <a:r>
              <a:rPr lang="zh-CN" altLang="en-US" sz="2000"/>
              <a:t>，教授，系主任，研究兴趣机器学习、计算机视觉，计算机图形学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流程图: 过程 21"/>
          <p:cNvSpPr/>
          <p:nvPr/>
        </p:nvSpPr>
        <p:spPr>
          <a:xfrm>
            <a:off x="919480" y="868045"/>
            <a:ext cx="377888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成对约束的度量学习</a:t>
            </a:r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4634230" y="908685"/>
            <a:ext cx="3435985" cy="61150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（论文中将度量表示为马氏距离）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73785" y="1812925"/>
            <a:ext cx="3629025" cy="10096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3476625" y="1757680"/>
            <a:ext cx="3435985" cy="61150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（同类）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653415" y="2680970"/>
            <a:ext cx="4084320" cy="61150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通过信息论方法对成对约束进行优化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8055" y="3155315"/>
            <a:ext cx="4418965" cy="1600200"/>
          </a:xfrm>
          <a:prstGeom prst="rect">
            <a:avLst/>
          </a:prstGeom>
        </p:spPr>
      </p:pic>
      <p:sp>
        <p:nvSpPr>
          <p:cNvPr id="2" name="动作按钮: 后退或前一项 1">
            <a:hlinkClick r:id="rId3" action="ppaction://hlinksldjump"/>
          </p:cNvPr>
          <p:cNvSpPr/>
          <p:nvPr/>
        </p:nvSpPr>
        <p:spPr>
          <a:xfrm>
            <a:off x="11201400" y="6176645"/>
            <a:ext cx="688340" cy="67691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92555" y="1200150"/>
            <a:ext cx="8841740" cy="5750560"/>
          </a:xfrm>
          <a:prstGeom prst="rect">
            <a:avLst/>
          </a:prstGeom>
        </p:spPr>
      </p:pic>
      <p:sp>
        <p:nvSpPr>
          <p:cNvPr id="19" name="流程图: 过程 18"/>
          <p:cNvSpPr/>
          <p:nvPr/>
        </p:nvSpPr>
        <p:spPr>
          <a:xfrm>
            <a:off x="894080" y="563880"/>
            <a:ext cx="4905375" cy="77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研究不同类别数据对域转换所产生的影响</a:t>
            </a:r>
            <a:endParaRPr lang="zh-CN" altLang="en-US"/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 flipV="1">
            <a:off x="3403600" y="2716530"/>
            <a:ext cx="3640455" cy="1005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5666740" y="4222115"/>
            <a:ext cx="1479550" cy="21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5" idx="2"/>
          </p:cNvCxnSpPr>
          <p:nvPr/>
        </p:nvCxnSpPr>
        <p:spPr>
          <a:xfrm flipH="1" flipV="1">
            <a:off x="5813425" y="6950710"/>
            <a:ext cx="12065" cy="31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/>
          <p:cNvSpPr/>
          <p:nvPr/>
        </p:nvSpPr>
        <p:spPr>
          <a:xfrm>
            <a:off x="7044055" y="2331085"/>
            <a:ext cx="4905375" cy="77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来自网站的图片特点是背景都很亮</a:t>
            </a:r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7146290" y="4050030"/>
            <a:ext cx="4905375" cy="77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数码相机照片的分辨率较高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1018540" y="5217795"/>
            <a:ext cx="4905375" cy="77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网络摄像头照片的分辨率较低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0" idx="3"/>
          </p:cNvCxnSpPr>
          <p:nvPr/>
        </p:nvCxnSpPr>
        <p:spPr>
          <a:xfrm>
            <a:off x="5923915" y="5603240"/>
            <a:ext cx="2264410" cy="85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过程 13"/>
          <p:cNvSpPr/>
          <p:nvPr/>
        </p:nvSpPr>
        <p:spPr>
          <a:xfrm>
            <a:off x="8263255" y="5407660"/>
            <a:ext cx="3302000" cy="61150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6073140" y="670560"/>
            <a:ext cx="4623435" cy="61150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该方法在多类别、多数据域的推广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bldLvl="0" animBg="1"/>
      <p:bldP spid="8" grpId="1" bldLvl="0" animBg="1"/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596130"/>
          </a:xfrm>
        </p:spPr>
        <p:txBody>
          <a:bodyPr/>
          <a:p>
            <a:r>
              <a:rPr lang="zh-CN" altLang="en-US"/>
              <a:t>通过使用</a:t>
            </a:r>
            <a:r>
              <a:rPr lang="en-US" altLang="zh-CN"/>
              <a:t>K-NN</a:t>
            </a:r>
            <a:r>
              <a:rPr lang="zh-CN" altLang="en-US"/>
              <a:t>分类器进行分类，使用上页中的数据库进行训练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1</a:t>
            </a:r>
            <a:r>
              <a:rPr lang="zh-CN" altLang="en-US"/>
              <a:t>）对图像进行处理：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尺寸、转成灰度图、提取图像特征将图像向量化、将转换函数中参数进行初始化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）在目标域的训练结果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62100" y="4082415"/>
            <a:ext cx="8533130" cy="1781175"/>
          </a:xfrm>
          <a:prstGeom prst="rect">
            <a:avLst/>
          </a:prstGeom>
        </p:spPr>
      </p:pic>
      <p:sp>
        <p:nvSpPr>
          <p:cNvPr id="7" name="减号 6"/>
          <p:cNvSpPr/>
          <p:nvPr/>
        </p:nvSpPr>
        <p:spPr>
          <a:xfrm>
            <a:off x="3910330" y="5443855"/>
            <a:ext cx="1437005" cy="733425"/>
          </a:xfrm>
          <a:prstGeom prst="mathMinus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减号 7"/>
          <p:cNvSpPr/>
          <p:nvPr/>
        </p:nvSpPr>
        <p:spPr>
          <a:xfrm>
            <a:off x="8468995" y="5448300"/>
            <a:ext cx="1437005" cy="733425"/>
          </a:xfrm>
          <a:prstGeom prst="mathMinus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3897630" y="5875655"/>
            <a:ext cx="4084320" cy="61150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</a:rPr>
              <a:t>在目标域有标签</a:t>
            </a:r>
            <a:endParaRPr lang="zh-CN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07720" y="723900"/>
            <a:ext cx="5876290" cy="1955165"/>
          </a:xfrm>
          <a:prstGeom prst="rect">
            <a:avLst/>
          </a:prstGeom>
        </p:spPr>
      </p:pic>
      <p:sp>
        <p:nvSpPr>
          <p:cNvPr id="6" name="流程图: 过程 5"/>
          <p:cNvSpPr/>
          <p:nvPr/>
        </p:nvSpPr>
        <p:spPr>
          <a:xfrm>
            <a:off x="861695" y="2682240"/>
            <a:ext cx="4084320" cy="66103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</a:rPr>
              <a:t>在目标域没有标签</a:t>
            </a:r>
            <a:endParaRPr lang="zh-CN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Conclusion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该方法可以应用到基于相似性和距离度量的广泛的视觉分类模型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该方法对于基于多分类的对象数据库进行域适应学习非常有用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实验表明该方法应用到</a:t>
            </a:r>
            <a:r>
              <a:rPr lang="en-US" altLang="zh-CN"/>
              <a:t>K-NN</a:t>
            </a:r>
            <a:r>
              <a:rPr lang="zh-CN" altLang="en-US"/>
              <a:t>分类器上，在一系列域转换问题上表现的性能都很好。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4000"/>
              <a:t>overview</a:t>
            </a:r>
            <a:r>
              <a:rPr lang="zh-CN" altLang="en-US" sz="4000"/>
              <a:t>：</a:t>
            </a:r>
            <a:endParaRPr lang="zh-CN" altLang="en-US" sz="4000"/>
          </a:p>
          <a:p>
            <a:r>
              <a:rPr lang="en-US" altLang="zh-CN" sz="4000"/>
              <a:t>introduction</a:t>
            </a:r>
            <a:endParaRPr lang="en-US" altLang="zh-CN" sz="4000"/>
          </a:p>
          <a:p>
            <a:r>
              <a:rPr lang="en-US" altLang="zh-CN" sz="4000"/>
              <a:t>Involve the relevant methods</a:t>
            </a:r>
            <a:endParaRPr lang="en-US" altLang="zh-CN" sz="4000"/>
          </a:p>
          <a:p>
            <a:r>
              <a:rPr lang="en-US" altLang="zh-CN" sz="4000"/>
              <a:t>Experiments</a:t>
            </a:r>
            <a:endParaRPr lang="en-US" altLang="zh-CN" sz="4000"/>
          </a:p>
          <a:p>
            <a:r>
              <a:rPr lang="en-US" altLang="zh-CN" sz="4000"/>
              <a:t>Conclusion</a:t>
            </a:r>
            <a:endParaRPr lang="en-US" altLang="zh-CN" sz="4000"/>
          </a:p>
          <a:p>
            <a:endParaRPr lang="zh-C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introduction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 sz="2400"/>
              <a:t>传统的监督分类模型的性能阻碍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47725" y="2629535"/>
            <a:ext cx="9247505" cy="3136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域适应方法应用的现状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在自然语言处理方面已经被提出</a:t>
            </a:r>
            <a:r>
              <a:rPr lang="en-US" altLang="zh-CN"/>
              <a:t>--</a:t>
            </a:r>
            <a:r>
              <a:rPr lang="zh-CN" altLang="en-US"/>
              <a:t>如情感分类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在目标识别领域被忽略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视觉分类中需要域适应的原因：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1</a:t>
            </a:r>
            <a:r>
              <a:rPr lang="zh-CN" altLang="en-US"/>
              <a:t>）不同相机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en-US" altLang="zh-CN"/>
              <a:t>2</a:t>
            </a:r>
            <a:r>
              <a:rPr lang="zh-CN" altLang="en-US"/>
              <a:t>）图像分辨率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en-US" altLang="zh-CN"/>
              <a:t>3</a:t>
            </a:r>
            <a:r>
              <a:rPr lang="zh-CN" altLang="en-US"/>
              <a:t>）光照背景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en-US" altLang="zh-CN"/>
              <a:t>4</a:t>
            </a:r>
            <a:r>
              <a:rPr lang="zh-CN" altLang="en-US"/>
              <a:t>）视角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如下图</a:t>
            </a:r>
            <a:endParaRPr lang="zh-CN" altLang="en-US" sz="3600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39470" y="1360170"/>
            <a:ext cx="10754995" cy="492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095240"/>
          </a:xfrm>
        </p:spPr>
        <p:txBody>
          <a:bodyPr/>
          <a:p>
            <a:r>
              <a:rPr lang="en-US" altLang="zh-CN"/>
              <a:t>4.</a:t>
            </a:r>
            <a:r>
              <a:rPr lang="zh-CN" altLang="en-US"/>
              <a:t>提出本文的核心观点：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学习一个交叉域转换，即在源域和目标域间建立成对约束，进行训练，通过训练数据求出转换函数或转换矩阵。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3195" y="2701290"/>
            <a:ext cx="9169400" cy="2922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Involve the relevant methods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515" y="1447800"/>
            <a:ext cx="10515600" cy="4742815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2080895" y="3398520"/>
            <a:ext cx="485775" cy="991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636905" y="3045460"/>
            <a:ext cx="322770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ym typeface="+mn-ea"/>
              </a:rPr>
              <a:t>度量两个域中样本的相似性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1040765" y="1637030"/>
            <a:ext cx="257937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基于域适应的转换函数</a:t>
            </a:r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2048510" y="2093595"/>
            <a:ext cx="485775" cy="991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1901825" y="4688205"/>
            <a:ext cx="485775" cy="991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922655" y="4334510"/>
            <a:ext cx="287210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基于距离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755015" y="5636895"/>
            <a:ext cx="326453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确定度量（参数）矩阵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3" idx="0"/>
            <a:endCxn id="3" idx="0"/>
          </p:cNvCxnSpPr>
          <p:nvPr/>
        </p:nvCxnSpPr>
        <p:spPr>
          <a:xfrm>
            <a:off x="5949315" y="14478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0"/>
            <a:endCxn id="3" idx="0"/>
          </p:cNvCxnSpPr>
          <p:nvPr/>
        </p:nvCxnSpPr>
        <p:spPr>
          <a:xfrm>
            <a:off x="5949315" y="14478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648075" y="2506345"/>
            <a:ext cx="1579245" cy="214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/>
          <p:cNvSpPr/>
          <p:nvPr/>
        </p:nvSpPr>
        <p:spPr>
          <a:xfrm>
            <a:off x="5361940" y="2200275"/>
            <a:ext cx="377888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将图像映射到欧式空间的点</a:t>
            </a:r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5304790" y="3195955"/>
            <a:ext cx="377888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通过马氏距离度量相似度</a:t>
            </a:r>
            <a:endParaRPr lang="zh-CN" altLang="en-US"/>
          </a:p>
        </p:txBody>
      </p:sp>
      <p:cxnSp>
        <p:nvCxnSpPr>
          <p:cNvPr id="17" name="直接连接符 16"/>
          <p:cNvCxnSpPr>
            <a:stCxn id="9" idx="3"/>
            <a:endCxn id="16" idx="1"/>
          </p:cNvCxnSpPr>
          <p:nvPr/>
        </p:nvCxnSpPr>
        <p:spPr>
          <a:xfrm flipV="1">
            <a:off x="3794760" y="3502025"/>
            <a:ext cx="1510030" cy="113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3"/>
            <a:endCxn id="19" idx="1"/>
          </p:cNvCxnSpPr>
          <p:nvPr/>
        </p:nvCxnSpPr>
        <p:spPr>
          <a:xfrm flipV="1">
            <a:off x="3794760" y="4596765"/>
            <a:ext cx="1551305" cy="43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过程 18"/>
          <p:cNvSpPr/>
          <p:nvPr/>
        </p:nvSpPr>
        <p:spPr>
          <a:xfrm>
            <a:off x="5346065" y="4290695"/>
            <a:ext cx="377888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由距离的计算公式和添加的约束计算参数矩阵</a:t>
            </a:r>
            <a:endParaRPr lang="zh-CN" altLang="en-US"/>
          </a:p>
        </p:txBody>
      </p:sp>
      <p:sp>
        <p:nvSpPr>
          <p:cNvPr id="20" name="动作按钮: 前进或下一项 19">
            <a:hlinkClick r:id="" action="ppaction://hlinkshowjump?jump=nextslide"/>
          </p:cNvPr>
          <p:cNvSpPr/>
          <p:nvPr/>
        </p:nvSpPr>
        <p:spPr>
          <a:xfrm>
            <a:off x="9265920" y="3204210"/>
            <a:ext cx="640080" cy="60388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5424170" y="5507355"/>
            <a:ext cx="377888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成对约束的度量学习</a:t>
            </a:r>
            <a:endParaRPr lang="zh-CN" altLang="en-US"/>
          </a:p>
        </p:txBody>
      </p:sp>
      <p:cxnSp>
        <p:nvCxnSpPr>
          <p:cNvPr id="23" name="直接连接符 22"/>
          <p:cNvCxnSpPr>
            <a:endCxn id="22" idx="1"/>
          </p:cNvCxnSpPr>
          <p:nvPr/>
        </p:nvCxnSpPr>
        <p:spPr>
          <a:xfrm>
            <a:off x="3787140" y="4780280"/>
            <a:ext cx="1637030" cy="103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动作按钮: 前进或下一项 23">
            <a:hlinkClick r:id="rId1" action="ppaction://hlinksldjump"/>
          </p:cNvPr>
          <p:cNvSpPr/>
          <p:nvPr/>
        </p:nvSpPr>
        <p:spPr>
          <a:xfrm>
            <a:off x="9303385" y="4244340"/>
            <a:ext cx="665480" cy="5905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动作按钮: 前进或下一项 24">
            <a:hlinkClick r:id="rId2" action="ppaction://hlinksldjump"/>
          </p:cNvPr>
          <p:cNvSpPr/>
          <p:nvPr/>
        </p:nvSpPr>
        <p:spPr>
          <a:xfrm>
            <a:off x="9375775" y="5443220"/>
            <a:ext cx="640080" cy="65341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8" grpId="0" animBg="1"/>
      <p:bldP spid="10" grpId="0" animBg="1"/>
      <p:bldP spid="4" grpId="1" animBg="1"/>
      <p:bldP spid="5" grpId="1" animBg="1"/>
      <p:bldP spid="6" grpId="1" animBg="1"/>
      <p:bldP spid="7" grpId="1" animBg="1"/>
      <p:bldP spid="9" grpId="1" animBg="1"/>
      <p:bldP spid="8" grpId="1" animBg="1"/>
      <p:bldP spid="10" grpId="1" animBg="1"/>
      <p:bldP spid="4" grpId="2" animBg="1"/>
      <p:bldP spid="5" grpId="2" animBg="1"/>
      <p:bldP spid="6" grpId="2" animBg="1"/>
      <p:bldP spid="7" grpId="2" animBg="1"/>
      <p:bldP spid="9" grpId="2" animBg="1"/>
      <p:bldP spid="8" grpId="2" animBg="1"/>
      <p:bldP spid="10" grpId="2" animBg="1"/>
      <p:bldP spid="3" grpId="0" build="p"/>
      <p:bldP spid="15" grpId="0" animBg="1"/>
      <p:bldP spid="16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3" grpId="1" build="p"/>
      <p:bldP spid="15" grpId="1" animBg="1"/>
      <p:bldP spid="16" grpId="1" animBg="1"/>
      <p:bldP spid="19" grpId="1" animBg="1"/>
      <p:bldP spid="20" grpId="1" animBg="1"/>
      <p:bldP spid="22" grpId="1" animBg="1"/>
      <p:bldP spid="24" grpId="1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流程图: 过程 15"/>
          <p:cNvSpPr/>
          <p:nvPr/>
        </p:nvSpPr>
        <p:spPr>
          <a:xfrm>
            <a:off x="738505" y="2375535"/>
            <a:ext cx="33020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通过马氏距离度量相似度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104765" y="580390"/>
            <a:ext cx="2886075" cy="514350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16" idx="3"/>
            <a:endCxn id="4" idx="1"/>
          </p:cNvCxnSpPr>
          <p:nvPr/>
        </p:nvCxnSpPr>
        <p:spPr>
          <a:xfrm flipV="1">
            <a:off x="4040505" y="837565"/>
            <a:ext cx="106426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/>
          <p:cNvSpPr/>
          <p:nvPr/>
        </p:nvSpPr>
        <p:spPr>
          <a:xfrm>
            <a:off x="7720330" y="506730"/>
            <a:ext cx="3302000" cy="61150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量相似度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38465" y="641985"/>
          <a:ext cx="96964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762000" imgH="203200" progId="Equation.KSEE3">
                  <p:embed/>
                </p:oleObj>
              </mc:Choice>
              <mc:Fallback>
                <p:oleObj name="" r:id="rId2" imgW="762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8038465" y="641985"/>
                        <a:ext cx="969645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150485" y="2422525"/>
            <a:ext cx="3971290" cy="542925"/>
          </a:xfrm>
          <a:prstGeom prst="rect">
            <a:avLst/>
          </a:prstGeom>
        </p:spPr>
      </p:pic>
      <p:sp>
        <p:nvSpPr>
          <p:cNvPr id="11" name="流程图: 过程 10"/>
          <p:cNvSpPr/>
          <p:nvPr/>
        </p:nvSpPr>
        <p:spPr>
          <a:xfrm>
            <a:off x="4395470" y="2151380"/>
            <a:ext cx="3302000" cy="61150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马氏距离平方：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6" idx="3"/>
            <a:endCxn id="10" idx="1"/>
          </p:cNvCxnSpPr>
          <p:nvPr/>
        </p:nvCxnSpPr>
        <p:spPr>
          <a:xfrm>
            <a:off x="4040505" y="2681605"/>
            <a:ext cx="110998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761480" y="4293870"/>
            <a:ext cx="1314450" cy="276225"/>
          </a:xfrm>
          <a:prstGeom prst="rect">
            <a:avLst/>
          </a:prstGeom>
        </p:spPr>
      </p:pic>
      <p:sp>
        <p:nvSpPr>
          <p:cNvPr id="23" name="流程图: 过程 22"/>
          <p:cNvSpPr/>
          <p:nvPr/>
        </p:nvSpPr>
        <p:spPr>
          <a:xfrm>
            <a:off x="4070350" y="4127500"/>
            <a:ext cx="3302000" cy="61150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w</a:t>
            </a:r>
            <a:r>
              <a:rPr lang="zh-CN" altLang="en-US">
                <a:solidFill>
                  <a:schemeClr val="tx1"/>
                </a:solidFill>
              </a:rPr>
              <a:t>矩阵进行分解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859145" y="4755515"/>
            <a:ext cx="2752090" cy="3333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577715" y="4731385"/>
            <a:ext cx="1348105" cy="419100"/>
          </a:xfrm>
          <a:prstGeom prst="rect">
            <a:avLst/>
          </a:prstGeom>
        </p:spPr>
      </p:pic>
      <p:sp>
        <p:nvSpPr>
          <p:cNvPr id="26" name="流程图: 过程 25"/>
          <p:cNvSpPr/>
          <p:nvPr/>
        </p:nvSpPr>
        <p:spPr>
          <a:xfrm>
            <a:off x="8622665" y="4726305"/>
            <a:ext cx="3302000" cy="70866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通过确定</a:t>
            </a:r>
            <a:r>
              <a:rPr lang="en-US" altLang="zh-CN">
                <a:solidFill>
                  <a:schemeClr val="tx1"/>
                </a:solidFill>
              </a:rPr>
              <a:t>W</a:t>
            </a:r>
            <a:r>
              <a:rPr lang="zh-CN" altLang="en-US">
                <a:solidFill>
                  <a:schemeClr val="tx1"/>
                </a:solidFill>
              </a:rPr>
              <a:t>，得到符合条件的度量函数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endCxn id="23" idx="0"/>
          </p:cNvCxnSpPr>
          <p:nvPr/>
        </p:nvCxnSpPr>
        <p:spPr>
          <a:xfrm>
            <a:off x="4167505" y="2808605"/>
            <a:ext cx="1553845" cy="131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下箭头 27"/>
          <p:cNvSpPr/>
          <p:nvPr/>
        </p:nvSpPr>
        <p:spPr>
          <a:xfrm>
            <a:off x="6647815" y="2859405"/>
            <a:ext cx="485775" cy="1310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动作按钮: 后退或前一项 11">
            <a:hlinkClick r:id="rId8" action="ppaction://hlinksldjump"/>
          </p:cNvPr>
          <p:cNvSpPr/>
          <p:nvPr/>
        </p:nvSpPr>
        <p:spPr>
          <a:xfrm>
            <a:off x="11322685" y="6140450"/>
            <a:ext cx="701040" cy="67691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流程图: 过程 18"/>
          <p:cNvSpPr/>
          <p:nvPr/>
        </p:nvSpPr>
        <p:spPr>
          <a:xfrm>
            <a:off x="317500" y="928370"/>
            <a:ext cx="3020695" cy="77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由距离的计算公式和添加的约束计算参数矩阵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229995" y="2251710"/>
            <a:ext cx="4076700" cy="828675"/>
          </a:xfrm>
          <a:prstGeom prst="rect">
            <a:avLst/>
          </a:prstGeom>
        </p:spPr>
      </p:pic>
      <p:sp>
        <p:nvSpPr>
          <p:cNvPr id="11" name="流程图: 过程 10"/>
          <p:cNvSpPr/>
          <p:nvPr/>
        </p:nvSpPr>
        <p:spPr>
          <a:xfrm>
            <a:off x="3122295" y="2200275"/>
            <a:ext cx="3302000" cy="61150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（对</a:t>
            </a:r>
            <a:r>
              <a:rPr lang="en-US" altLang="zh-CN">
                <a:solidFill>
                  <a:schemeClr val="tx1"/>
                </a:solidFill>
              </a:rPr>
              <a:t>W</a:t>
            </a:r>
            <a:r>
              <a:rPr lang="zh-CN" altLang="en-US">
                <a:solidFill>
                  <a:schemeClr val="tx1"/>
                </a:solidFill>
              </a:rPr>
              <a:t>进行正则化防止过拟合）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1106805" y="3735070"/>
            <a:ext cx="3302000" cy="61150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在这篇论文中对</a:t>
            </a:r>
            <a:r>
              <a:rPr lang="en-US" altLang="zh-CN">
                <a:solidFill>
                  <a:schemeClr val="tx1"/>
                </a:solidFill>
              </a:rPr>
              <a:t>W</a:t>
            </a:r>
            <a:r>
              <a:rPr lang="zh-CN" altLang="en-US">
                <a:solidFill>
                  <a:schemeClr val="tx1"/>
                </a:solidFill>
              </a:rPr>
              <a:t>的正则化为：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48510" y="4163060"/>
            <a:ext cx="3247390" cy="514350"/>
          </a:xfrm>
          <a:prstGeom prst="rect">
            <a:avLst/>
          </a:prstGeom>
        </p:spPr>
      </p:pic>
      <p:sp>
        <p:nvSpPr>
          <p:cNvPr id="2" name="动作按钮: 后退或前一项 1">
            <a:hlinkClick r:id="rId3" action="ppaction://hlinksldjump"/>
          </p:cNvPr>
          <p:cNvSpPr/>
          <p:nvPr/>
        </p:nvSpPr>
        <p:spPr>
          <a:xfrm>
            <a:off x="10859135" y="6202680"/>
            <a:ext cx="847090" cy="61531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1415</Words>
  <Application>Kingsoft Office WPP</Application>
  <PresentationFormat>宽屏</PresentationFormat>
  <Paragraphs>104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Equation.KSEE3</vt:lpstr>
      <vt:lpstr>adapting visual category models to new domains</vt:lpstr>
      <vt:lpstr>PowerPoint 演示文稿</vt:lpstr>
      <vt:lpstr>introduction：</vt:lpstr>
      <vt:lpstr>PowerPoint 演示文稿</vt:lpstr>
      <vt:lpstr>如下图</vt:lpstr>
      <vt:lpstr>PowerPoint 演示文稿</vt:lpstr>
      <vt:lpstr>Involve the relevant methods</vt:lpstr>
      <vt:lpstr>PowerPoint 演示文稿</vt:lpstr>
      <vt:lpstr>PowerPoint 演示文稿</vt:lpstr>
      <vt:lpstr>PowerPoint 演示文稿</vt:lpstr>
      <vt:lpstr>PowerPoint 演示文稿</vt:lpstr>
      <vt:lpstr>Experiments</vt:lpstr>
      <vt:lpstr>PowerPoint 演示文稿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LHCan</dc:creator>
  <cp:lastModifiedBy>llpspark</cp:lastModifiedBy>
  <cp:revision>8</cp:revision>
  <dcterms:created xsi:type="dcterms:W3CDTF">2015-05-05T08:02:00Z</dcterms:created>
  <dcterms:modified xsi:type="dcterms:W3CDTF">2015-12-21T07:11:07Z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