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988" r:id="rId2"/>
    <p:sldId id="925" r:id="rId3"/>
    <p:sldId id="957" r:id="rId4"/>
    <p:sldId id="972" r:id="rId5"/>
    <p:sldId id="958" r:id="rId6"/>
    <p:sldId id="973" r:id="rId7"/>
    <p:sldId id="959" r:id="rId8"/>
    <p:sldId id="991" r:id="rId9"/>
    <p:sldId id="1018" r:id="rId10"/>
    <p:sldId id="1012" r:id="rId11"/>
    <p:sldId id="1020" r:id="rId12"/>
    <p:sldId id="1021" r:id="rId13"/>
    <p:sldId id="1022" r:id="rId14"/>
    <p:sldId id="1023" r:id="rId15"/>
    <p:sldId id="1024" r:id="rId16"/>
    <p:sldId id="1019" r:id="rId17"/>
    <p:sldId id="1025" r:id="rId18"/>
    <p:sldId id="1026" r:id="rId19"/>
    <p:sldId id="1027" r:id="rId20"/>
    <p:sldId id="974" r:id="rId21"/>
    <p:sldId id="1028" r:id="rId22"/>
    <p:sldId id="1029" r:id="rId23"/>
    <p:sldId id="975" r:id="rId24"/>
    <p:sldId id="964" r:id="rId25"/>
  </p:sldIdLst>
  <p:sldSz cx="9144000" cy="6858000" type="screen4x3"/>
  <p:notesSz cx="6754813" cy="9869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4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3">
          <p15:clr>
            <a:srgbClr val="A4A3A4"/>
          </p15:clr>
        </p15:guide>
        <p15:guide id="2" pos="20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8C8"/>
    <a:srgbClr val="502908"/>
    <a:srgbClr val="2D0D03"/>
    <a:srgbClr val="FF6600"/>
    <a:srgbClr val="E75BEA"/>
    <a:srgbClr val="6699FF"/>
    <a:srgbClr val="CCECFF"/>
    <a:srgbClr val="E55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597" autoAdjust="0"/>
  </p:normalViewPr>
  <p:slideViewPr>
    <p:cSldViewPr>
      <p:cViewPr varScale="1">
        <p:scale>
          <a:sx n="86" d="100"/>
          <a:sy n="86" d="100"/>
        </p:scale>
        <p:origin x="762" y="90"/>
      </p:cViewPr>
      <p:guideLst>
        <p:guide orient="horz" pos="764"/>
        <p:guide pos="22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04" y="-72"/>
      </p:cViewPr>
      <p:guideLst>
        <p:guide orient="horz" pos="3173"/>
        <p:guide pos="20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859087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35288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342438"/>
            <a:ext cx="2859087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fld id="{DF53DDA4-B91D-4724-9047-57541BC9C4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55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1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9DEF77-A5BC-42A9-AC8E-1EE20923CC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246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400F77-9924-496A-8F57-2024DB13F48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804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28456A-A7F3-452D-9A21-088C607B83B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3314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F6393EC-62C0-46E6-83A3-5E1B662F2B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511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A4044C-0008-4DFF-B972-3A2DB4DA9FE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523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58B2FD-432E-4FD3-933E-A9AF0E6733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58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281ECE-E55C-496E-BA0E-337E3A4F9D1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6129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919028-6DEB-42BF-A2ED-F15E043AD54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8701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2A85C1-15E6-4A9E-AC2B-89341079D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654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B9353B-F213-4394-937F-0EAE650A6B0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9005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870461F-6792-4251-9F7C-0EE97848E6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3830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52F4A8C-614C-4B46-8777-79A1D411127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8324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 bright="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Malgun Gothic" panose="020B0503020000020004" pitchFamily="34" charset="-127"/>
              </a:rPr>
              <a:t>第二级</a:t>
            </a:r>
          </a:p>
          <a:p>
            <a:pPr lvl="2"/>
            <a:r>
              <a:rPr lang="zh-CN" altLang="zh-CN" smtClean="0">
                <a:sym typeface="Malgun Gothic" panose="020B0503020000020004" pitchFamily="34" charset="-127"/>
              </a:rPr>
              <a:t>第三级</a:t>
            </a:r>
          </a:p>
          <a:p>
            <a:pPr lvl="3"/>
            <a:r>
              <a:rPr lang="zh-CN" altLang="zh-CN" smtClean="0">
                <a:sym typeface="Malgun Gothic" panose="020B0503020000020004" pitchFamily="34" charset="-127"/>
              </a:rPr>
              <a:t>第四级</a:t>
            </a:r>
          </a:p>
          <a:p>
            <a:pPr lvl="4"/>
            <a:r>
              <a:rPr lang="zh-CN" altLang="zh-CN" smtClean="0">
                <a:sym typeface="Malgun Gothic" panose="020B0503020000020004" pitchFamily="34" charset="-127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E197BB-A83D-479F-A885-C2481F7590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图片 7" descr="xiaomin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6381750"/>
            <a:ext cx="1168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random/>
  </p:transition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86816" y="2708920"/>
            <a:ext cx="8891588" cy="971550"/>
          </a:xfrm>
        </p:spPr>
        <p:txBody>
          <a:bodyPr/>
          <a:lstStyle/>
          <a:p>
            <a:pPr marL="0" indent="0"/>
            <a:r>
              <a:rPr lang="en-US" altLang="zh-CN" sz="4400" dirty="0" smtClean="0"/>
              <a:t> </a:t>
            </a:r>
            <a:r>
              <a:rPr lang="en-US" altLang="zh-CN" sz="3600" dirty="0"/>
              <a:t>Color restoration method for underwater objects based on multispectral images</a:t>
            </a:r>
            <a:endParaRPr lang="en-US" altLang="zh-CN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Underwater multispectral image restoration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711" y="1215916"/>
            <a:ext cx="6368549" cy="54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61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323528" y="548680"/>
            <a:ext cx="8496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/>
              <a:t>According to geometrical optics theory and Jaffe-</a:t>
            </a:r>
          </a:p>
          <a:p>
            <a:pPr lvl="0" eaLnBrk="1" hangingPunct="1"/>
            <a:r>
              <a:rPr lang="en-US" altLang="zh-CN" sz="2400" dirty="0" err="1"/>
              <a:t>McGlamery</a:t>
            </a:r>
            <a:r>
              <a:rPr lang="en-US" altLang="zh-CN" sz="2400" dirty="0"/>
              <a:t> approach [7 - 8], relationship between brightness </a:t>
            </a:r>
            <a:r>
              <a:rPr lang="en-US" altLang="zh-CN" sz="2400" dirty="0" smtClean="0"/>
              <a:t>of image </a:t>
            </a:r>
            <a:r>
              <a:rPr lang="en-US" altLang="zh-CN" sz="2400" dirty="0"/>
              <a:t>in air and water medium can be deduced </a:t>
            </a:r>
            <a:r>
              <a:rPr lang="en-US" altLang="zh-CN" sz="2400" dirty="0" smtClean="0"/>
              <a:t>as:</a:t>
            </a:r>
            <a:endParaRPr lang="en-US" altLang="zh-CN" sz="24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89919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5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2656"/>
            <a:ext cx="7128792" cy="1364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85998"/>
            <a:ext cx="4905375" cy="16002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520" y="1807606"/>
            <a:ext cx="8496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For 60 images: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90" y="4509120"/>
            <a:ext cx="5000625" cy="1495425"/>
          </a:xfrm>
          <a:prstGeom prst="rect">
            <a:avLst/>
          </a:prstGeom>
        </p:spPr>
      </p:pic>
      <p:sp>
        <p:nvSpPr>
          <p:cNvPr id="9" name="右弧形箭头 8"/>
          <p:cNvSpPr/>
          <p:nvPr/>
        </p:nvSpPr>
        <p:spPr bwMode="auto">
          <a:xfrm>
            <a:off x="6332265" y="2920720"/>
            <a:ext cx="1624111" cy="2031968"/>
          </a:xfrm>
          <a:prstGeom prst="curvedLef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/>
              <a:t>写</a:t>
            </a:r>
            <a:r>
              <a:rPr lang="zh-CN" altLang="en-US" dirty="0" smtClean="0"/>
              <a:t>成矩阵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2627784" y="3874173"/>
            <a:ext cx="936104" cy="646973"/>
          </a:xfrm>
          <a:prstGeom prst="wedgeRectCallout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宋体" pitchFamily="2" charset="-122"/>
              </a:rPr>
              <a:t>应有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宋体" pitchFamily="2" charset="-122"/>
              </a:rPr>
              <a:t>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9" y="5256832"/>
            <a:ext cx="1628775" cy="40005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6196253" y="5256832"/>
            <a:ext cx="978408" cy="484632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6084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0688"/>
            <a:ext cx="769557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38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4664"/>
            <a:ext cx="6352825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09837"/>
            <a:ext cx="6264696" cy="2071291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82950" y="770771"/>
            <a:ext cx="1008112" cy="923972"/>
          </a:xfrm>
          <a:prstGeom prst="wedgeRectCallout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宋体" pitchFamily="2" charset="-122"/>
              </a:rPr>
              <a:t>我认为应该没有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1115616" y="620688"/>
            <a:ext cx="2448272" cy="432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558819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76672"/>
            <a:ext cx="7982097" cy="2088232"/>
          </a:xfrm>
          <a:prstGeom prst="rect">
            <a:avLst/>
          </a:prstGeom>
        </p:spPr>
      </p:pic>
      <p:sp>
        <p:nvSpPr>
          <p:cNvPr id="5" name="左弧形箭头 4"/>
          <p:cNvSpPr/>
          <p:nvPr/>
        </p:nvSpPr>
        <p:spPr bwMode="auto">
          <a:xfrm>
            <a:off x="179512" y="1700808"/>
            <a:ext cx="854180" cy="2232248"/>
          </a:xfrm>
          <a:prstGeom prst="curved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4" y="3573016"/>
            <a:ext cx="7288812" cy="180020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 bwMode="auto">
          <a:xfrm>
            <a:off x="1403648" y="2661271"/>
            <a:ext cx="914400" cy="923972"/>
          </a:xfrm>
          <a:prstGeom prst="wedgeRectCallout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宋体" pitchFamily="2" charset="-122"/>
              </a:rPr>
              <a:t>与作者推出结果不同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3162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Real color image restoration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852179" cy="4101484"/>
          </a:xfrm>
          <a:prstGeom prst="rect">
            <a:avLst/>
          </a:prstGeom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395536" y="1351070"/>
            <a:ext cx="852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The </a:t>
            </a:r>
            <a:r>
              <a:rPr lang="en-US" altLang="zh-CN" sz="2400" dirty="0"/>
              <a:t>multispectral imaging system is </a:t>
            </a:r>
            <a:r>
              <a:rPr lang="en-US" altLang="zh-CN" sz="2400" dirty="0" smtClean="0"/>
              <a:t>differ from </a:t>
            </a:r>
            <a:r>
              <a:rPr lang="en-US" altLang="zh-CN" sz="2400" dirty="0"/>
              <a:t>color imaging system on the phenomenon of splitting </a:t>
            </a:r>
            <a:r>
              <a:rPr lang="en-US" altLang="zh-CN" sz="2400" dirty="0" smtClean="0"/>
              <a:t>of light</a:t>
            </a:r>
            <a:r>
              <a:rPr lang="en-US" altLang="zh-CN" sz="2400" dirty="0"/>
              <a:t>.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69933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7" y="1484784"/>
            <a:ext cx="3895725" cy="838200"/>
          </a:xfrm>
          <a:prstGeom prst="rect">
            <a:avLst/>
          </a:prstGeom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323528" y="548680"/>
            <a:ext cx="852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For color </a:t>
            </a:r>
            <a:r>
              <a:rPr lang="en-US" altLang="zh-CN" sz="2400" dirty="0"/>
              <a:t>imaging system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70521"/>
            <a:ext cx="3667125" cy="4667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234802" y="1284150"/>
            <a:ext cx="1129286" cy="1285186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 smtClean="0"/>
              <a:t>避免曝光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51520" y="3155933"/>
            <a:ext cx="852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For </a:t>
            </a:r>
            <a:r>
              <a:rPr lang="en-US" altLang="zh-CN" sz="2400" dirty="0"/>
              <a:t>multispectral imaging system </a:t>
            </a:r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8" y="4091591"/>
            <a:ext cx="4343400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73" y="5157192"/>
            <a:ext cx="4410075" cy="466725"/>
          </a:xfrm>
          <a:prstGeom prst="rect">
            <a:avLst/>
          </a:prstGeom>
        </p:spPr>
      </p:pic>
      <p:sp>
        <p:nvSpPr>
          <p:cNvPr id="11" name="右弧形箭头 10"/>
          <p:cNvSpPr/>
          <p:nvPr/>
        </p:nvSpPr>
        <p:spPr bwMode="auto">
          <a:xfrm>
            <a:off x="4861248" y="4305086"/>
            <a:ext cx="1438944" cy="1477970"/>
          </a:xfrm>
          <a:prstGeom prst="curvedLef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避免曝光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394188" y="4334813"/>
            <a:ext cx="24293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     can be seen as a impulse function at its center wavelength </a:t>
            </a:r>
            <a:r>
              <a:rPr lang="el-GR" altLang="zh-CN" sz="2400" dirty="0" smtClean="0"/>
              <a:t>λ</a:t>
            </a:r>
            <a:r>
              <a:rPr lang="en-US" altLang="zh-CN" sz="2400" dirty="0" smtClean="0"/>
              <a:t>(c)</a:t>
            </a:r>
            <a:endParaRPr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88" y="4392615"/>
            <a:ext cx="515513" cy="3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77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83568" y="545726"/>
            <a:ext cx="8021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For the reason </a:t>
            </a:r>
            <a:r>
              <a:rPr lang="en-US" altLang="zh-CN" sz="2400" dirty="0" smtClean="0"/>
              <a:t>q(</a:t>
            </a:r>
            <a:r>
              <a:rPr lang="el-GR" altLang="zh-CN" sz="2400" dirty="0"/>
              <a:t>λ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)and T(</a:t>
            </a:r>
            <a:r>
              <a:rPr lang="el-GR" altLang="zh-CN" sz="2400" dirty="0"/>
              <a:t>λ </a:t>
            </a:r>
            <a:r>
              <a:rPr lang="en-US" altLang="zh-CN" sz="2400" dirty="0" smtClean="0"/>
              <a:t>c)vary </a:t>
            </a:r>
            <a:r>
              <a:rPr lang="en-US" altLang="zh-CN" sz="2400" dirty="0"/>
              <a:t>with wavelength, the obtained spectrum is distorted by </a:t>
            </a:r>
            <a:r>
              <a:rPr lang="en-US" altLang="zh-CN" sz="2400" dirty="0" smtClean="0"/>
              <a:t>them</a:t>
            </a:r>
            <a:r>
              <a:rPr lang="en-US" altLang="zh-CN" sz="2400" dirty="0">
                <a:sym typeface="Wingdings" panose="05000000000000000000" pitchFamily="2" charset="2"/>
              </a:rPr>
              <a:t>:(where </a:t>
            </a:r>
            <a:r>
              <a:rPr lang="en-US" altLang="zh-CN" sz="2400" dirty="0" smtClean="0">
                <a:sym typeface="Wingdings" panose="05000000000000000000" pitchFamily="2" charset="2"/>
              </a:rPr>
              <a:t>Is(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x,y</a:t>
            </a:r>
            <a:r>
              <a:rPr lang="en-US" altLang="zh-CN" sz="2400" dirty="0" smtClean="0">
                <a:sym typeface="Wingdings" panose="05000000000000000000" pitchFamily="2" charset="2"/>
              </a:rPr>
              <a:t>,</a:t>
            </a:r>
            <a:r>
              <a:rPr lang="el-GR" altLang="zh-CN" sz="2400" dirty="0"/>
              <a:t> λ </a:t>
            </a:r>
            <a:r>
              <a:rPr lang="en-US" altLang="zh-CN" sz="2400" dirty="0"/>
              <a:t>c</a:t>
            </a:r>
            <a:r>
              <a:rPr lang="en-US" altLang="zh-CN" sz="2400" dirty="0" smtClean="0">
                <a:sym typeface="Wingdings" panose="05000000000000000000" pitchFamily="2" charset="2"/>
              </a:rPr>
              <a:t>)is </a:t>
            </a:r>
            <a:r>
              <a:rPr lang="en-US" altLang="zh-CN" sz="2400" dirty="0">
                <a:sym typeface="Wingdings" panose="05000000000000000000" pitchFamily="2" charset="2"/>
              </a:rPr>
              <a:t>the corrected spectral intensity)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4769589" cy="773759"/>
          </a:xfrm>
          <a:prstGeom prst="rect">
            <a:avLst/>
          </a:prstGeom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11560" y="3140968"/>
            <a:ext cx="79499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Then the </a:t>
            </a:r>
            <a:r>
              <a:rPr lang="en-US" altLang="zh-CN" sz="2400" dirty="0" smtClean="0"/>
              <a:t>corrected spectrum </a:t>
            </a:r>
            <a:r>
              <a:rPr lang="en-US" altLang="zh-CN" sz="2400" dirty="0"/>
              <a:t>is linear interpolated with the algorithm will be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98" y="4509120"/>
            <a:ext cx="496418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393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539552" y="764704"/>
            <a:ext cx="78779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/>
              <a:t> Finally the color restoration </a:t>
            </a:r>
            <a:r>
              <a:rPr lang="en-US" altLang="zh-CN" sz="2400" dirty="0"/>
              <a:t>is achieved by simulating the image processing </a:t>
            </a:r>
            <a:r>
              <a:rPr lang="en-US" altLang="zh-CN" sz="2400" dirty="0" smtClean="0"/>
              <a:t>in (13</a:t>
            </a:r>
            <a:r>
              <a:rPr lang="en-US" altLang="zh-CN" sz="2400" dirty="0"/>
              <a:t>), namely, calculating the color response </a:t>
            </a:r>
            <a:r>
              <a:rPr lang="en-US" altLang="zh-CN" sz="2400" dirty="0" smtClean="0"/>
              <a:t>by: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6264696" cy="24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80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1505" y="1773085"/>
            <a:ext cx="2143125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0825" y="1701800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Experiment setup &amp; Method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ahoma" panose="020B0604030504040204" pitchFamily="34" charset="0"/>
                <a:sym typeface="+mn-ea"/>
              </a:rPr>
              <a:t>Results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1692275" y="406400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/>
              <a:t>Color restoration method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39115" y="3788923"/>
            <a:ext cx="1825625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79388" y="1557338"/>
            <a:ext cx="7243762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setup &amp; Method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ahoma" panose="020B0604030504040204" pitchFamily="34" charset="0"/>
                <a:sym typeface="+mn-ea"/>
              </a:rPr>
              <a:t>Results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4582" name="文本框 1"/>
          <p:cNvSpPr txBox="1">
            <a:spLocks noChangeArrowheads="1"/>
          </p:cNvSpPr>
          <p:nvPr/>
        </p:nvSpPr>
        <p:spPr bwMode="auto">
          <a:xfrm>
            <a:off x="1692275" y="406400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/>
              <a:t>Color restoration method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09682"/>
            <a:ext cx="6696744" cy="47851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1972" y="324433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L and T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9518" y="404664"/>
            <a:ext cx="225625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dirty="0">
                <a:sym typeface="+mn-ea"/>
              </a:rPr>
              <a:t>Results</a:t>
            </a:r>
            <a:endParaRPr lang="en-US" altLang="zh-CN" sz="3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9185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43396"/>
            <a:ext cx="6840759" cy="50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0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39115" y="4509648"/>
            <a:ext cx="2631440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79388" y="1485900"/>
            <a:ext cx="7243762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setup &amp; Method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Tahoma" panose="020B0604030504040204" pitchFamily="34" charset="0"/>
                <a:sym typeface="+mn-ea"/>
              </a:rPr>
              <a:t>Results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3798" name="文本框 1"/>
          <p:cNvSpPr txBox="1">
            <a:spLocks noChangeArrowheads="1"/>
          </p:cNvSpPr>
          <p:nvPr/>
        </p:nvSpPr>
        <p:spPr bwMode="auto">
          <a:xfrm>
            <a:off x="1692275" y="406400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smtClean="0"/>
              <a:t>Learning and Transferring 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460" y="186296"/>
            <a:ext cx="4842510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611560" y="1916832"/>
            <a:ext cx="80939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/>
              <a:t>   Firstly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an underwater </a:t>
            </a:r>
            <a:r>
              <a:rPr lang="en-US" altLang="zh-CN" sz="2400" dirty="0"/>
              <a:t>multispectral image restoration method is </a:t>
            </a:r>
            <a:r>
              <a:rPr lang="en-US" altLang="zh-CN" sz="2400" dirty="0" smtClean="0"/>
              <a:t>proposed to </a:t>
            </a:r>
            <a:r>
              <a:rPr lang="en-US" altLang="zh-CN" sz="2400" dirty="0"/>
              <a:t>eliminate the disturbance by water, with the </a:t>
            </a:r>
            <a:r>
              <a:rPr lang="en-US" altLang="zh-CN" sz="2400" dirty="0" smtClean="0"/>
              <a:t>restoration residual </a:t>
            </a:r>
            <a:r>
              <a:rPr lang="en-US" altLang="zh-CN" sz="2400" dirty="0"/>
              <a:t>and relative residual being calculated as 0.02 and </a:t>
            </a:r>
            <a:r>
              <a:rPr lang="en-US" altLang="zh-CN" sz="2400" dirty="0" smtClean="0"/>
              <a:t>5.25% on </a:t>
            </a:r>
            <a:r>
              <a:rPr lang="en-US" altLang="zh-CN" sz="2400" dirty="0"/>
              <a:t>average, respectively. Real color images are restored from </a:t>
            </a:r>
            <a:r>
              <a:rPr lang="en-US" altLang="zh-CN" sz="2400" dirty="0" smtClean="0"/>
              <a:t>the underwater </a:t>
            </a:r>
            <a:r>
              <a:rPr lang="en-US" altLang="zh-CN" sz="2400" dirty="0"/>
              <a:t>multispectral images by a real </a:t>
            </a:r>
            <a:r>
              <a:rPr lang="en-US" altLang="zh-CN" sz="2400" dirty="0" smtClean="0"/>
              <a:t>color restoration algorithm</a:t>
            </a:r>
            <a:r>
              <a:rPr lang="en-US" altLang="zh-CN" sz="2400" dirty="0"/>
              <a:t>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92002" y="1315753"/>
            <a:ext cx="8280920" cy="1482107"/>
          </a:xfrm>
        </p:spPr>
        <p:txBody>
          <a:bodyPr/>
          <a:lstStyle/>
          <a:p>
            <a:r>
              <a:rPr lang="en-US" altLang="zh-CN" dirty="0"/>
              <a:t>Eliminate the scattering and </a:t>
            </a:r>
            <a:r>
              <a:rPr lang="en-US" altLang="zh-CN" dirty="0" err="1" smtClean="0"/>
              <a:t>absorption&amp;Color</a:t>
            </a:r>
            <a:r>
              <a:rPr lang="en-US" altLang="zh-CN" dirty="0" smtClean="0"/>
              <a:t> </a:t>
            </a:r>
            <a:r>
              <a:rPr lang="en-US" altLang="zh-CN" dirty="0"/>
              <a:t>restoration</a:t>
            </a:r>
            <a:endParaRPr lang="zh-CN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79512" y="400861"/>
            <a:ext cx="4842510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25140"/>
            <a:ext cx="5268060" cy="352474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1505" y="2277623"/>
            <a:ext cx="2788920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179388" y="1485900"/>
            <a:ext cx="7243762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Experiment setup &amp; Method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ahoma" panose="020B0604030504040204" pitchFamily="34" charset="0"/>
                <a:sym typeface="+mn-ea"/>
              </a:rPr>
              <a:t>Results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8438" name="文本框 1"/>
          <p:cNvSpPr txBox="1">
            <a:spLocks noChangeArrowheads="1"/>
          </p:cNvSpPr>
          <p:nvPr/>
        </p:nvSpPr>
        <p:spPr bwMode="auto">
          <a:xfrm>
            <a:off x="1692275" y="406400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/>
              <a:t>Color restoration method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460" y="329814"/>
            <a:ext cx="4842510" cy="7081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6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23813" y="2941877"/>
            <a:ext cx="67741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2. The challenge of attenuation and absorption (Turn green)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32485" y="4635921"/>
            <a:ext cx="76336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3. Some methods and theories of current color restoration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23813" y="1628800"/>
            <a:ext cx="755054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rebuchet MS" panose="020B0603020202020204" pitchFamily="34" charset="0"/>
              </a:rPr>
              <a:t>1. The importance of obtaining underwater color image </a:t>
            </a:r>
            <a:endParaRPr lang="en-US" altLang="zh-CN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39750" y="3141858"/>
            <a:ext cx="2760345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07950" y="1557338"/>
            <a:ext cx="7242175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setup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&amp; Method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ahoma" panose="020B0604030504040204" pitchFamily="34" charset="0"/>
                <a:sym typeface="+mn-ea"/>
              </a:rPr>
              <a:t>Results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Conclusion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1510" name="文本框 1"/>
          <p:cNvSpPr txBox="1">
            <a:spLocks noChangeArrowheads="1"/>
          </p:cNvSpPr>
          <p:nvPr/>
        </p:nvSpPr>
        <p:spPr bwMode="auto">
          <a:xfrm>
            <a:off x="1692275" y="406400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/>
              <a:t>Color restoration method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520" y="472823"/>
            <a:ext cx="4842510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setup &amp; Method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6801" y="1988840"/>
            <a:ext cx="84709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Underwater multispectral imaging </a:t>
            </a:r>
            <a:r>
              <a:rPr lang="en-US" altLang="zh-CN" sz="2800" dirty="0" smtClean="0"/>
              <a:t>system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smtClean="0"/>
              <a:t>Image </a:t>
            </a:r>
            <a:r>
              <a:rPr lang="en-US" altLang="zh-CN" sz="2800" dirty="0"/>
              <a:t>collection &amp; </a:t>
            </a:r>
            <a:r>
              <a:rPr lang="en-US" altLang="zh-CN" sz="2800" dirty="0" smtClean="0"/>
              <a:t>processing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Underwater multispectral image </a:t>
            </a:r>
            <a:r>
              <a:rPr lang="en-US" altLang="zh-CN" sz="2800" dirty="0" smtClean="0"/>
              <a:t>restoration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 Real color image restoration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692696"/>
            <a:ext cx="84709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Underwater multispectral imaging system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46803"/>
            <a:ext cx="6696744" cy="4480643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23528" y="620688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Image collection &amp; processing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62610"/>
            <a:ext cx="7645682" cy="3502693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55576" y="1556792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    Mainly </a:t>
            </a:r>
            <a:r>
              <a:rPr lang="en-US" altLang="zh-CN" sz="2400" dirty="0"/>
              <a:t>to obtain underwater multispectral images, multi spectral images in the air, the air in the camera image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7975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380</Words>
  <Application>Microsoft Office PowerPoint</Application>
  <PresentationFormat>全屏显示(4:3)</PresentationFormat>
  <Paragraphs>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Dotum</vt:lpstr>
      <vt:lpstr>Malgun Gothic</vt:lpstr>
      <vt:lpstr>黑体</vt:lpstr>
      <vt:lpstr>宋体</vt:lpstr>
      <vt:lpstr>Arial</vt:lpstr>
      <vt:lpstr>Calibri</vt:lpstr>
      <vt:lpstr>Tahoma</vt:lpstr>
      <vt:lpstr>Trebuchet MS</vt:lpstr>
      <vt:lpstr>Wingdings</vt:lpstr>
      <vt:lpstr>2_Office 主题</vt:lpstr>
      <vt:lpstr> Color restoration method for underwater objects based on multispectral images</vt:lpstr>
      <vt:lpstr>PowerPoint 演示文稿</vt:lpstr>
      <vt:lpstr>Eliminate the scattering and absorption&amp;Color restoration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Shanghai, Oct 14-18, 2002</dc:title>
  <dc:creator>Yoon</dc:creator>
  <cp:lastModifiedBy>微软中国</cp:lastModifiedBy>
  <cp:revision>1781</cp:revision>
  <cp:lastPrinted>2001-11-14T11:06:00Z</cp:lastPrinted>
  <dcterms:created xsi:type="dcterms:W3CDTF">1998-03-04T16:17:00Z</dcterms:created>
  <dcterms:modified xsi:type="dcterms:W3CDTF">2016-08-15T06:59:43Z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