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2" r:id="rId4"/>
    <p:sldId id="258" r:id="rId5"/>
    <p:sldId id="259" r:id="rId6"/>
    <p:sldId id="260" r:id="rId7"/>
    <p:sldId id="261" r:id="rId8"/>
    <p:sldId id="262" r:id="rId9"/>
    <p:sldId id="271" r:id="rId10"/>
    <p:sldId id="263" r:id="rId11"/>
    <p:sldId id="264" r:id="rId12"/>
    <p:sldId id="265" r:id="rId13"/>
    <p:sldId id="266" r:id="rId14"/>
    <p:sldId id="267" r:id="rId15"/>
    <p:sldId id="273" r:id="rId16"/>
    <p:sldId id="280" r:id="rId17"/>
    <p:sldId id="274"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1A86A0-286F-4C7B-AED9-AB95893C0A60}" type="datetimeFigureOut">
              <a:rPr lang="es-EC" smtClean="0"/>
              <a:t>9/2/2022</a:t>
            </a:fld>
            <a:endParaRPr lang="es-EC"/>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7327F89-DFA2-4E01-9869-EBD0AD0D0B6D}" type="slidenum">
              <a:rPr lang="es-EC" smtClean="0"/>
              <a:t>‹Nº›</a:t>
            </a:fld>
            <a:endParaRPr lang="es-EC"/>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38458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1A86A0-286F-4C7B-AED9-AB95893C0A60}" type="datetimeFigureOut">
              <a:rPr lang="es-EC" smtClean="0"/>
              <a:t>9/2/2022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7327F89-DFA2-4E01-9869-EBD0AD0D0B6D}" type="slidenum">
              <a:rPr lang="es-EC" smtClean="0"/>
              <a:t>‹Nº›</a:t>
            </a:fld>
            <a:endParaRPr lang="es-EC"/>
          </a:p>
        </p:txBody>
      </p:sp>
    </p:spTree>
    <p:extLst>
      <p:ext uri="{BB962C8B-B14F-4D97-AF65-F5344CB8AC3E}">
        <p14:creationId xmlns:p14="http://schemas.microsoft.com/office/powerpoint/2010/main" val="252859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1A86A0-286F-4C7B-AED9-AB95893C0A60}" type="datetimeFigureOut">
              <a:rPr lang="es-EC" smtClean="0"/>
              <a:t>9/2/2022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7327F89-DFA2-4E01-9869-EBD0AD0D0B6D}" type="slidenum">
              <a:rPr lang="es-EC" smtClean="0"/>
              <a:t>‹Nº›</a:t>
            </a:fld>
            <a:endParaRPr lang="es-EC"/>
          </a:p>
        </p:txBody>
      </p:sp>
    </p:spTree>
    <p:extLst>
      <p:ext uri="{BB962C8B-B14F-4D97-AF65-F5344CB8AC3E}">
        <p14:creationId xmlns:p14="http://schemas.microsoft.com/office/powerpoint/2010/main" val="110358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1A86A0-286F-4C7B-AED9-AB95893C0A60}" type="datetimeFigureOut">
              <a:rPr lang="es-EC" smtClean="0"/>
              <a:t>9/2/2022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7327F89-DFA2-4E01-9869-EBD0AD0D0B6D}" type="slidenum">
              <a:rPr lang="es-EC" smtClean="0"/>
              <a:t>‹Nº›</a:t>
            </a:fld>
            <a:endParaRPr lang="es-EC"/>
          </a:p>
        </p:txBody>
      </p:sp>
    </p:spTree>
    <p:extLst>
      <p:ext uri="{BB962C8B-B14F-4D97-AF65-F5344CB8AC3E}">
        <p14:creationId xmlns:p14="http://schemas.microsoft.com/office/powerpoint/2010/main" val="143722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1A86A0-286F-4C7B-AED9-AB95893C0A60}" type="datetimeFigureOut">
              <a:rPr lang="es-EC" smtClean="0"/>
              <a:t>9/2/2022</a:t>
            </a:fld>
            <a:endParaRPr lang="es-EC"/>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7327F89-DFA2-4E01-9869-EBD0AD0D0B6D}" type="slidenum">
              <a:rPr lang="es-EC" smtClean="0"/>
              <a:t>‹Nº›</a:t>
            </a:fld>
            <a:endParaRPr lang="es-EC"/>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48411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1A86A0-286F-4C7B-AED9-AB95893C0A60}" type="datetimeFigureOut">
              <a:rPr lang="es-EC" smtClean="0"/>
              <a:t>9/2/2022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7327F89-DFA2-4E01-9869-EBD0AD0D0B6D}" type="slidenum">
              <a:rPr lang="es-EC" smtClean="0"/>
              <a:t>‹Nº›</a:t>
            </a:fld>
            <a:endParaRPr lang="es-EC"/>
          </a:p>
        </p:txBody>
      </p:sp>
    </p:spTree>
    <p:extLst>
      <p:ext uri="{BB962C8B-B14F-4D97-AF65-F5344CB8AC3E}">
        <p14:creationId xmlns:p14="http://schemas.microsoft.com/office/powerpoint/2010/main" val="321739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1A86A0-286F-4C7B-AED9-AB95893C0A60}" type="datetimeFigureOut">
              <a:rPr lang="es-EC" smtClean="0"/>
              <a:t>9/2/2022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87327F89-DFA2-4E01-9869-EBD0AD0D0B6D}" type="slidenum">
              <a:rPr lang="es-EC" smtClean="0"/>
              <a:t>‹Nº›</a:t>
            </a:fld>
            <a:endParaRPr lang="es-EC"/>
          </a:p>
        </p:txBody>
      </p:sp>
    </p:spTree>
    <p:extLst>
      <p:ext uri="{BB962C8B-B14F-4D97-AF65-F5344CB8AC3E}">
        <p14:creationId xmlns:p14="http://schemas.microsoft.com/office/powerpoint/2010/main" val="78378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1A86A0-286F-4C7B-AED9-AB95893C0A60}" type="datetimeFigureOut">
              <a:rPr lang="es-EC" smtClean="0"/>
              <a:t>9/2/2022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7327F89-DFA2-4E01-9869-EBD0AD0D0B6D}" type="slidenum">
              <a:rPr lang="es-EC" smtClean="0"/>
              <a:t>‹Nº›</a:t>
            </a:fld>
            <a:endParaRPr lang="es-EC"/>
          </a:p>
        </p:txBody>
      </p:sp>
    </p:spTree>
    <p:extLst>
      <p:ext uri="{BB962C8B-B14F-4D97-AF65-F5344CB8AC3E}">
        <p14:creationId xmlns:p14="http://schemas.microsoft.com/office/powerpoint/2010/main" val="46765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A86A0-286F-4C7B-AED9-AB95893C0A60}" type="datetimeFigureOut">
              <a:rPr lang="es-EC" smtClean="0"/>
              <a:t>9/2/2022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87327F89-DFA2-4E01-9869-EBD0AD0D0B6D}" type="slidenum">
              <a:rPr lang="es-EC" smtClean="0"/>
              <a:t>‹Nº›</a:t>
            </a:fld>
            <a:endParaRPr lang="es-EC"/>
          </a:p>
        </p:txBody>
      </p:sp>
    </p:spTree>
    <p:extLst>
      <p:ext uri="{BB962C8B-B14F-4D97-AF65-F5344CB8AC3E}">
        <p14:creationId xmlns:p14="http://schemas.microsoft.com/office/powerpoint/2010/main" val="180018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1A86A0-286F-4C7B-AED9-AB95893C0A60}" type="datetimeFigureOut">
              <a:rPr lang="es-EC" smtClean="0"/>
              <a:t>9/2/2022</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7327F89-DFA2-4E01-9869-EBD0AD0D0B6D}"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43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1A86A0-286F-4C7B-AED9-AB95893C0A60}" type="datetimeFigureOut">
              <a:rPr lang="es-EC" smtClean="0"/>
              <a:t>9/2/2022</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7327F89-DFA2-4E01-9869-EBD0AD0D0B6D}"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251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1A86A0-286F-4C7B-AED9-AB95893C0A60}" type="datetimeFigureOut">
              <a:rPr lang="es-EC" smtClean="0"/>
              <a:t>9/2/2022</a:t>
            </a:fld>
            <a:endParaRPr lang="es-EC"/>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C"/>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7327F89-DFA2-4E01-9869-EBD0AD0D0B6D}" type="slidenum">
              <a:rPr lang="es-EC" smtClean="0"/>
              <a:t>‹Nº›</a:t>
            </a:fld>
            <a:endParaRPr lang="es-EC"/>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4892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8.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A50521F-9291-4FAD-AF3F-5C023A95E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509" y="1165922"/>
            <a:ext cx="1945845" cy="1815154"/>
          </a:xfrm>
          <a:prstGeom prst="rect">
            <a:avLst/>
          </a:prstGeom>
        </p:spPr>
      </p:pic>
      <p:sp>
        <p:nvSpPr>
          <p:cNvPr id="6" name="CuadroTexto 5">
            <a:extLst>
              <a:ext uri="{FF2B5EF4-FFF2-40B4-BE49-F238E27FC236}">
                <a16:creationId xmlns:a16="http://schemas.microsoft.com/office/drawing/2014/main" id="{1C9E905D-DC9A-44CE-974B-F839FC1997EC}"/>
              </a:ext>
            </a:extLst>
          </p:cNvPr>
          <p:cNvSpPr txBox="1"/>
          <p:nvPr/>
        </p:nvSpPr>
        <p:spPr>
          <a:xfrm>
            <a:off x="2910626" y="2073499"/>
            <a:ext cx="6053070" cy="1569660"/>
          </a:xfrm>
          <a:prstGeom prst="rect">
            <a:avLst/>
          </a:prstGeom>
          <a:noFill/>
        </p:spPr>
        <p:txBody>
          <a:bodyPr wrap="square" rtlCol="0">
            <a:spAutoFit/>
          </a:bodyPr>
          <a:lstStyle/>
          <a:p>
            <a:pPr algn="ctr"/>
            <a:r>
              <a:rPr lang="es-ES" sz="4800" b="1" dirty="0">
                <a:ln w="22225">
                  <a:solidFill>
                    <a:schemeClr val="accent1">
                      <a:lumMod val="75000"/>
                    </a:schemeClr>
                  </a:solidFill>
                  <a:prstDash val="solid"/>
                </a:ln>
                <a:solidFill>
                  <a:schemeClr val="accent1">
                    <a:lumMod val="60000"/>
                    <a:lumOff val="40000"/>
                  </a:schemeClr>
                </a:solidFill>
              </a:rPr>
              <a:t>UNIVERSIDAD TÉCNICA PARTICULAR DE LOJA</a:t>
            </a:r>
            <a:endParaRPr lang="es-EC" sz="4800" b="1" dirty="0">
              <a:ln w="22225">
                <a:solidFill>
                  <a:schemeClr val="accent1">
                    <a:lumMod val="75000"/>
                  </a:schemeClr>
                </a:solidFill>
                <a:prstDash val="solid"/>
              </a:ln>
              <a:solidFill>
                <a:schemeClr val="accent1">
                  <a:lumMod val="60000"/>
                  <a:lumOff val="40000"/>
                </a:schemeClr>
              </a:solidFill>
            </a:endParaRPr>
          </a:p>
        </p:txBody>
      </p:sp>
      <p:sp>
        <p:nvSpPr>
          <p:cNvPr id="8" name="CuadroTexto 7">
            <a:extLst>
              <a:ext uri="{FF2B5EF4-FFF2-40B4-BE49-F238E27FC236}">
                <a16:creationId xmlns:a16="http://schemas.microsoft.com/office/drawing/2014/main" id="{0B67A20F-92F0-4BEB-86BF-BD9CCED007DC}"/>
              </a:ext>
            </a:extLst>
          </p:cNvPr>
          <p:cNvSpPr txBox="1"/>
          <p:nvPr/>
        </p:nvSpPr>
        <p:spPr>
          <a:xfrm>
            <a:off x="2876282" y="2073499"/>
            <a:ext cx="6053070" cy="1569660"/>
          </a:xfrm>
          <a:prstGeom prst="rect">
            <a:avLst/>
          </a:prstGeom>
          <a:noFill/>
        </p:spPr>
        <p:txBody>
          <a:bodyPr wrap="square" rtlCol="0">
            <a:spAutoFit/>
          </a:bodyPr>
          <a:lstStyle/>
          <a:p>
            <a:pPr algn="ctr"/>
            <a:r>
              <a:rPr lang="es-ES" sz="4800" b="1" dirty="0">
                <a:ln w="22225">
                  <a:solidFill>
                    <a:schemeClr val="accent1">
                      <a:lumMod val="60000"/>
                      <a:lumOff val="40000"/>
                    </a:schemeClr>
                  </a:solidFill>
                  <a:prstDash val="solid"/>
                </a:ln>
                <a:solidFill>
                  <a:schemeClr val="tx1">
                    <a:lumMod val="95000"/>
                    <a:lumOff val="5000"/>
                  </a:schemeClr>
                </a:solidFill>
              </a:rPr>
              <a:t>UNIVERSIDAD TÉCNICA PARTICULAR DE LOJA</a:t>
            </a:r>
            <a:endParaRPr lang="es-EC" sz="4800" b="1" dirty="0">
              <a:ln w="22225">
                <a:solidFill>
                  <a:schemeClr val="accent1">
                    <a:lumMod val="60000"/>
                    <a:lumOff val="40000"/>
                  </a:schemeClr>
                </a:solidFill>
                <a:prstDash val="solid"/>
              </a:ln>
              <a:solidFill>
                <a:schemeClr val="tx1">
                  <a:lumMod val="95000"/>
                  <a:lumOff val="5000"/>
                </a:schemeClr>
              </a:solidFill>
            </a:endParaRPr>
          </a:p>
        </p:txBody>
      </p:sp>
      <p:sp>
        <p:nvSpPr>
          <p:cNvPr id="9" name="CuadroTexto 8">
            <a:extLst>
              <a:ext uri="{FF2B5EF4-FFF2-40B4-BE49-F238E27FC236}">
                <a16:creationId xmlns:a16="http://schemas.microsoft.com/office/drawing/2014/main" id="{885A95C6-2FC6-4FD0-8F21-0BD6BB1618A4}"/>
              </a:ext>
            </a:extLst>
          </p:cNvPr>
          <p:cNvSpPr txBox="1"/>
          <p:nvPr/>
        </p:nvSpPr>
        <p:spPr>
          <a:xfrm>
            <a:off x="334851" y="6488668"/>
            <a:ext cx="4159537" cy="369332"/>
          </a:xfrm>
          <a:prstGeom prst="rect">
            <a:avLst/>
          </a:prstGeom>
          <a:noFill/>
        </p:spPr>
        <p:txBody>
          <a:bodyPr wrap="none" rtlCol="0">
            <a:spAutoFit/>
          </a:bodyPr>
          <a:lstStyle/>
          <a:p>
            <a:r>
              <a:rPr lang="es-ES" i="1" dirty="0">
                <a:latin typeface="Bodoni MT Black" panose="02070A03080606020203" pitchFamily="18" charset="0"/>
              </a:rPr>
              <a:t>Lady Lilibeth Puchaicela Calva</a:t>
            </a:r>
            <a:endParaRPr lang="es-EC" i="1" dirty="0">
              <a:latin typeface="Bodoni MT Black" panose="02070A03080606020203" pitchFamily="18" charset="0"/>
            </a:endParaRPr>
          </a:p>
        </p:txBody>
      </p:sp>
    </p:spTree>
    <p:extLst>
      <p:ext uri="{BB962C8B-B14F-4D97-AF65-F5344CB8AC3E}">
        <p14:creationId xmlns:p14="http://schemas.microsoft.com/office/powerpoint/2010/main" val="50232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D52AFC38-602E-4288-86AD-0E4E27750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383" y="0"/>
            <a:ext cx="5682781" cy="6858000"/>
          </a:xfrm>
          <a:prstGeom prst="rect">
            <a:avLst/>
          </a:prstGeom>
        </p:spPr>
      </p:pic>
    </p:spTree>
    <p:extLst>
      <p:ext uri="{BB962C8B-B14F-4D97-AF65-F5344CB8AC3E}">
        <p14:creationId xmlns:p14="http://schemas.microsoft.com/office/powerpoint/2010/main" val="282445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61027E0-66F1-4FD6-9AE6-2D4FAC181900}"/>
              </a:ext>
            </a:extLst>
          </p:cNvPr>
          <p:cNvPicPr>
            <a:picLocks noChangeAspect="1"/>
          </p:cNvPicPr>
          <p:nvPr/>
        </p:nvPicPr>
        <p:blipFill rotWithShape="1">
          <a:blip r:embed="rId2">
            <a:extLst>
              <a:ext uri="{28A0092B-C50C-407E-A947-70E740481C1C}">
                <a14:useLocalDpi xmlns:a14="http://schemas.microsoft.com/office/drawing/2010/main" val="0"/>
              </a:ext>
            </a:extLst>
          </a:blip>
          <a:srcRect t="5071"/>
          <a:stretch/>
        </p:blipFill>
        <p:spPr>
          <a:xfrm>
            <a:off x="1493949" y="0"/>
            <a:ext cx="8564451" cy="6858000"/>
          </a:xfrm>
          <a:prstGeom prst="rect">
            <a:avLst/>
          </a:prstGeom>
        </p:spPr>
      </p:pic>
    </p:spTree>
    <p:extLst>
      <p:ext uri="{BB962C8B-B14F-4D97-AF65-F5344CB8AC3E}">
        <p14:creationId xmlns:p14="http://schemas.microsoft.com/office/powerpoint/2010/main" val="393418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F8AF344-D3BD-4F43-ABC1-0FEEB7D35D2A}"/>
              </a:ext>
            </a:extLst>
          </p:cNvPr>
          <p:cNvPicPr>
            <a:picLocks noChangeAspect="1"/>
          </p:cNvPicPr>
          <p:nvPr/>
        </p:nvPicPr>
        <p:blipFill>
          <a:blip r:embed="rId2"/>
          <a:stretch>
            <a:fillRect/>
          </a:stretch>
        </p:blipFill>
        <p:spPr>
          <a:xfrm>
            <a:off x="1229891" y="4957213"/>
            <a:ext cx="4095969" cy="815930"/>
          </a:xfrm>
          <a:prstGeom prst="rect">
            <a:avLst/>
          </a:prstGeom>
        </p:spPr>
      </p:pic>
      <p:pic>
        <p:nvPicPr>
          <p:cNvPr id="5" name="Imagen 4">
            <a:extLst>
              <a:ext uri="{FF2B5EF4-FFF2-40B4-BE49-F238E27FC236}">
                <a16:creationId xmlns:a16="http://schemas.microsoft.com/office/drawing/2014/main" id="{3D96BAF6-C177-4C66-96FC-F8BD8B011B6B}"/>
              </a:ext>
            </a:extLst>
          </p:cNvPr>
          <p:cNvPicPr>
            <a:picLocks noChangeAspect="1"/>
          </p:cNvPicPr>
          <p:nvPr/>
        </p:nvPicPr>
        <p:blipFill>
          <a:blip r:embed="rId3"/>
          <a:stretch>
            <a:fillRect/>
          </a:stretch>
        </p:blipFill>
        <p:spPr>
          <a:xfrm>
            <a:off x="891214" y="774613"/>
            <a:ext cx="6952020" cy="2979420"/>
          </a:xfrm>
          <a:prstGeom prst="rect">
            <a:avLst/>
          </a:prstGeom>
        </p:spPr>
      </p:pic>
      <p:pic>
        <p:nvPicPr>
          <p:cNvPr id="6" name="Imagen 5">
            <a:extLst>
              <a:ext uri="{FF2B5EF4-FFF2-40B4-BE49-F238E27FC236}">
                <a16:creationId xmlns:a16="http://schemas.microsoft.com/office/drawing/2014/main" id="{39C18DDD-FFBE-4B1D-B831-DC85A4D2D8F1}"/>
              </a:ext>
            </a:extLst>
          </p:cNvPr>
          <p:cNvPicPr>
            <a:picLocks noChangeAspect="1"/>
          </p:cNvPicPr>
          <p:nvPr/>
        </p:nvPicPr>
        <p:blipFill>
          <a:blip r:embed="rId4"/>
          <a:stretch>
            <a:fillRect/>
          </a:stretch>
        </p:blipFill>
        <p:spPr>
          <a:xfrm>
            <a:off x="8201494" y="3440269"/>
            <a:ext cx="3277875" cy="3417731"/>
          </a:xfrm>
          <a:prstGeom prst="rect">
            <a:avLst/>
          </a:prstGeom>
        </p:spPr>
      </p:pic>
      <p:sp>
        <p:nvSpPr>
          <p:cNvPr id="2" name="CuadroTexto 1">
            <a:extLst>
              <a:ext uri="{FF2B5EF4-FFF2-40B4-BE49-F238E27FC236}">
                <a16:creationId xmlns:a16="http://schemas.microsoft.com/office/drawing/2014/main" id="{B92A76A9-B89B-4AD0-90AB-D5B88A15FDD1}"/>
              </a:ext>
            </a:extLst>
          </p:cNvPr>
          <p:cNvSpPr txBox="1"/>
          <p:nvPr/>
        </p:nvSpPr>
        <p:spPr>
          <a:xfrm>
            <a:off x="869525" y="189838"/>
            <a:ext cx="4816699" cy="584775"/>
          </a:xfrm>
          <a:prstGeom prst="rect">
            <a:avLst/>
          </a:prstGeom>
          <a:noFill/>
        </p:spPr>
        <p:txBody>
          <a:bodyPr wrap="square" rtlCol="0">
            <a:spAutoFit/>
          </a:bodyPr>
          <a:lstStyle/>
          <a:p>
            <a:pPr algn="ctr"/>
            <a:r>
              <a:rPr lang="es-ES" sz="3200" b="1" dirty="0">
                <a:ln w="22225">
                  <a:solidFill>
                    <a:schemeClr val="accent2"/>
                  </a:solidFill>
                  <a:prstDash val="solid"/>
                </a:ln>
                <a:solidFill>
                  <a:schemeClr val="accent2">
                    <a:lumMod val="40000"/>
                    <a:lumOff val="60000"/>
                  </a:schemeClr>
                </a:solidFill>
              </a:rPr>
              <a:t>Importación de CSV </a:t>
            </a:r>
            <a:endParaRPr lang="es-EC" sz="3200" b="1" dirty="0">
              <a:ln w="22225">
                <a:solidFill>
                  <a:schemeClr val="accent2"/>
                </a:solidFill>
                <a:prstDash val="solid"/>
              </a:ln>
              <a:solidFill>
                <a:schemeClr val="accent2">
                  <a:lumMod val="40000"/>
                  <a:lumOff val="60000"/>
                </a:schemeClr>
              </a:solidFill>
            </a:endParaRPr>
          </a:p>
        </p:txBody>
      </p:sp>
      <p:sp>
        <p:nvSpPr>
          <p:cNvPr id="3" name="CuadroTexto 2">
            <a:extLst>
              <a:ext uri="{FF2B5EF4-FFF2-40B4-BE49-F238E27FC236}">
                <a16:creationId xmlns:a16="http://schemas.microsoft.com/office/drawing/2014/main" id="{DDBD9C0A-9E56-4099-9026-566656FE387B}"/>
              </a:ext>
            </a:extLst>
          </p:cNvPr>
          <p:cNvSpPr txBox="1"/>
          <p:nvPr/>
        </p:nvSpPr>
        <p:spPr>
          <a:xfrm>
            <a:off x="712631" y="4204106"/>
            <a:ext cx="4816699" cy="584775"/>
          </a:xfrm>
          <a:prstGeom prst="rect">
            <a:avLst/>
          </a:prstGeom>
          <a:noFill/>
        </p:spPr>
        <p:txBody>
          <a:bodyPr wrap="square" rtlCol="0">
            <a:spAutoFit/>
          </a:bodyPr>
          <a:lstStyle/>
          <a:p>
            <a:pPr lvl="1" algn="ctr"/>
            <a:r>
              <a:rPr lang="es-ES" sz="3200" b="1" dirty="0">
                <a:ln w="22225">
                  <a:solidFill>
                    <a:schemeClr val="accent2"/>
                  </a:solidFill>
                  <a:prstDash val="solid"/>
                </a:ln>
                <a:solidFill>
                  <a:schemeClr val="accent2">
                    <a:lumMod val="40000"/>
                    <a:lumOff val="60000"/>
                  </a:schemeClr>
                </a:solidFill>
              </a:rPr>
              <a:t>Creación </a:t>
            </a:r>
            <a:r>
              <a:rPr lang="es-ES" sz="3200" b="1" dirty="0" err="1">
                <a:ln w="22225">
                  <a:solidFill>
                    <a:schemeClr val="accent2"/>
                  </a:solidFill>
                  <a:prstDash val="solid"/>
                </a:ln>
                <a:solidFill>
                  <a:schemeClr val="accent2">
                    <a:lumMod val="40000"/>
                    <a:lumOff val="60000"/>
                  </a:schemeClr>
                </a:solidFill>
              </a:rPr>
              <a:t>Database</a:t>
            </a:r>
            <a:endParaRPr lang="es-EC" sz="3200" b="1" dirty="0">
              <a:ln w="22225">
                <a:solidFill>
                  <a:schemeClr val="accent2"/>
                </a:solidFill>
                <a:prstDash val="solid"/>
              </a:ln>
              <a:solidFill>
                <a:schemeClr val="accent2">
                  <a:lumMod val="40000"/>
                  <a:lumOff val="60000"/>
                </a:schemeClr>
              </a:solidFill>
            </a:endParaRPr>
          </a:p>
        </p:txBody>
      </p:sp>
      <p:sp>
        <p:nvSpPr>
          <p:cNvPr id="9" name="CuadroTexto 8">
            <a:extLst>
              <a:ext uri="{FF2B5EF4-FFF2-40B4-BE49-F238E27FC236}">
                <a16:creationId xmlns:a16="http://schemas.microsoft.com/office/drawing/2014/main" id="{B0C8988A-6397-4706-8FD5-36E2A67CA063}"/>
              </a:ext>
            </a:extLst>
          </p:cNvPr>
          <p:cNvSpPr txBox="1"/>
          <p:nvPr/>
        </p:nvSpPr>
        <p:spPr>
          <a:xfrm>
            <a:off x="7308963" y="2697808"/>
            <a:ext cx="4816699" cy="584775"/>
          </a:xfrm>
          <a:prstGeom prst="rect">
            <a:avLst/>
          </a:prstGeom>
          <a:noFill/>
        </p:spPr>
        <p:txBody>
          <a:bodyPr wrap="square" rtlCol="0">
            <a:spAutoFit/>
          </a:bodyPr>
          <a:lstStyle/>
          <a:p>
            <a:pPr lvl="1" algn="ctr"/>
            <a:r>
              <a:rPr lang="es-ES" sz="3200" b="1" dirty="0">
                <a:ln w="22225">
                  <a:solidFill>
                    <a:schemeClr val="accent2"/>
                  </a:solidFill>
                  <a:prstDash val="solid"/>
                </a:ln>
                <a:solidFill>
                  <a:schemeClr val="accent2">
                    <a:lumMod val="40000"/>
                    <a:lumOff val="60000"/>
                  </a:schemeClr>
                </a:solidFill>
              </a:rPr>
              <a:t>Eliminación previa</a:t>
            </a:r>
            <a:endParaRPr lang="es-EC"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99939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1034703-1582-4F4E-991F-7F19EABDC427}"/>
              </a:ext>
            </a:extLst>
          </p:cNvPr>
          <p:cNvPicPr>
            <a:picLocks noChangeAspect="1"/>
          </p:cNvPicPr>
          <p:nvPr/>
        </p:nvPicPr>
        <p:blipFill>
          <a:blip r:embed="rId2"/>
          <a:stretch>
            <a:fillRect/>
          </a:stretch>
        </p:blipFill>
        <p:spPr>
          <a:xfrm>
            <a:off x="-73039" y="0"/>
            <a:ext cx="3760689" cy="1893194"/>
          </a:xfrm>
          <a:prstGeom prst="rect">
            <a:avLst/>
          </a:prstGeom>
        </p:spPr>
      </p:pic>
      <p:pic>
        <p:nvPicPr>
          <p:cNvPr id="5" name="Imagen 4">
            <a:extLst>
              <a:ext uri="{FF2B5EF4-FFF2-40B4-BE49-F238E27FC236}">
                <a16:creationId xmlns:a16="http://schemas.microsoft.com/office/drawing/2014/main" id="{FC9F137C-6A4D-42BF-93C0-C432C9BB3072}"/>
              </a:ext>
            </a:extLst>
          </p:cNvPr>
          <p:cNvPicPr>
            <a:picLocks noChangeAspect="1"/>
          </p:cNvPicPr>
          <p:nvPr/>
        </p:nvPicPr>
        <p:blipFill>
          <a:blip r:embed="rId3"/>
          <a:stretch>
            <a:fillRect/>
          </a:stretch>
        </p:blipFill>
        <p:spPr>
          <a:xfrm>
            <a:off x="-79040" y="1835197"/>
            <a:ext cx="3760689" cy="3015404"/>
          </a:xfrm>
          <a:prstGeom prst="rect">
            <a:avLst/>
          </a:prstGeom>
        </p:spPr>
      </p:pic>
      <p:pic>
        <p:nvPicPr>
          <p:cNvPr id="6" name="Imagen 5">
            <a:extLst>
              <a:ext uri="{FF2B5EF4-FFF2-40B4-BE49-F238E27FC236}">
                <a16:creationId xmlns:a16="http://schemas.microsoft.com/office/drawing/2014/main" id="{DD0B0B21-2713-4B4F-955E-67CD376D3E54}"/>
              </a:ext>
            </a:extLst>
          </p:cNvPr>
          <p:cNvPicPr>
            <a:picLocks noChangeAspect="1"/>
          </p:cNvPicPr>
          <p:nvPr/>
        </p:nvPicPr>
        <p:blipFill>
          <a:blip r:embed="rId4"/>
          <a:stretch>
            <a:fillRect/>
          </a:stretch>
        </p:blipFill>
        <p:spPr>
          <a:xfrm>
            <a:off x="8925059" y="0"/>
            <a:ext cx="3266941" cy="2669424"/>
          </a:xfrm>
          <a:prstGeom prst="rect">
            <a:avLst/>
          </a:prstGeom>
        </p:spPr>
      </p:pic>
      <p:pic>
        <p:nvPicPr>
          <p:cNvPr id="9" name="Imagen 8">
            <a:extLst>
              <a:ext uri="{FF2B5EF4-FFF2-40B4-BE49-F238E27FC236}">
                <a16:creationId xmlns:a16="http://schemas.microsoft.com/office/drawing/2014/main" id="{A063EE89-886C-4132-A5E9-41F191EE54C3}"/>
              </a:ext>
            </a:extLst>
          </p:cNvPr>
          <p:cNvPicPr>
            <a:picLocks noChangeAspect="1"/>
          </p:cNvPicPr>
          <p:nvPr/>
        </p:nvPicPr>
        <p:blipFill>
          <a:blip r:embed="rId5"/>
          <a:stretch>
            <a:fillRect/>
          </a:stretch>
        </p:blipFill>
        <p:spPr>
          <a:xfrm>
            <a:off x="8925059" y="2669424"/>
            <a:ext cx="3354136" cy="2404852"/>
          </a:xfrm>
          <a:prstGeom prst="rect">
            <a:avLst/>
          </a:prstGeom>
        </p:spPr>
      </p:pic>
      <p:sp>
        <p:nvSpPr>
          <p:cNvPr id="3" name="CuadroTexto 2">
            <a:extLst>
              <a:ext uri="{FF2B5EF4-FFF2-40B4-BE49-F238E27FC236}">
                <a16:creationId xmlns:a16="http://schemas.microsoft.com/office/drawing/2014/main" id="{E65E1A42-2279-4EE9-936A-20F8EC7CB050}"/>
              </a:ext>
            </a:extLst>
          </p:cNvPr>
          <p:cNvSpPr txBox="1"/>
          <p:nvPr/>
        </p:nvSpPr>
        <p:spPr>
          <a:xfrm>
            <a:off x="3687650" y="0"/>
            <a:ext cx="4816699" cy="769441"/>
          </a:xfrm>
          <a:prstGeom prst="rect">
            <a:avLst/>
          </a:prstGeom>
          <a:noFill/>
        </p:spPr>
        <p:txBody>
          <a:bodyPr wrap="square" rtlCol="0">
            <a:spAutoFit/>
          </a:bodyPr>
          <a:lstStyle/>
          <a:p>
            <a:pPr lvl="1" algn="ctr"/>
            <a:r>
              <a:rPr lang="es-ES" sz="4400" b="1" dirty="0">
                <a:ln w="22225">
                  <a:solidFill>
                    <a:schemeClr val="accent2"/>
                  </a:solidFill>
                  <a:prstDash val="solid"/>
                </a:ln>
                <a:solidFill>
                  <a:schemeClr val="accent2">
                    <a:lumMod val="40000"/>
                    <a:lumOff val="60000"/>
                  </a:schemeClr>
                </a:solidFill>
              </a:rPr>
              <a:t>DDL</a:t>
            </a:r>
            <a:r>
              <a:rPr lang="es-ES" sz="3200" b="1" dirty="0">
                <a:ln w="22225">
                  <a:solidFill>
                    <a:schemeClr val="accent2"/>
                  </a:solidFill>
                  <a:prstDash val="solid"/>
                </a:ln>
                <a:solidFill>
                  <a:schemeClr val="accent2">
                    <a:lumMod val="40000"/>
                    <a:lumOff val="60000"/>
                  </a:schemeClr>
                </a:solidFill>
              </a:rPr>
              <a:t> </a:t>
            </a:r>
            <a:endParaRPr lang="es-EC" sz="3200" b="1" dirty="0">
              <a:ln w="22225">
                <a:solidFill>
                  <a:schemeClr val="accent2"/>
                </a:solidFill>
                <a:prstDash val="solid"/>
              </a:ln>
              <a:solidFill>
                <a:schemeClr val="accent2">
                  <a:lumMod val="40000"/>
                  <a:lumOff val="60000"/>
                </a:schemeClr>
              </a:solidFill>
            </a:endParaRPr>
          </a:p>
        </p:txBody>
      </p:sp>
      <p:pic>
        <p:nvPicPr>
          <p:cNvPr id="2" name="Imagen 1">
            <a:extLst>
              <a:ext uri="{FF2B5EF4-FFF2-40B4-BE49-F238E27FC236}">
                <a16:creationId xmlns:a16="http://schemas.microsoft.com/office/drawing/2014/main" id="{54FE89E8-CD20-4655-87DF-2D49B84685B7}"/>
              </a:ext>
            </a:extLst>
          </p:cNvPr>
          <p:cNvPicPr>
            <a:picLocks noChangeAspect="1"/>
          </p:cNvPicPr>
          <p:nvPr/>
        </p:nvPicPr>
        <p:blipFill rotWithShape="1">
          <a:blip r:embed="rId6"/>
          <a:srcRect l="13263"/>
          <a:stretch/>
        </p:blipFill>
        <p:spPr>
          <a:xfrm>
            <a:off x="4287054" y="1121267"/>
            <a:ext cx="4032597" cy="3337798"/>
          </a:xfrm>
          <a:prstGeom prst="rect">
            <a:avLst/>
          </a:prstGeom>
        </p:spPr>
      </p:pic>
      <p:pic>
        <p:nvPicPr>
          <p:cNvPr id="12" name="Imagen 11">
            <a:extLst>
              <a:ext uri="{FF2B5EF4-FFF2-40B4-BE49-F238E27FC236}">
                <a16:creationId xmlns:a16="http://schemas.microsoft.com/office/drawing/2014/main" id="{18CC623E-6A7E-4047-9D4F-94FBF2B1FC61}"/>
              </a:ext>
            </a:extLst>
          </p:cNvPr>
          <p:cNvPicPr>
            <a:picLocks noChangeAspect="1"/>
          </p:cNvPicPr>
          <p:nvPr/>
        </p:nvPicPr>
        <p:blipFill>
          <a:blip r:embed="rId7"/>
          <a:stretch>
            <a:fillRect/>
          </a:stretch>
        </p:blipFill>
        <p:spPr>
          <a:xfrm>
            <a:off x="4287053" y="4304012"/>
            <a:ext cx="4032598" cy="2415358"/>
          </a:xfrm>
          <a:prstGeom prst="rect">
            <a:avLst/>
          </a:prstGeom>
        </p:spPr>
      </p:pic>
    </p:spTree>
    <p:extLst>
      <p:ext uri="{BB962C8B-B14F-4D97-AF65-F5344CB8AC3E}">
        <p14:creationId xmlns:p14="http://schemas.microsoft.com/office/powerpoint/2010/main" val="10960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DB514AD-7D09-4C99-81F8-ADB2B7398EB4}"/>
              </a:ext>
            </a:extLst>
          </p:cNvPr>
          <p:cNvPicPr>
            <a:picLocks noChangeAspect="1"/>
          </p:cNvPicPr>
          <p:nvPr/>
        </p:nvPicPr>
        <p:blipFill>
          <a:blip r:embed="rId2"/>
          <a:stretch>
            <a:fillRect/>
          </a:stretch>
        </p:blipFill>
        <p:spPr>
          <a:xfrm>
            <a:off x="0" y="67614"/>
            <a:ext cx="4256873" cy="6628230"/>
          </a:xfrm>
          <a:prstGeom prst="rect">
            <a:avLst/>
          </a:prstGeom>
        </p:spPr>
      </p:pic>
      <p:pic>
        <p:nvPicPr>
          <p:cNvPr id="2" name="Imagen 1">
            <a:extLst>
              <a:ext uri="{FF2B5EF4-FFF2-40B4-BE49-F238E27FC236}">
                <a16:creationId xmlns:a16="http://schemas.microsoft.com/office/drawing/2014/main" id="{7DFC7F3C-B9EB-49A1-995D-C38B04FFC877}"/>
              </a:ext>
            </a:extLst>
          </p:cNvPr>
          <p:cNvPicPr>
            <a:picLocks noChangeAspect="1"/>
          </p:cNvPicPr>
          <p:nvPr/>
        </p:nvPicPr>
        <p:blipFill rotWithShape="1">
          <a:blip r:embed="rId3"/>
          <a:srcRect l="12912"/>
          <a:stretch/>
        </p:blipFill>
        <p:spPr>
          <a:xfrm>
            <a:off x="4256873" y="754584"/>
            <a:ext cx="4123219" cy="2095500"/>
          </a:xfrm>
          <a:prstGeom prst="rect">
            <a:avLst/>
          </a:prstGeom>
        </p:spPr>
      </p:pic>
      <p:pic>
        <p:nvPicPr>
          <p:cNvPr id="3" name="Imagen 2">
            <a:extLst>
              <a:ext uri="{FF2B5EF4-FFF2-40B4-BE49-F238E27FC236}">
                <a16:creationId xmlns:a16="http://schemas.microsoft.com/office/drawing/2014/main" id="{F99117AA-5C6B-4CC9-80DF-F838356CBCFD}"/>
              </a:ext>
            </a:extLst>
          </p:cNvPr>
          <p:cNvPicPr>
            <a:picLocks noChangeAspect="1"/>
          </p:cNvPicPr>
          <p:nvPr/>
        </p:nvPicPr>
        <p:blipFill rotWithShape="1">
          <a:blip r:embed="rId4"/>
          <a:srcRect l="12912"/>
          <a:stretch/>
        </p:blipFill>
        <p:spPr>
          <a:xfrm>
            <a:off x="4256873" y="2765097"/>
            <a:ext cx="4123220" cy="3219450"/>
          </a:xfrm>
          <a:prstGeom prst="rect">
            <a:avLst/>
          </a:prstGeom>
        </p:spPr>
      </p:pic>
      <p:pic>
        <p:nvPicPr>
          <p:cNvPr id="10" name="Imagen 9">
            <a:extLst>
              <a:ext uri="{FF2B5EF4-FFF2-40B4-BE49-F238E27FC236}">
                <a16:creationId xmlns:a16="http://schemas.microsoft.com/office/drawing/2014/main" id="{A184FF1A-9F05-49D4-9CDB-935F0664CD4D}"/>
              </a:ext>
            </a:extLst>
          </p:cNvPr>
          <p:cNvPicPr>
            <a:picLocks noChangeAspect="1"/>
          </p:cNvPicPr>
          <p:nvPr/>
        </p:nvPicPr>
        <p:blipFill rotWithShape="1">
          <a:blip r:embed="rId5"/>
          <a:srcRect l="13420"/>
          <a:stretch/>
        </p:blipFill>
        <p:spPr>
          <a:xfrm>
            <a:off x="8291263" y="580853"/>
            <a:ext cx="3900736" cy="2333625"/>
          </a:xfrm>
          <a:prstGeom prst="rect">
            <a:avLst/>
          </a:prstGeom>
        </p:spPr>
      </p:pic>
      <p:pic>
        <p:nvPicPr>
          <p:cNvPr id="12" name="Imagen 11">
            <a:extLst>
              <a:ext uri="{FF2B5EF4-FFF2-40B4-BE49-F238E27FC236}">
                <a16:creationId xmlns:a16="http://schemas.microsoft.com/office/drawing/2014/main" id="{930B8BBD-A17F-44E6-9633-C192B151486B}"/>
              </a:ext>
            </a:extLst>
          </p:cNvPr>
          <p:cNvPicPr>
            <a:picLocks noChangeAspect="1"/>
          </p:cNvPicPr>
          <p:nvPr/>
        </p:nvPicPr>
        <p:blipFill rotWithShape="1">
          <a:blip r:embed="rId6"/>
          <a:srcRect l="13420"/>
          <a:stretch/>
        </p:blipFill>
        <p:spPr>
          <a:xfrm>
            <a:off x="8291263" y="2914478"/>
            <a:ext cx="3900736" cy="3400425"/>
          </a:xfrm>
          <a:prstGeom prst="rect">
            <a:avLst/>
          </a:prstGeom>
        </p:spPr>
      </p:pic>
    </p:spTree>
    <p:extLst>
      <p:ext uri="{BB962C8B-B14F-4D97-AF65-F5344CB8AC3E}">
        <p14:creationId xmlns:p14="http://schemas.microsoft.com/office/powerpoint/2010/main" val="102933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2A9576-1F9E-4188-98D7-75C39312F389}"/>
              </a:ext>
            </a:extLst>
          </p:cNvPr>
          <p:cNvPicPr>
            <a:picLocks noChangeAspect="1"/>
          </p:cNvPicPr>
          <p:nvPr/>
        </p:nvPicPr>
        <p:blipFill>
          <a:blip r:embed="rId2"/>
          <a:stretch>
            <a:fillRect/>
          </a:stretch>
        </p:blipFill>
        <p:spPr>
          <a:xfrm>
            <a:off x="646085" y="0"/>
            <a:ext cx="5172797" cy="2143424"/>
          </a:xfrm>
          <a:prstGeom prst="rect">
            <a:avLst/>
          </a:prstGeom>
        </p:spPr>
      </p:pic>
      <p:pic>
        <p:nvPicPr>
          <p:cNvPr id="6" name="Imagen 5">
            <a:extLst>
              <a:ext uri="{FF2B5EF4-FFF2-40B4-BE49-F238E27FC236}">
                <a16:creationId xmlns:a16="http://schemas.microsoft.com/office/drawing/2014/main" id="{2C3423E4-9FC2-49F6-9FC1-34758543CA3F}"/>
              </a:ext>
            </a:extLst>
          </p:cNvPr>
          <p:cNvPicPr>
            <a:picLocks noChangeAspect="1"/>
          </p:cNvPicPr>
          <p:nvPr/>
        </p:nvPicPr>
        <p:blipFill>
          <a:blip r:embed="rId3"/>
          <a:stretch>
            <a:fillRect/>
          </a:stretch>
        </p:blipFill>
        <p:spPr>
          <a:xfrm>
            <a:off x="646085" y="2143424"/>
            <a:ext cx="5172796" cy="3463051"/>
          </a:xfrm>
          <a:prstGeom prst="rect">
            <a:avLst/>
          </a:prstGeom>
        </p:spPr>
      </p:pic>
      <p:pic>
        <p:nvPicPr>
          <p:cNvPr id="8" name="Imagen 7">
            <a:extLst>
              <a:ext uri="{FF2B5EF4-FFF2-40B4-BE49-F238E27FC236}">
                <a16:creationId xmlns:a16="http://schemas.microsoft.com/office/drawing/2014/main" id="{AD57B528-AB6C-40A7-8D96-CAE245CF93E6}"/>
              </a:ext>
            </a:extLst>
          </p:cNvPr>
          <p:cNvPicPr>
            <a:picLocks noChangeAspect="1"/>
          </p:cNvPicPr>
          <p:nvPr/>
        </p:nvPicPr>
        <p:blipFill>
          <a:blip r:embed="rId4"/>
          <a:stretch>
            <a:fillRect/>
          </a:stretch>
        </p:blipFill>
        <p:spPr>
          <a:xfrm>
            <a:off x="6096000" y="0"/>
            <a:ext cx="5172796" cy="2579716"/>
          </a:xfrm>
          <a:prstGeom prst="rect">
            <a:avLst/>
          </a:prstGeom>
        </p:spPr>
      </p:pic>
      <p:pic>
        <p:nvPicPr>
          <p:cNvPr id="10" name="Imagen 9">
            <a:extLst>
              <a:ext uri="{FF2B5EF4-FFF2-40B4-BE49-F238E27FC236}">
                <a16:creationId xmlns:a16="http://schemas.microsoft.com/office/drawing/2014/main" id="{74460A75-E441-4798-908E-4A7695E80447}"/>
              </a:ext>
            </a:extLst>
          </p:cNvPr>
          <p:cNvPicPr>
            <a:picLocks noChangeAspect="1"/>
          </p:cNvPicPr>
          <p:nvPr/>
        </p:nvPicPr>
        <p:blipFill>
          <a:blip r:embed="rId5"/>
          <a:stretch>
            <a:fillRect/>
          </a:stretch>
        </p:blipFill>
        <p:spPr>
          <a:xfrm>
            <a:off x="6095998" y="2512485"/>
            <a:ext cx="5172795" cy="4108982"/>
          </a:xfrm>
          <a:prstGeom prst="rect">
            <a:avLst/>
          </a:prstGeom>
        </p:spPr>
      </p:pic>
    </p:spTree>
    <p:extLst>
      <p:ext uri="{BB962C8B-B14F-4D97-AF65-F5344CB8AC3E}">
        <p14:creationId xmlns:p14="http://schemas.microsoft.com/office/powerpoint/2010/main" val="210998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3EF71A7-C3B5-4213-9ACF-125EE869BDF6}"/>
              </a:ext>
            </a:extLst>
          </p:cNvPr>
          <p:cNvPicPr>
            <a:picLocks noChangeAspect="1"/>
          </p:cNvPicPr>
          <p:nvPr/>
        </p:nvPicPr>
        <p:blipFill>
          <a:blip r:embed="rId2"/>
          <a:stretch>
            <a:fillRect/>
          </a:stretch>
        </p:blipFill>
        <p:spPr>
          <a:xfrm>
            <a:off x="2695979" y="859546"/>
            <a:ext cx="6296904" cy="5525271"/>
          </a:xfrm>
          <a:prstGeom prst="rect">
            <a:avLst/>
          </a:prstGeom>
        </p:spPr>
      </p:pic>
      <p:sp>
        <p:nvSpPr>
          <p:cNvPr id="5" name="CuadroTexto 4">
            <a:extLst>
              <a:ext uri="{FF2B5EF4-FFF2-40B4-BE49-F238E27FC236}">
                <a16:creationId xmlns:a16="http://schemas.microsoft.com/office/drawing/2014/main" id="{B742F294-CD87-4189-840C-63CD1640183F}"/>
              </a:ext>
            </a:extLst>
          </p:cNvPr>
          <p:cNvSpPr txBox="1"/>
          <p:nvPr/>
        </p:nvSpPr>
        <p:spPr>
          <a:xfrm>
            <a:off x="2695979" y="147260"/>
            <a:ext cx="4816699" cy="584775"/>
          </a:xfrm>
          <a:prstGeom prst="rect">
            <a:avLst/>
          </a:prstGeom>
          <a:noFill/>
        </p:spPr>
        <p:txBody>
          <a:bodyPr wrap="square" rtlCol="0">
            <a:spAutoFit/>
          </a:bodyPr>
          <a:lstStyle/>
          <a:p>
            <a:pPr lvl="1" algn="ctr"/>
            <a:r>
              <a:rPr lang="es-ES" sz="3200" b="1" dirty="0">
                <a:ln w="22225">
                  <a:solidFill>
                    <a:schemeClr val="accent2"/>
                  </a:solidFill>
                  <a:prstDash val="solid"/>
                </a:ln>
                <a:solidFill>
                  <a:schemeClr val="accent2">
                    <a:lumMod val="40000"/>
                    <a:lumOff val="60000"/>
                  </a:schemeClr>
                </a:solidFill>
              </a:rPr>
              <a:t>PROCEDURES</a:t>
            </a:r>
            <a:endParaRPr lang="es-EC"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9952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B39C151-8DD9-4C8B-BD5E-1E2A14C7A4F5}"/>
              </a:ext>
            </a:extLst>
          </p:cNvPr>
          <p:cNvSpPr txBox="1"/>
          <p:nvPr/>
        </p:nvSpPr>
        <p:spPr>
          <a:xfrm>
            <a:off x="3391438" y="198776"/>
            <a:ext cx="4816699" cy="584775"/>
          </a:xfrm>
          <a:prstGeom prst="rect">
            <a:avLst/>
          </a:prstGeom>
          <a:noFill/>
        </p:spPr>
        <p:txBody>
          <a:bodyPr wrap="square" rtlCol="0">
            <a:spAutoFit/>
          </a:bodyPr>
          <a:lstStyle/>
          <a:p>
            <a:pPr lvl="1" algn="ctr"/>
            <a:r>
              <a:rPr lang="es-ES" sz="3200" b="1" dirty="0">
                <a:ln w="22225">
                  <a:solidFill>
                    <a:schemeClr val="accent2"/>
                  </a:solidFill>
                  <a:prstDash val="solid"/>
                </a:ln>
                <a:solidFill>
                  <a:schemeClr val="accent2">
                    <a:lumMod val="40000"/>
                    <a:lumOff val="60000"/>
                  </a:schemeClr>
                </a:solidFill>
              </a:rPr>
              <a:t>SCRIPS DE CARGA</a:t>
            </a:r>
            <a:endParaRPr lang="es-EC" sz="3200" b="1" dirty="0">
              <a:ln w="22225">
                <a:solidFill>
                  <a:schemeClr val="accent2"/>
                </a:solidFill>
                <a:prstDash val="solid"/>
              </a:ln>
              <a:solidFill>
                <a:schemeClr val="accent2">
                  <a:lumMod val="40000"/>
                  <a:lumOff val="60000"/>
                </a:schemeClr>
              </a:solidFill>
            </a:endParaRPr>
          </a:p>
        </p:txBody>
      </p:sp>
      <p:pic>
        <p:nvPicPr>
          <p:cNvPr id="6" name="Imagen 5">
            <a:extLst>
              <a:ext uri="{FF2B5EF4-FFF2-40B4-BE49-F238E27FC236}">
                <a16:creationId xmlns:a16="http://schemas.microsoft.com/office/drawing/2014/main" id="{3EDA3057-3351-4DB0-B8EE-B27170B32EEF}"/>
              </a:ext>
            </a:extLst>
          </p:cNvPr>
          <p:cNvPicPr>
            <a:picLocks noChangeAspect="1"/>
          </p:cNvPicPr>
          <p:nvPr/>
        </p:nvPicPr>
        <p:blipFill>
          <a:blip r:embed="rId2"/>
          <a:stretch>
            <a:fillRect/>
          </a:stretch>
        </p:blipFill>
        <p:spPr>
          <a:xfrm>
            <a:off x="1" y="783551"/>
            <a:ext cx="6096000" cy="6025366"/>
          </a:xfrm>
          <a:prstGeom prst="rect">
            <a:avLst/>
          </a:prstGeom>
        </p:spPr>
      </p:pic>
      <p:pic>
        <p:nvPicPr>
          <p:cNvPr id="2" name="Imagen 1">
            <a:extLst>
              <a:ext uri="{FF2B5EF4-FFF2-40B4-BE49-F238E27FC236}">
                <a16:creationId xmlns:a16="http://schemas.microsoft.com/office/drawing/2014/main" id="{A1437700-30BF-4838-926B-B6AC52D71747}"/>
              </a:ext>
            </a:extLst>
          </p:cNvPr>
          <p:cNvPicPr>
            <a:picLocks noChangeAspect="1"/>
          </p:cNvPicPr>
          <p:nvPr/>
        </p:nvPicPr>
        <p:blipFill>
          <a:blip r:embed="rId3"/>
          <a:stretch>
            <a:fillRect/>
          </a:stretch>
        </p:blipFill>
        <p:spPr>
          <a:xfrm>
            <a:off x="5731099" y="769563"/>
            <a:ext cx="6460901" cy="6025367"/>
          </a:xfrm>
          <a:prstGeom prst="rect">
            <a:avLst/>
          </a:prstGeom>
        </p:spPr>
      </p:pic>
    </p:spTree>
    <p:extLst>
      <p:ext uri="{BB962C8B-B14F-4D97-AF65-F5344CB8AC3E}">
        <p14:creationId xmlns:p14="http://schemas.microsoft.com/office/powerpoint/2010/main" val="202910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F4E66F1-6CD2-4141-8E4A-4430DB3D8C26}"/>
              </a:ext>
            </a:extLst>
          </p:cNvPr>
          <p:cNvSpPr>
            <a:spLocks noGrp="1"/>
          </p:cNvSpPr>
          <p:nvPr>
            <p:ph type="title"/>
          </p:nvPr>
        </p:nvSpPr>
        <p:spPr>
          <a:xfrm>
            <a:off x="1371600" y="685799"/>
            <a:ext cx="9601200" cy="806117"/>
          </a:xfrm>
        </p:spPr>
        <p:txBody>
          <a:bodyPr>
            <a:normAutofit/>
          </a:bodyPr>
          <a:lstStyle/>
          <a:p>
            <a:pPr algn="ctr"/>
            <a:r>
              <a:rPr lang="es-ES" dirty="0"/>
              <a:t>CONCLUSIÓN</a:t>
            </a:r>
            <a:endParaRPr lang="es-EC" dirty="0"/>
          </a:p>
        </p:txBody>
      </p:sp>
      <p:sp>
        <p:nvSpPr>
          <p:cNvPr id="5" name="CuadroTexto 4">
            <a:extLst>
              <a:ext uri="{FF2B5EF4-FFF2-40B4-BE49-F238E27FC236}">
                <a16:creationId xmlns:a16="http://schemas.microsoft.com/office/drawing/2014/main" id="{53EF9B26-CEF2-4472-8328-6AE2E0819A4C}"/>
              </a:ext>
            </a:extLst>
          </p:cNvPr>
          <p:cNvSpPr txBox="1"/>
          <p:nvPr/>
        </p:nvSpPr>
        <p:spPr>
          <a:xfrm>
            <a:off x="1244957" y="1709125"/>
            <a:ext cx="10282989" cy="3337132"/>
          </a:xfrm>
          <a:prstGeom prst="rect">
            <a:avLst/>
          </a:prstGeom>
          <a:noFill/>
        </p:spPr>
        <p:txBody>
          <a:bodyPr wrap="square">
            <a:spAutoFit/>
          </a:bodyPr>
          <a:lstStyle/>
          <a:p>
            <a:pPr algn="just">
              <a:lnSpc>
                <a:spcPct val="200000"/>
              </a:lnSpc>
              <a:spcAft>
                <a:spcPts val="1000"/>
              </a:spcAft>
            </a:pPr>
            <a:r>
              <a:rPr lang="es-VE" sz="1800" dirty="0">
                <a:effectLst/>
                <a:latin typeface="Georgia" panose="02040502050405020303" pitchFamily="18" charset="0"/>
                <a:ea typeface="Times New Roman" panose="02020603050405020304" pitchFamily="18" charset="0"/>
                <a:cs typeface="Arial" panose="020B0604020202020204" pitchFamily="34" charset="0"/>
              </a:rPr>
              <a:t>Se ha desarrollado el proyecto con los conocimientos adquiridos en la catedra de base de datos</a:t>
            </a:r>
            <a:r>
              <a:rPr lang="es-VE" dirty="0">
                <a:latin typeface="Georgia" panose="02040502050405020303" pitchFamily="18" charset="0"/>
                <a:ea typeface="Times New Roman" panose="02020603050405020304" pitchFamily="18" charset="0"/>
                <a:cs typeface="Arial" panose="020B0604020202020204" pitchFamily="34" charset="0"/>
              </a:rPr>
              <a:t>, por lo cual los mismos han sido implementados en el presente desarrollo, </a:t>
            </a:r>
            <a:r>
              <a:rPr lang="es-VE" sz="1800" dirty="0">
                <a:effectLst/>
                <a:latin typeface="Georgia" panose="02040502050405020303" pitchFamily="18" charset="0"/>
                <a:ea typeface="Times New Roman" panose="02020603050405020304" pitchFamily="18" charset="0"/>
                <a:cs typeface="Arial" panose="020B0604020202020204" pitchFamily="34" charset="0"/>
              </a:rPr>
              <a:t>conforme se ha ido realizando el proyecto se debe tener en cuenta todas las formas de normalización debido a que una forma mal aplicada, repercute en el modelo que se obtiene debido a que nos lleva a una base de datos mal organizada, con redundancia de datos y dependencias incoherentes, por ende, se debe precautelar cualquier imprevisto.</a:t>
            </a:r>
            <a:endParaRPr lang="es-EC" sz="1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434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25B87-0D19-4941-866B-9E10A0E23AE7}"/>
              </a:ext>
            </a:extLst>
          </p:cNvPr>
          <p:cNvSpPr>
            <a:spLocks noGrp="1"/>
          </p:cNvSpPr>
          <p:nvPr>
            <p:ph type="title"/>
          </p:nvPr>
        </p:nvSpPr>
        <p:spPr>
          <a:xfrm>
            <a:off x="1474631" y="891862"/>
            <a:ext cx="9601200" cy="4852115"/>
          </a:xfrm>
        </p:spPr>
        <p:txBody>
          <a:bodyPr>
            <a:normAutofit fontScale="90000"/>
          </a:bodyPr>
          <a:lstStyle/>
          <a:p>
            <a:pPr algn="ctr"/>
            <a:r>
              <a:rPr lang="es-E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GRACIAS </a:t>
            </a:r>
            <a:br>
              <a:rPr lang="es-E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s-E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POR </a:t>
            </a:r>
            <a:br>
              <a:rPr lang="es-E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s-E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SU ATENCIÓN</a:t>
            </a:r>
            <a:endParaRPr lang="es-EC"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Título 1">
            <a:extLst>
              <a:ext uri="{FF2B5EF4-FFF2-40B4-BE49-F238E27FC236}">
                <a16:creationId xmlns:a16="http://schemas.microsoft.com/office/drawing/2014/main" id="{90FEC264-D32B-4546-A913-DFE0F76393E0}"/>
              </a:ext>
            </a:extLst>
          </p:cNvPr>
          <p:cNvSpPr txBox="1">
            <a:spLocks/>
          </p:cNvSpPr>
          <p:nvPr/>
        </p:nvSpPr>
        <p:spPr>
          <a:xfrm>
            <a:off x="1474631" y="992747"/>
            <a:ext cx="9601200" cy="5163356"/>
          </a:xfrm>
          <a:prstGeom prst="rect">
            <a:avLst/>
          </a:prstGeom>
        </p:spPr>
        <p:txBody>
          <a:bodyPr vert="horz" lIns="91440" tIns="45720" rIns="91440" bIns="45720" rtlCol="0" anchor="t">
            <a:normAutofit fontScale="9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ES" sz="13800" b="1">
                <a:ln w="12700">
                  <a:solidFill>
                    <a:schemeClr val="accent2">
                      <a:lumMod val="75000"/>
                    </a:schemeClr>
                  </a:solidFill>
                  <a:prstDash val="solid"/>
                </a:ln>
                <a:solidFill>
                  <a:schemeClr val="accent2">
                    <a:lumMod val="75000"/>
                  </a:schemeClr>
                </a:solidFill>
                <a:effectLst>
                  <a:innerShdw blurRad="177800">
                    <a:schemeClr val="accent3">
                      <a:lumMod val="50000"/>
                    </a:schemeClr>
                  </a:innerShdw>
                </a:effectLst>
              </a:rPr>
              <a:t>GRACIAS </a:t>
            </a:r>
            <a:br>
              <a:rPr lang="es-ES" sz="13800" b="1">
                <a:ln w="12700">
                  <a:solidFill>
                    <a:schemeClr val="accent2">
                      <a:lumMod val="75000"/>
                    </a:schemeClr>
                  </a:solidFill>
                  <a:prstDash val="solid"/>
                </a:ln>
                <a:solidFill>
                  <a:schemeClr val="accent2">
                    <a:lumMod val="75000"/>
                  </a:schemeClr>
                </a:solidFill>
                <a:effectLst>
                  <a:innerShdw blurRad="177800">
                    <a:schemeClr val="accent3">
                      <a:lumMod val="50000"/>
                    </a:schemeClr>
                  </a:innerShdw>
                </a:effectLst>
              </a:rPr>
            </a:br>
            <a:r>
              <a:rPr lang="es-ES" sz="13800" b="1">
                <a:ln w="12700">
                  <a:solidFill>
                    <a:schemeClr val="accent2">
                      <a:lumMod val="75000"/>
                    </a:schemeClr>
                  </a:solidFill>
                  <a:prstDash val="solid"/>
                </a:ln>
                <a:solidFill>
                  <a:schemeClr val="accent2">
                    <a:lumMod val="75000"/>
                  </a:schemeClr>
                </a:solidFill>
                <a:effectLst>
                  <a:innerShdw blurRad="177800">
                    <a:schemeClr val="accent3">
                      <a:lumMod val="50000"/>
                    </a:schemeClr>
                  </a:innerShdw>
                </a:effectLst>
              </a:rPr>
              <a:t>POR </a:t>
            </a:r>
            <a:br>
              <a:rPr lang="es-ES" sz="13800" b="1">
                <a:ln w="12700">
                  <a:solidFill>
                    <a:schemeClr val="accent2">
                      <a:lumMod val="75000"/>
                    </a:schemeClr>
                  </a:solidFill>
                  <a:prstDash val="solid"/>
                </a:ln>
                <a:solidFill>
                  <a:schemeClr val="accent2">
                    <a:lumMod val="75000"/>
                  </a:schemeClr>
                </a:solidFill>
                <a:effectLst>
                  <a:innerShdw blurRad="177800">
                    <a:schemeClr val="accent3">
                      <a:lumMod val="50000"/>
                    </a:schemeClr>
                  </a:innerShdw>
                </a:effectLst>
              </a:rPr>
            </a:br>
            <a:r>
              <a:rPr lang="es-ES" sz="13800" b="1">
                <a:ln w="12700">
                  <a:solidFill>
                    <a:schemeClr val="accent2">
                      <a:lumMod val="75000"/>
                    </a:schemeClr>
                  </a:solidFill>
                  <a:prstDash val="solid"/>
                </a:ln>
                <a:solidFill>
                  <a:schemeClr val="accent2">
                    <a:lumMod val="75000"/>
                  </a:schemeClr>
                </a:solidFill>
                <a:effectLst>
                  <a:innerShdw blurRad="177800">
                    <a:schemeClr val="accent3">
                      <a:lumMod val="50000"/>
                    </a:schemeClr>
                  </a:innerShdw>
                </a:effectLst>
              </a:rPr>
              <a:t>SU ATENCIÓN</a:t>
            </a:r>
            <a:endParaRPr lang="es-EC" sz="13800" b="1" dirty="0">
              <a:ln w="12700">
                <a:solidFill>
                  <a:schemeClr val="accent2">
                    <a:lumMod val="75000"/>
                  </a:schemeClr>
                </a:solidFill>
                <a:prstDash val="solid"/>
              </a:ln>
              <a:solidFill>
                <a:schemeClr val="accent2">
                  <a:lumMod val="75000"/>
                </a:schemeClr>
              </a:solidFill>
              <a:effectLst>
                <a:innerShdw blurRad="177800">
                  <a:schemeClr val="accent3">
                    <a:lumMod val="50000"/>
                  </a:schemeClr>
                </a:innerShdw>
              </a:effectLst>
            </a:endParaRPr>
          </a:p>
        </p:txBody>
      </p:sp>
    </p:spTree>
    <p:extLst>
      <p:ext uri="{BB962C8B-B14F-4D97-AF65-F5344CB8AC3E}">
        <p14:creationId xmlns:p14="http://schemas.microsoft.com/office/powerpoint/2010/main" val="277500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0B92B-D16B-401B-955E-3932F91A75E3}"/>
              </a:ext>
            </a:extLst>
          </p:cNvPr>
          <p:cNvSpPr>
            <a:spLocks noGrp="1"/>
          </p:cNvSpPr>
          <p:nvPr>
            <p:ph type="title"/>
          </p:nvPr>
        </p:nvSpPr>
        <p:spPr>
          <a:xfrm>
            <a:off x="3876540" y="1200955"/>
            <a:ext cx="4823138" cy="717997"/>
          </a:xfrm>
        </p:spPr>
        <p:txBody>
          <a:bodyPr/>
          <a:lstStyle/>
          <a:p>
            <a:pPr algn="ctr"/>
            <a:r>
              <a:rPr lang="es-ES" b="1" dirty="0">
                <a:ln w="6600">
                  <a:solidFill>
                    <a:srgbClr val="00B050"/>
                  </a:solidFill>
                  <a:prstDash val="solid"/>
                </a:ln>
                <a:solidFill>
                  <a:srgbClr val="00B050"/>
                </a:solidFill>
                <a:effectLst>
                  <a:glow rad="228600">
                    <a:schemeClr val="accent3">
                      <a:satMod val="175000"/>
                      <a:alpha val="40000"/>
                    </a:schemeClr>
                  </a:glow>
                  <a:outerShdw dist="38100" dir="2700000" algn="tl" rotWithShape="0">
                    <a:schemeClr val="accent2"/>
                  </a:outerShdw>
                </a:effectLst>
              </a:rPr>
              <a:t>BASE DE DATOS </a:t>
            </a:r>
            <a:endParaRPr lang="es-EC" b="1" dirty="0">
              <a:ln w="6600">
                <a:solidFill>
                  <a:srgbClr val="00B050"/>
                </a:solidFill>
                <a:prstDash val="solid"/>
              </a:ln>
              <a:solidFill>
                <a:srgbClr val="00B050"/>
              </a:solidFill>
              <a:effectLst>
                <a:glow rad="228600">
                  <a:schemeClr val="accent3">
                    <a:satMod val="175000"/>
                    <a:alpha val="40000"/>
                  </a:schemeClr>
                </a:glow>
                <a:outerShdw dist="38100" dir="2700000" algn="tl" rotWithShape="0">
                  <a:schemeClr val="accent2"/>
                </a:outerShdw>
              </a:effectLst>
            </a:endParaRPr>
          </a:p>
        </p:txBody>
      </p:sp>
      <p:sp>
        <p:nvSpPr>
          <p:cNvPr id="3" name="Marcador de contenido 2">
            <a:extLst>
              <a:ext uri="{FF2B5EF4-FFF2-40B4-BE49-F238E27FC236}">
                <a16:creationId xmlns:a16="http://schemas.microsoft.com/office/drawing/2014/main" id="{8017AE6B-3587-4F29-8F08-B2D53FBAC095}"/>
              </a:ext>
            </a:extLst>
          </p:cNvPr>
          <p:cNvSpPr>
            <a:spLocks noGrp="1"/>
          </p:cNvSpPr>
          <p:nvPr>
            <p:ph idx="1"/>
          </p:nvPr>
        </p:nvSpPr>
        <p:spPr>
          <a:xfrm>
            <a:off x="3445098" y="2571749"/>
            <a:ext cx="5686023" cy="2400301"/>
          </a:xfrm>
        </p:spPr>
        <p:txBody>
          <a:bodyPr>
            <a:normAutofit/>
          </a:bodyPr>
          <a:lstStyle/>
          <a:p>
            <a:pPr marL="0" indent="0" algn="ctr">
              <a:buNone/>
            </a:pPr>
            <a:r>
              <a:rPr lang="es-E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PROYECTO </a:t>
            </a:r>
          </a:p>
          <a:p>
            <a:pPr marL="0" indent="0" algn="ctr">
              <a:buNone/>
            </a:pPr>
            <a:r>
              <a:rPr lang="es-E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INTEGRADOR</a:t>
            </a:r>
            <a:endParaRPr lang="es-EC"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Marcador de contenido 2">
            <a:extLst>
              <a:ext uri="{FF2B5EF4-FFF2-40B4-BE49-F238E27FC236}">
                <a16:creationId xmlns:a16="http://schemas.microsoft.com/office/drawing/2014/main" id="{61F24205-6F60-4144-A9DB-DECD4E804B58}"/>
              </a:ext>
            </a:extLst>
          </p:cNvPr>
          <p:cNvSpPr txBox="1">
            <a:spLocks/>
          </p:cNvSpPr>
          <p:nvPr/>
        </p:nvSpPr>
        <p:spPr>
          <a:xfrm>
            <a:off x="3535250" y="2593481"/>
            <a:ext cx="5686023" cy="240030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s-ES" sz="6600" b="1" dirty="0">
                <a:ln w="12700">
                  <a:solidFill>
                    <a:schemeClr val="tx2">
                      <a:lumMod val="75000"/>
                    </a:schemeClr>
                  </a:solidFill>
                  <a:prstDash val="solid"/>
                </a:ln>
                <a:solidFill>
                  <a:schemeClr val="accent3">
                    <a:lumMod val="75000"/>
                  </a:schemeClr>
                </a:solidFill>
                <a:effectLst>
                  <a:outerShdw dist="38100" dir="2640000" algn="bl" rotWithShape="0">
                    <a:schemeClr val="tx2">
                      <a:lumMod val="75000"/>
                    </a:schemeClr>
                  </a:outerShdw>
                </a:effectLst>
              </a:rPr>
              <a:t>PROYECTO </a:t>
            </a:r>
          </a:p>
          <a:p>
            <a:pPr marL="0" indent="0" algn="ctr">
              <a:buFont typeface="Franklin Gothic Book" panose="020B0503020102020204" pitchFamily="34" charset="0"/>
              <a:buNone/>
            </a:pPr>
            <a:r>
              <a:rPr lang="es-ES" sz="6600" b="1" dirty="0">
                <a:ln w="12700">
                  <a:solidFill>
                    <a:schemeClr val="tx2">
                      <a:lumMod val="75000"/>
                    </a:schemeClr>
                  </a:solidFill>
                  <a:prstDash val="solid"/>
                </a:ln>
                <a:solidFill>
                  <a:schemeClr val="accent3">
                    <a:lumMod val="75000"/>
                  </a:schemeClr>
                </a:solidFill>
                <a:effectLst>
                  <a:outerShdw dist="38100" dir="2640000" algn="bl" rotWithShape="0">
                    <a:schemeClr val="tx2">
                      <a:lumMod val="75000"/>
                    </a:schemeClr>
                  </a:outerShdw>
                </a:effectLst>
              </a:rPr>
              <a:t>INTEGRADOR</a:t>
            </a:r>
            <a:endParaRPr lang="es-EC" sz="6600" b="1" dirty="0">
              <a:ln w="12700">
                <a:solidFill>
                  <a:schemeClr val="tx2">
                    <a:lumMod val="75000"/>
                  </a:schemeClr>
                </a:solidFill>
                <a:prstDash val="solid"/>
              </a:ln>
              <a:solidFill>
                <a:schemeClr val="accent3">
                  <a:lumMod val="75000"/>
                </a:schemeClr>
              </a:solidFill>
              <a:effectLst>
                <a:outerShdw dist="38100" dir="2640000" algn="bl" rotWithShape="0">
                  <a:schemeClr val="tx2">
                    <a:lumMod val="75000"/>
                  </a:schemeClr>
                </a:outerShdw>
              </a:effectLst>
            </a:endParaRPr>
          </a:p>
        </p:txBody>
      </p:sp>
      <p:sp>
        <p:nvSpPr>
          <p:cNvPr id="7" name="Título 1">
            <a:extLst>
              <a:ext uri="{FF2B5EF4-FFF2-40B4-BE49-F238E27FC236}">
                <a16:creationId xmlns:a16="http://schemas.microsoft.com/office/drawing/2014/main" id="{2F6ABF66-9B17-4E66-A6FE-DE3668B9994B}"/>
              </a:ext>
            </a:extLst>
          </p:cNvPr>
          <p:cNvSpPr txBox="1">
            <a:spLocks/>
          </p:cNvSpPr>
          <p:nvPr/>
        </p:nvSpPr>
        <p:spPr>
          <a:xfrm>
            <a:off x="3966692" y="1222687"/>
            <a:ext cx="4823138" cy="7179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s-ES" b="1" dirty="0">
                <a:ln w="6600">
                  <a:solidFill>
                    <a:srgbClr val="00B050"/>
                  </a:solidFill>
                  <a:prstDash val="solid"/>
                </a:ln>
                <a:solidFill>
                  <a:schemeClr val="tx1"/>
                </a:solidFill>
                <a:effectLst>
                  <a:glow rad="228600">
                    <a:schemeClr val="accent3">
                      <a:satMod val="175000"/>
                      <a:alpha val="40000"/>
                    </a:schemeClr>
                  </a:glow>
                  <a:outerShdw dist="38100" dir="2700000" algn="tl" rotWithShape="0">
                    <a:schemeClr val="accent2"/>
                  </a:outerShdw>
                </a:effectLst>
              </a:rPr>
              <a:t>BASE DE DATOS </a:t>
            </a:r>
            <a:endParaRPr lang="es-EC" b="1" dirty="0">
              <a:ln w="6600">
                <a:solidFill>
                  <a:srgbClr val="00B050"/>
                </a:solidFill>
                <a:prstDash val="solid"/>
              </a:ln>
              <a:solidFill>
                <a:schemeClr val="tx1"/>
              </a:solidFill>
              <a:effectLst>
                <a:glow rad="228600">
                  <a:schemeClr val="accent3">
                    <a:satMod val="175000"/>
                    <a:alpha val="40000"/>
                  </a:schemeClr>
                </a:glow>
                <a:outerShdw dist="38100" dir="2700000" algn="tl" rotWithShape="0">
                  <a:schemeClr val="accent2"/>
                </a:outerShdw>
              </a:effectLst>
            </a:endParaRPr>
          </a:p>
        </p:txBody>
      </p:sp>
      <p:pic>
        <p:nvPicPr>
          <p:cNvPr id="9" name="Imagen 8">
            <a:extLst>
              <a:ext uri="{FF2B5EF4-FFF2-40B4-BE49-F238E27FC236}">
                <a16:creationId xmlns:a16="http://schemas.microsoft.com/office/drawing/2014/main" id="{D58DA8F5-9B07-4DF4-8C5D-56D427125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298" y="4167925"/>
            <a:ext cx="3933825" cy="2514600"/>
          </a:xfrm>
          <a:prstGeom prst="rect">
            <a:avLst/>
          </a:prstGeom>
        </p:spPr>
      </p:pic>
      <p:pic>
        <p:nvPicPr>
          <p:cNvPr id="11" name="Imagen 10">
            <a:extLst>
              <a:ext uri="{FF2B5EF4-FFF2-40B4-BE49-F238E27FC236}">
                <a16:creationId xmlns:a16="http://schemas.microsoft.com/office/drawing/2014/main" id="{D422290F-55C2-4618-A2DF-DC426F23781F}"/>
              </a:ext>
            </a:extLst>
          </p:cNvPr>
          <p:cNvPicPr>
            <a:picLocks noChangeAspect="1"/>
          </p:cNvPicPr>
          <p:nvPr/>
        </p:nvPicPr>
        <p:blipFill rotWithShape="1">
          <a:blip r:embed="rId3">
            <a:clrChange>
              <a:clrFrom>
                <a:srgbClr val="B8E1FF"/>
              </a:clrFrom>
              <a:clrTo>
                <a:srgbClr val="B8E1FF">
                  <a:alpha val="0"/>
                </a:srgbClr>
              </a:clrTo>
            </a:clrChange>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t="11963" b="10234"/>
          <a:stretch/>
        </p:blipFill>
        <p:spPr>
          <a:xfrm>
            <a:off x="615154" y="0"/>
            <a:ext cx="3306462" cy="3637550"/>
          </a:xfrm>
          <a:prstGeom prst="rect">
            <a:avLst/>
          </a:prstGeom>
          <a:effectLst>
            <a:softEdge rad="635000"/>
          </a:effectLst>
        </p:spPr>
      </p:pic>
    </p:spTree>
    <p:extLst>
      <p:ext uri="{BB962C8B-B14F-4D97-AF65-F5344CB8AC3E}">
        <p14:creationId xmlns:p14="http://schemas.microsoft.com/office/powerpoint/2010/main" val="312438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C1C8852-A801-43DF-BCE4-22439AB319FD}"/>
              </a:ext>
            </a:extLst>
          </p:cNvPr>
          <p:cNvPicPr>
            <a:picLocks noChangeAspect="1"/>
          </p:cNvPicPr>
          <p:nvPr/>
        </p:nvPicPr>
        <p:blipFill>
          <a:blip r:embed="rId2"/>
          <a:stretch>
            <a:fillRect/>
          </a:stretch>
        </p:blipFill>
        <p:spPr>
          <a:xfrm>
            <a:off x="847107" y="1044522"/>
            <a:ext cx="11248010" cy="4222938"/>
          </a:xfrm>
          <a:prstGeom prst="rect">
            <a:avLst/>
          </a:prstGeom>
        </p:spPr>
      </p:pic>
    </p:spTree>
    <p:extLst>
      <p:ext uri="{BB962C8B-B14F-4D97-AF65-F5344CB8AC3E}">
        <p14:creationId xmlns:p14="http://schemas.microsoft.com/office/powerpoint/2010/main" val="346249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685A46C-0364-4D37-87AB-730F3B3126F0}"/>
              </a:ext>
            </a:extLst>
          </p:cNvPr>
          <p:cNvSpPr txBox="1"/>
          <p:nvPr/>
        </p:nvSpPr>
        <p:spPr>
          <a:xfrm>
            <a:off x="4250783" y="512486"/>
            <a:ext cx="3690434" cy="523220"/>
          </a:xfrm>
          <a:prstGeom prst="rect">
            <a:avLst/>
          </a:prstGeom>
          <a:noFill/>
        </p:spPr>
        <p:txBody>
          <a:bodyPr wrap="none" rtlCol="0">
            <a:spAutoFit/>
          </a:bodyPr>
          <a:lstStyle/>
          <a:p>
            <a:r>
              <a:rPr lang="es-ES" sz="2800" b="1" dirty="0">
                <a:ln w="22225">
                  <a:solidFill>
                    <a:schemeClr val="accent2"/>
                  </a:solidFill>
                  <a:prstDash val="solid"/>
                </a:ln>
                <a:solidFill>
                  <a:schemeClr val="accent2">
                    <a:lumMod val="40000"/>
                    <a:lumOff val="60000"/>
                  </a:schemeClr>
                </a:solidFill>
              </a:rPr>
              <a:t>Dependencia funcional</a:t>
            </a:r>
            <a:endParaRPr lang="es-EC" sz="2800" b="1" dirty="0">
              <a:ln w="22225">
                <a:solidFill>
                  <a:schemeClr val="accent2"/>
                </a:solidFill>
                <a:prstDash val="solid"/>
              </a:ln>
              <a:solidFill>
                <a:schemeClr val="accent2">
                  <a:lumMod val="40000"/>
                  <a:lumOff val="60000"/>
                </a:schemeClr>
              </a:solidFill>
            </a:endParaRPr>
          </a:p>
        </p:txBody>
      </p:sp>
      <p:pic>
        <p:nvPicPr>
          <p:cNvPr id="5" name="Imagen 4">
            <a:extLst>
              <a:ext uri="{FF2B5EF4-FFF2-40B4-BE49-F238E27FC236}">
                <a16:creationId xmlns:a16="http://schemas.microsoft.com/office/drawing/2014/main" id="{392936CC-FA98-42F5-9382-D9061142F4FC}"/>
              </a:ext>
            </a:extLst>
          </p:cNvPr>
          <p:cNvPicPr>
            <a:picLocks noChangeAspect="1"/>
          </p:cNvPicPr>
          <p:nvPr/>
        </p:nvPicPr>
        <p:blipFill>
          <a:blip r:embed="rId2"/>
          <a:stretch>
            <a:fillRect/>
          </a:stretch>
        </p:blipFill>
        <p:spPr>
          <a:xfrm>
            <a:off x="1347877" y="1244987"/>
            <a:ext cx="9868908" cy="1420940"/>
          </a:xfrm>
          <a:prstGeom prst="rect">
            <a:avLst/>
          </a:prstGeom>
        </p:spPr>
      </p:pic>
      <p:pic>
        <p:nvPicPr>
          <p:cNvPr id="6" name="Imagen 5">
            <a:extLst>
              <a:ext uri="{FF2B5EF4-FFF2-40B4-BE49-F238E27FC236}">
                <a16:creationId xmlns:a16="http://schemas.microsoft.com/office/drawing/2014/main" id="{56309468-8EAB-40A3-9E44-74FA485C46AB}"/>
              </a:ext>
            </a:extLst>
          </p:cNvPr>
          <p:cNvPicPr>
            <a:picLocks noChangeAspect="1"/>
          </p:cNvPicPr>
          <p:nvPr/>
        </p:nvPicPr>
        <p:blipFill>
          <a:blip r:embed="rId3"/>
          <a:stretch>
            <a:fillRect/>
          </a:stretch>
        </p:blipFill>
        <p:spPr>
          <a:xfrm>
            <a:off x="1347877" y="2875208"/>
            <a:ext cx="9973505" cy="2184013"/>
          </a:xfrm>
          <a:prstGeom prst="rect">
            <a:avLst/>
          </a:prstGeom>
        </p:spPr>
      </p:pic>
      <p:sp>
        <p:nvSpPr>
          <p:cNvPr id="2" name="CuadroTexto 1">
            <a:extLst>
              <a:ext uri="{FF2B5EF4-FFF2-40B4-BE49-F238E27FC236}">
                <a16:creationId xmlns:a16="http://schemas.microsoft.com/office/drawing/2014/main" id="{144AA064-FC35-4713-B69B-3CB5BD7898E2}"/>
              </a:ext>
            </a:extLst>
          </p:cNvPr>
          <p:cNvSpPr txBox="1"/>
          <p:nvPr/>
        </p:nvSpPr>
        <p:spPr>
          <a:xfrm>
            <a:off x="1035293" y="5151348"/>
            <a:ext cx="5299336" cy="923330"/>
          </a:xfrm>
          <a:prstGeom prst="rect">
            <a:avLst/>
          </a:prstGeom>
          <a:noFill/>
        </p:spPr>
        <p:txBody>
          <a:bodyPr wrap="none" rtlCol="0">
            <a:spAutoFit/>
          </a:bodyPr>
          <a:lstStyle/>
          <a:p>
            <a:pPr marL="285750" indent="-285750">
              <a:buFont typeface="Arial" panose="020B0604020202020204" pitchFamily="34" charset="0"/>
              <a:buChar char="•"/>
            </a:pPr>
            <a:r>
              <a:rPr lang="es-ES" b="1" dirty="0"/>
              <a:t>Determinar Clave Primaria</a:t>
            </a:r>
          </a:p>
          <a:p>
            <a:pPr marL="285750" indent="-285750">
              <a:buFont typeface="Arial" panose="020B0604020202020204" pitchFamily="34" charset="0"/>
              <a:buChar char="•"/>
            </a:pPr>
            <a:r>
              <a:rPr lang="es-ES" b="1" dirty="0"/>
              <a:t>Identificar dependencia funcional de los atributos</a:t>
            </a:r>
          </a:p>
          <a:p>
            <a:pPr marL="285750" indent="-285750">
              <a:buFont typeface="Arial" panose="020B0604020202020204" pitchFamily="34" charset="0"/>
              <a:buChar char="•"/>
            </a:pPr>
            <a:endParaRPr lang="es-EC" b="1" dirty="0"/>
          </a:p>
        </p:txBody>
      </p:sp>
    </p:spTree>
    <p:extLst>
      <p:ext uri="{BB962C8B-B14F-4D97-AF65-F5344CB8AC3E}">
        <p14:creationId xmlns:p14="http://schemas.microsoft.com/office/powerpoint/2010/main" val="132666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0F9E77-5A87-4C31-A9D3-4F8B9040A719}"/>
              </a:ext>
            </a:extLst>
          </p:cNvPr>
          <p:cNvSpPr>
            <a:spLocks noGrp="1"/>
          </p:cNvSpPr>
          <p:nvPr>
            <p:ph idx="1"/>
          </p:nvPr>
        </p:nvSpPr>
        <p:spPr>
          <a:xfrm>
            <a:off x="1159099" y="326886"/>
            <a:ext cx="10681330" cy="6204227"/>
          </a:xfrm>
        </p:spPr>
        <p:txBody>
          <a:bodyPr>
            <a:normAutofit fontScale="55000" lnSpcReduction="20000"/>
          </a:bodyPr>
          <a:lstStyle/>
          <a:p>
            <a:pPr>
              <a:lnSpc>
                <a:spcPct val="115000"/>
              </a:lnSpc>
              <a:spcAft>
                <a:spcPts val="1000"/>
              </a:spcAft>
            </a:pPr>
            <a:r>
              <a:rPr lang="es-VE" dirty="0">
                <a:effectLst/>
                <a:latin typeface="Georgia" panose="02040502050405020303" pitchFamily="18" charset="0"/>
                <a:ea typeface="Times New Roman" panose="02020603050405020304" pitchFamily="18" charset="0"/>
                <a:cs typeface="Arial" panose="020B0604020202020204" pitchFamily="34" charset="0"/>
              </a:rPr>
              <a:t>Como se observa en el grafico expuesto, se muestran todas las dependencias funcionales de la tabla general con todos los campos, seguidamente se describe de una forma mas detallada cada dependencia funcional.</a:t>
            </a:r>
            <a:endParaRPr lang="es-EC"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200000"/>
              </a:lnSpc>
              <a:buFont typeface="Symbol" panose="05050102010706020507" pitchFamily="18" charset="2"/>
              <a:buChar char=""/>
            </a:pPr>
            <a:r>
              <a:rPr lang="en-US" b="1" dirty="0" err="1">
                <a:effectLst/>
                <a:latin typeface="Georgia" panose="02040502050405020303" pitchFamily="18" charset="0"/>
                <a:ea typeface="Times New Roman" panose="02020603050405020304" pitchFamily="18" charset="0"/>
                <a:cs typeface="Arial" panose="020B0604020202020204" pitchFamily="34" charset="0"/>
              </a:rPr>
              <a:t>IdMovie</a:t>
            </a:r>
            <a:r>
              <a:rPr lang="en-US" b="1" dirty="0">
                <a:effectLst/>
                <a:latin typeface="Georgia" panose="02040502050405020303" pitchFamily="18" charset="0"/>
                <a:ea typeface="Times New Roman" panose="02020603050405020304" pitchFamily="18" charset="0"/>
                <a:cs typeface="Arial" panose="020B0604020202020204" pitchFamily="34" charset="0"/>
              </a:rPr>
              <a:t> </a:t>
            </a:r>
            <a:r>
              <a:rPr lang="en-US" dirty="0">
                <a:solidFill>
                  <a:srgbClr val="2F5496"/>
                </a:solidFill>
                <a:effectLst/>
                <a:latin typeface="Georgia" panose="02040502050405020303" pitchFamily="18" charset="0"/>
                <a:ea typeface="Times New Roman" panose="02020603050405020304" pitchFamily="18" charset="0"/>
                <a:cs typeface="Arial" panose="020B0604020202020204" pitchFamily="34" charset="0"/>
                <a:sym typeface="Wingdings" panose="05000000000000000000" pitchFamily="2" charset="2"/>
              </a:rPr>
              <a:t></a:t>
            </a:r>
            <a:r>
              <a:rPr lang="en-US" dirty="0">
                <a:effectLst/>
                <a:latin typeface="Georgia" panose="02040502050405020303" pitchFamily="18" charset="0"/>
                <a:ea typeface="Times New Roman" panose="02020603050405020304" pitchFamily="18" charset="0"/>
                <a:cs typeface="Arial" panose="020B0604020202020204" pitchFamily="34" charset="0"/>
              </a:rPr>
              <a:t> {keyword, index, homepage, genres, budgets, </a:t>
            </a:r>
            <a:r>
              <a:rPr lang="en-US" dirty="0" err="1">
                <a:effectLst/>
                <a:latin typeface="Georgia" panose="02040502050405020303" pitchFamily="18" charset="0"/>
                <a:ea typeface="Times New Roman" panose="02020603050405020304" pitchFamily="18" charset="0"/>
                <a:cs typeface="Arial" panose="020B0604020202020204" pitchFamily="34" charset="0"/>
              </a:rPr>
              <a:t>original_languaje</a:t>
            </a:r>
            <a:r>
              <a:rPr lang="en-US" dirty="0">
                <a:effectLst/>
                <a:latin typeface="Georgia" panose="02040502050405020303" pitchFamily="18" charset="0"/>
                <a:ea typeface="Times New Roman" panose="02020603050405020304" pitchFamily="18" charset="0"/>
                <a:cs typeface="Arial" panose="020B0604020202020204" pitchFamily="34" charset="0"/>
              </a:rPr>
              <a:t>, </a:t>
            </a:r>
            <a:r>
              <a:rPr lang="en-US" dirty="0" err="1">
                <a:effectLst/>
                <a:latin typeface="Georgia" panose="02040502050405020303" pitchFamily="18" charset="0"/>
                <a:ea typeface="Times New Roman" panose="02020603050405020304" pitchFamily="18" charset="0"/>
                <a:cs typeface="Arial" panose="020B0604020202020204" pitchFamily="34" charset="0"/>
              </a:rPr>
              <a:t>original_title</a:t>
            </a:r>
            <a:r>
              <a:rPr lang="en-US" dirty="0">
                <a:effectLst/>
                <a:latin typeface="Georgia" panose="02040502050405020303" pitchFamily="18" charset="0"/>
                <a:ea typeface="Times New Roman" panose="02020603050405020304" pitchFamily="18" charset="0"/>
                <a:cs typeface="Arial" panose="020B0604020202020204" pitchFamily="34" charset="0"/>
              </a:rPr>
              <a:t>, overview, popularity, director, </a:t>
            </a:r>
            <a:r>
              <a:rPr lang="en-US" dirty="0" err="1">
                <a:effectLst/>
                <a:latin typeface="Georgia" panose="02040502050405020303" pitchFamily="18" charset="0"/>
                <a:ea typeface="Times New Roman" panose="02020603050405020304" pitchFamily="18" charset="0"/>
                <a:cs typeface="Arial" panose="020B0604020202020204" pitchFamily="34" charset="0"/>
              </a:rPr>
              <a:t>vote_count</a:t>
            </a:r>
            <a:r>
              <a:rPr lang="en-US" dirty="0">
                <a:effectLst/>
                <a:latin typeface="Georgia" panose="02040502050405020303" pitchFamily="18" charset="0"/>
                <a:ea typeface="Times New Roman" panose="02020603050405020304" pitchFamily="18" charset="0"/>
                <a:cs typeface="Arial" panose="020B0604020202020204" pitchFamily="34" charset="0"/>
              </a:rPr>
              <a:t>, </a:t>
            </a:r>
            <a:r>
              <a:rPr lang="en-US" dirty="0" err="1">
                <a:effectLst/>
                <a:latin typeface="Georgia" panose="02040502050405020303" pitchFamily="18" charset="0"/>
                <a:ea typeface="Times New Roman" panose="02020603050405020304" pitchFamily="18" charset="0"/>
                <a:cs typeface="Arial" panose="020B0604020202020204" pitchFamily="34" charset="0"/>
              </a:rPr>
              <a:t>vote_average</a:t>
            </a:r>
            <a:r>
              <a:rPr lang="en-US" dirty="0">
                <a:effectLst/>
                <a:latin typeface="Georgia" panose="02040502050405020303" pitchFamily="18" charset="0"/>
                <a:ea typeface="Times New Roman" panose="02020603050405020304" pitchFamily="18" charset="0"/>
                <a:cs typeface="Arial" panose="020B0604020202020204" pitchFamily="34" charset="0"/>
              </a:rPr>
              <a:t>, tagline, status, cast}</a:t>
            </a:r>
          </a:p>
          <a:p>
            <a:pPr marL="0" lvl="0" indent="0">
              <a:lnSpc>
                <a:spcPct val="200000"/>
              </a:lnSpc>
              <a:buNone/>
            </a:pPr>
            <a:r>
              <a:rPr lang="es-EC" b="1" dirty="0" err="1">
                <a:solidFill>
                  <a:schemeClr val="tx1"/>
                </a:solidFill>
                <a:latin typeface="Calibri" panose="020F0502020204030204" pitchFamily="34" charset="0"/>
                <a:ea typeface="Times New Roman" panose="02020603050405020304" pitchFamily="18" charset="0"/>
                <a:cs typeface="Arial" panose="020B0604020202020204" pitchFamily="34" charset="0"/>
              </a:rPr>
              <a:t>Production_companies</a:t>
            </a:r>
            <a:endParaRPr lang="es-EC"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200000"/>
              </a:lnSpc>
              <a:buFont typeface="Symbol" panose="05050102010706020507" pitchFamily="18" charset="2"/>
              <a:buChar char=""/>
            </a:pPr>
            <a:r>
              <a:rPr lang="en-US" b="1" dirty="0" err="1">
                <a:effectLst/>
                <a:latin typeface="Georgia" panose="02040502050405020303" pitchFamily="18" charset="0"/>
                <a:ea typeface="Times New Roman" panose="02020603050405020304" pitchFamily="18" charset="0"/>
                <a:cs typeface="Arial" panose="020B0604020202020204" pitchFamily="34" charset="0"/>
              </a:rPr>
              <a:t>Id_company</a:t>
            </a:r>
            <a:r>
              <a:rPr lang="en-US" dirty="0">
                <a:effectLst/>
                <a:latin typeface="Georgia" panose="02040502050405020303" pitchFamily="18" charset="0"/>
                <a:ea typeface="Times New Roman" panose="02020603050405020304" pitchFamily="18" charset="0"/>
                <a:cs typeface="Arial" panose="020B0604020202020204" pitchFamily="34" charset="0"/>
              </a:rPr>
              <a:t> </a:t>
            </a:r>
            <a:r>
              <a:rPr lang="en-US" dirty="0">
                <a:solidFill>
                  <a:srgbClr val="2F5496"/>
                </a:solidFill>
                <a:effectLst/>
                <a:latin typeface="Georgia" panose="02040502050405020303" pitchFamily="18" charset="0"/>
                <a:ea typeface="Times New Roman" panose="02020603050405020304" pitchFamily="18" charset="0"/>
                <a:cs typeface="Arial" panose="020B0604020202020204" pitchFamily="34" charset="0"/>
                <a:sym typeface="Wingdings" panose="05000000000000000000" pitchFamily="2" charset="2"/>
              </a:rPr>
              <a:t></a:t>
            </a:r>
            <a:r>
              <a:rPr lang="en-US" dirty="0">
                <a:effectLst/>
                <a:latin typeface="Georgia" panose="02040502050405020303" pitchFamily="18" charset="0"/>
                <a:ea typeface="Times New Roman" panose="02020603050405020304" pitchFamily="18" charset="0"/>
                <a:cs typeface="Arial" panose="020B0604020202020204" pitchFamily="34" charset="0"/>
              </a:rPr>
              <a:t> name   = </a:t>
            </a:r>
            <a:r>
              <a:rPr lang="en-US" dirty="0" err="1">
                <a:solidFill>
                  <a:schemeClr val="tx1"/>
                </a:solidFill>
                <a:effectLst/>
                <a:latin typeface="Georgia" panose="02040502050405020303" pitchFamily="18" charset="0"/>
                <a:ea typeface="Times New Roman" panose="02020603050405020304" pitchFamily="18" charset="0"/>
                <a:cs typeface="Arial" panose="020B0604020202020204" pitchFamily="34" charset="0"/>
              </a:rPr>
              <a:t>Production_company</a:t>
            </a:r>
            <a:endParaRPr lang="en-US" dirty="0">
              <a:solidFill>
                <a:schemeClr val="tx1"/>
              </a:solidFill>
              <a:effectLst/>
              <a:latin typeface="Georgia" panose="02040502050405020303" pitchFamily="18" charset="0"/>
              <a:ea typeface="Times New Roman" panose="02020603050405020304" pitchFamily="18" charset="0"/>
              <a:cs typeface="Arial" panose="020B0604020202020204" pitchFamily="34" charset="0"/>
            </a:endParaRPr>
          </a:p>
          <a:p>
            <a:pPr marL="0" lvl="0" indent="0">
              <a:lnSpc>
                <a:spcPct val="200000"/>
              </a:lnSpc>
              <a:buNone/>
            </a:pPr>
            <a:r>
              <a:rPr lang="es-EC" b="1" dirty="0" err="1">
                <a:solidFill>
                  <a:schemeClr val="tx1"/>
                </a:solidFill>
                <a:latin typeface="Calibri" panose="020F0502020204030204" pitchFamily="34" charset="0"/>
                <a:ea typeface="Times New Roman" panose="02020603050405020304" pitchFamily="18" charset="0"/>
                <a:cs typeface="Arial" panose="020B0604020202020204" pitchFamily="34" charset="0"/>
              </a:rPr>
              <a:t>Production_countries</a:t>
            </a:r>
            <a:endParaRPr lang="es-EC"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200000"/>
              </a:lnSpc>
              <a:buFont typeface="Symbol" panose="05050102010706020507" pitchFamily="18" charset="2"/>
              <a:buChar char=""/>
            </a:pPr>
            <a:r>
              <a:rPr lang="en-US" b="1" dirty="0">
                <a:effectLst/>
                <a:latin typeface="Georgia" panose="02040502050405020303" pitchFamily="18" charset="0"/>
                <a:ea typeface="Times New Roman" panose="02020603050405020304" pitchFamily="18" charset="0"/>
                <a:cs typeface="Arial" panose="020B0604020202020204" pitchFamily="34" charset="0"/>
              </a:rPr>
              <a:t>Iso_639_1</a:t>
            </a:r>
            <a:r>
              <a:rPr lang="en-US" dirty="0">
                <a:effectLst/>
                <a:latin typeface="Georgia" panose="02040502050405020303" pitchFamily="18" charset="0"/>
                <a:ea typeface="Times New Roman" panose="02020603050405020304" pitchFamily="18" charset="0"/>
                <a:cs typeface="Arial" panose="020B0604020202020204" pitchFamily="34" charset="0"/>
              </a:rPr>
              <a:t> </a:t>
            </a:r>
            <a:r>
              <a:rPr lang="en-US" dirty="0">
                <a:effectLst/>
                <a:latin typeface="Georgia" panose="02040502050405020303" pitchFamily="18" charset="0"/>
                <a:ea typeface="Wingdings" panose="05000000000000000000" pitchFamily="2" charset="2"/>
                <a:cs typeface="Wingdings" panose="05000000000000000000" pitchFamily="2" charset="2"/>
              </a:rPr>
              <a:t> </a:t>
            </a:r>
            <a:r>
              <a:rPr lang="en-US" dirty="0">
                <a:solidFill>
                  <a:srgbClr val="2F5496"/>
                </a:solidFill>
                <a:effectLst/>
                <a:latin typeface="Georgia" panose="02040502050405020303" pitchFamily="18" charset="0"/>
                <a:ea typeface="Times New Roman" panose="02020603050405020304" pitchFamily="18" charset="0"/>
                <a:cs typeface="Arial" panose="020B0604020202020204" pitchFamily="34" charset="0"/>
                <a:sym typeface="Wingdings" panose="05000000000000000000" pitchFamily="2" charset="2"/>
              </a:rPr>
              <a:t></a:t>
            </a:r>
            <a:r>
              <a:rPr lang="en-US" dirty="0">
                <a:effectLst/>
                <a:latin typeface="Georgia" panose="02040502050405020303" pitchFamily="18" charset="0"/>
                <a:ea typeface="Times New Roman" panose="02020603050405020304" pitchFamily="18" charset="0"/>
                <a:cs typeface="Arial" panose="020B0604020202020204" pitchFamily="34" charset="0"/>
              </a:rPr>
              <a:t> name   = </a:t>
            </a:r>
            <a:r>
              <a:rPr lang="en-US" dirty="0" err="1">
                <a:solidFill>
                  <a:schemeClr val="tx1"/>
                </a:solidFill>
                <a:effectLst/>
                <a:latin typeface="Georgia" panose="02040502050405020303" pitchFamily="18" charset="0"/>
                <a:ea typeface="Times New Roman" panose="02020603050405020304" pitchFamily="18" charset="0"/>
                <a:cs typeface="Arial" panose="020B0604020202020204" pitchFamily="34" charset="0"/>
              </a:rPr>
              <a:t>production_country</a:t>
            </a:r>
            <a:endParaRPr lang="en-US" dirty="0">
              <a:solidFill>
                <a:schemeClr val="tx1"/>
              </a:solidFill>
              <a:effectLst/>
              <a:latin typeface="Georgia" panose="02040502050405020303" pitchFamily="18" charset="0"/>
              <a:ea typeface="Times New Roman" panose="02020603050405020304" pitchFamily="18" charset="0"/>
              <a:cs typeface="Arial" panose="020B0604020202020204" pitchFamily="34" charset="0"/>
            </a:endParaRPr>
          </a:p>
          <a:p>
            <a:pPr marL="0" lvl="0" indent="0">
              <a:lnSpc>
                <a:spcPct val="200000"/>
              </a:lnSpc>
              <a:buNone/>
            </a:pPr>
            <a:r>
              <a:rPr lang="es-EC" b="1" dirty="0" err="1">
                <a:solidFill>
                  <a:schemeClr val="tx1"/>
                </a:solidFill>
                <a:latin typeface="Calibri" panose="020F0502020204030204" pitchFamily="34" charset="0"/>
                <a:ea typeface="Times New Roman" panose="02020603050405020304" pitchFamily="18" charset="0"/>
                <a:cs typeface="Arial" panose="020B0604020202020204" pitchFamily="34" charset="0"/>
              </a:rPr>
              <a:t>Spoken_languages</a:t>
            </a:r>
            <a:endParaRPr lang="es-EC"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200000"/>
              </a:lnSpc>
              <a:buFont typeface="Symbol" panose="05050102010706020507" pitchFamily="18" charset="2"/>
              <a:buChar char=""/>
            </a:pPr>
            <a:r>
              <a:rPr lang="en-US" b="1" dirty="0">
                <a:effectLst/>
                <a:latin typeface="Georgia" panose="02040502050405020303" pitchFamily="18" charset="0"/>
                <a:ea typeface="Times New Roman" panose="02020603050405020304" pitchFamily="18" charset="0"/>
                <a:cs typeface="Arial" panose="020B0604020202020204" pitchFamily="34" charset="0"/>
              </a:rPr>
              <a:t>Iso_3166_1 </a:t>
            </a:r>
            <a:r>
              <a:rPr lang="en-US" dirty="0">
                <a:solidFill>
                  <a:srgbClr val="2F5496"/>
                </a:solidFill>
                <a:effectLst/>
                <a:latin typeface="Georgia" panose="02040502050405020303" pitchFamily="18" charset="0"/>
                <a:ea typeface="Times New Roman" panose="02020603050405020304" pitchFamily="18" charset="0"/>
                <a:cs typeface="Arial" panose="020B0604020202020204" pitchFamily="34" charset="0"/>
                <a:sym typeface="Wingdings" panose="05000000000000000000" pitchFamily="2" charset="2"/>
              </a:rPr>
              <a:t></a:t>
            </a:r>
            <a:r>
              <a:rPr lang="en-US" dirty="0">
                <a:effectLst/>
                <a:latin typeface="Georgia" panose="02040502050405020303" pitchFamily="18" charset="0"/>
                <a:ea typeface="Wingdings" panose="05000000000000000000" pitchFamily="2" charset="2"/>
                <a:cs typeface="Wingdings" panose="05000000000000000000" pitchFamily="2" charset="2"/>
              </a:rPr>
              <a:t> </a:t>
            </a:r>
            <a:r>
              <a:rPr lang="en-US" dirty="0">
                <a:effectLst/>
                <a:latin typeface="Georgia" panose="02040502050405020303" pitchFamily="18" charset="0"/>
                <a:ea typeface="Times New Roman" panose="02020603050405020304" pitchFamily="18" charset="0"/>
                <a:cs typeface="Arial" panose="020B0604020202020204" pitchFamily="34" charset="0"/>
              </a:rPr>
              <a:t> name = </a:t>
            </a:r>
            <a:r>
              <a:rPr lang="en-US" dirty="0" err="1">
                <a:solidFill>
                  <a:schemeClr val="tx1"/>
                </a:solidFill>
                <a:effectLst/>
                <a:latin typeface="Georgia" panose="02040502050405020303" pitchFamily="18" charset="0"/>
                <a:ea typeface="Times New Roman" panose="02020603050405020304" pitchFamily="18" charset="0"/>
                <a:cs typeface="Arial" panose="020B0604020202020204" pitchFamily="34" charset="0"/>
              </a:rPr>
              <a:t>spoken_languages</a:t>
            </a:r>
            <a:endParaRPr lang="en-US" dirty="0">
              <a:solidFill>
                <a:schemeClr val="tx1"/>
              </a:solidFill>
              <a:effectLst/>
              <a:latin typeface="Georgia" panose="02040502050405020303" pitchFamily="18" charset="0"/>
              <a:ea typeface="Times New Roman" panose="02020603050405020304" pitchFamily="18" charset="0"/>
              <a:cs typeface="Arial" panose="020B0604020202020204" pitchFamily="34" charset="0"/>
            </a:endParaRPr>
          </a:p>
          <a:p>
            <a:pPr marL="0" lvl="0" indent="0">
              <a:lnSpc>
                <a:spcPct val="200000"/>
              </a:lnSpc>
              <a:buNone/>
            </a:pPr>
            <a:r>
              <a:rPr lang="es-EC" b="1"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CREW</a:t>
            </a:r>
          </a:p>
          <a:p>
            <a:pPr marL="342900" lvl="0" indent="-342900">
              <a:lnSpc>
                <a:spcPct val="200000"/>
              </a:lnSpc>
              <a:buFont typeface="Symbol" panose="05050102010706020507" pitchFamily="18" charset="2"/>
              <a:buChar char=""/>
            </a:pPr>
            <a:r>
              <a:rPr lang="en-US" b="1" dirty="0" err="1">
                <a:effectLst/>
                <a:latin typeface="Georgia" panose="02040502050405020303" pitchFamily="18" charset="0"/>
                <a:ea typeface="Times New Roman" panose="02020603050405020304" pitchFamily="18" charset="0"/>
                <a:cs typeface="Arial" panose="020B0604020202020204" pitchFamily="34" charset="0"/>
              </a:rPr>
              <a:t>Credit_id</a:t>
            </a:r>
            <a:r>
              <a:rPr lang="en-US" dirty="0">
                <a:effectLst/>
                <a:latin typeface="Georgia" panose="02040502050405020303" pitchFamily="18" charset="0"/>
                <a:ea typeface="Times New Roman" panose="02020603050405020304" pitchFamily="18" charset="0"/>
                <a:cs typeface="Arial" panose="020B0604020202020204" pitchFamily="34" charset="0"/>
              </a:rPr>
              <a:t> </a:t>
            </a:r>
            <a:r>
              <a:rPr lang="en-US" dirty="0">
                <a:solidFill>
                  <a:srgbClr val="2F5496"/>
                </a:solidFill>
                <a:effectLst/>
                <a:latin typeface="Georgia" panose="02040502050405020303" pitchFamily="18" charset="0"/>
                <a:ea typeface="Times New Roman" panose="02020603050405020304" pitchFamily="18" charset="0"/>
                <a:cs typeface="Arial" panose="020B0604020202020204" pitchFamily="34" charset="0"/>
                <a:sym typeface="Wingdings" panose="05000000000000000000" pitchFamily="2" charset="2"/>
              </a:rPr>
              <a:t></a:t>
            </a:r>
            <a:r>
              <a:rPr lang="en-US" dirty="0">
                <a:effectLst/>
                <a:latin typeface="Georgia" panose="02040502050405020303" pitchFamily="18" charset="0"/>
                <a:ea typeface="Times New Roman" panose="02020603050405020304" pitchFamily="18" charset="0"/>
                <a:cs typeface="Arial" panose="020B0604020202020204" pitchFamily="34" charset="0"/>
              </a:rPr>
              <a:t> job, department </a:t>
            </a:r>
            <a:endParaRPr lang="es-EC"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200000"/>
              </a:lnSpc>
              <a:buFont typeface="Symbol" panose="05050102010706020507" pitchFamily="18" charset="2"/>
              <a:buChar char=""/>
            </a:pPr>
            <a:r>
              <a:rPr lang="en-US" b="1" dirty="0" err="1">
                <a:effectLst/>
                <a:latin typeface="Georgia" panose="02040502050405020303" pitchFamily="18" charset="0"/>
                <a:ea typeface="Times New Roman" panose="02020603050405020304" pitchFamily="18" charset="0"/>
                <a:cs typeface="Arial" panose="020B0604020202020204" pitchFamily="34" charset="0"/>
              </a:rPr>
              <a:t>Id_Crew</a:t>
            </a:r>
            <a:r>
              <a:rPr lang="en-US" b="1" dirty="0">
                <a:effectLst/>
                <a:latin typeface="Georgia" panose="02040502050405020303" pitchFamily="18" charset="0"/>
                <a:ea typeface="Times New Roman" panose="02020603050405020304" pitchFamily="18" charset="0"/>
                <a:cs typeface="Arial" panose="020B0604020202020204" pitchFamily="34" charset="0"/>
              </a:rPr>
              <a:t> </a:t>
            </a:r>
            <a:r>
              <a:rPr lang="en-US"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sym typeface="Wingdings" panose="05000000000000000000" pitchFamily="2" charset="2"/>
              </a:rPr>
              <a:t></a:t>
            </a:r>
            <a:r>
              <a:rPr lang="en-US" dirty="0">
                <a:effectLst/>
                <a:latin typeface="Georgia" panose="02040502050405020303" pitchFamily="18" charset="0"/>
                <a:ea typeface="Times New Roman" panose="02020603050405020304" pitchFamily="18" charset="0"/>
                <a:cs typeface="Arial" panose="020B0604020202020204" pitchFamily="34" charset="0"/>
              </a:rPr>
              <a:t> name, gender</a:t>
            </a:r>
            <a:endParaRPr lang="es-EC"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200000"/>
              </a:lnSpc>
              <a:spcAft>
                <a:spcPts val="1000"/>
              </a:spcAft>
              <a:buFont typeface="Symbol" panose="05050102010706020507" pitchFamily="18" charset="2"/>
              <a:buChar char=""/>
            </a:pPr>
            <a:r>
              <a:rPr lang="en-US" b="1" dirty="0">
                <a:effectLst/>
                <a:latin typeface="Georgia" panose="02040502050405020303" pitchFamily="18" charset="0"/>
                <a:ea typeface="Times New Roman" panose="02020603050405020304" pitchFamily="18" charset="0"/>
                <a:cs typeface="Arial" panose="020B0604020202020204" pitchFamily="34" charset="0"/>
              </a:rPr>
              <a:t>Id, </a:t>
            </a:r>
            <a:r>
              <a:rPr lang="en-US" b="1" dirty="0" err="1">
                <a:effectLst/>
                <a:latin typeface="Georgia" panose="02040502050405020303" pitchFamily="18" charset="0"/>
                <a:ea typeface="Times New Roman" panose="02020603050405020304" pitchFamily="18" charset="0"/>
                <a:cs typeface="Arial" panose="020B0604020202020204" pitchFamily="34" charset="0"/>
              </a:rPr>
              <a:t>Credit_Id</a:t>
            </a:r>
            <a:r>
              <a:rPr lang="en-US" dirty="0">
                <a:effectLst/>
                <a:latin typeface="Georgia" panose="02040502050405020303" pitchFamily="18" charset="0"/>
                <a:ea typeface="Times New Roman" panose="02020603050405020304" pitchFamily="18" charset="0"/>
                <a:cs typeface="Arial" panose="020B0604020202020204" pitchFamily="34" charset="0"/>
              </a:rPr>
              <a:t> </a:t>
            </a:r>
            <a:r>
              <a:rPr lang="en-US"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rPr>
              <a:t>→ </a:t>
            </a:r>
            <a:r>
              <a:rPr lang="en-US" dirty="0">
                <a:effectLst/>
                <a:latin typeface="Georgia" panose="02040502050405020303" pitchFamily="18" charset="0"/>
                <a:ea typeface="Times New Roman" panose="02020603050405020304" pitchFamily="18" charset="0"/>
                <a:cs typeface="Arial" panose="020B0604020202020204" pitchFamily="34" charset="0"/>
              </a:rPr>
              <a:t>Name, Gender, Job, Department</a:t>
            </a:r>
            <a:endParaRPr lang="es-EC"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s-EC" dirty="0"/>
          </a:p>
        </p:txBody>
      </p:sp>
    </p:spTree>
    <p:extLst>
      <p:ext uri="{BB962C8B-B14F-4D97-AF65-F5344CB8AC3E}">
        <p14:creationId xmlns:p14="http://schemas.microsoft.com/office/powerpoint/2010/main" val="206799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4953F-A53F-4560-BB1A-2FC2651D6D68}"/>
              </a:ext>
            </a:extLst>
          </p:cNvPr>
          <p:cNvSpPr>
            <a:spLocks noGrp="1"/>
          </p:cNvSpPr>
          <p:nvPr>
            <p:ph type="title"/>
          </p:nvPr>
        </p:nvSpPr>
        <p:spPr/>
        <p:txBody>
          <a:bodyPr/>
          <a:lstStyle/>
          <a:p>
            <a:pPr algn="ctr"/>
            <a:r>
              <a:rPr lang="es-ES" dirty="0"/>
              <a:t>NORMALIZACIÓN</a:t>
            </a:r>
            <a:endParaRPr lang="es-EC" dirty="0"/>
          </a:p>
        </p:txBody>
      </p:sp>
      <p:pic>
        <p:nvPicPr>
          <p:cNvPr id="4" name="Imagen 3">
            <a:extLst>
              <a:ext uri="{FF2B5EF4-FFF2-40B4-BE49-F238E27FC236}">
                <a16:creationId xmlns:a16="http://schemas.microsoft.com/office/drawing/2014/main" id="{827D34D9-C8AC-4D1E-B9E4-EC624324527C}"/>
              </a:ext>
            </a:extLst>
          </p:cNvPr>
          <p:cNvPicPr>
            <a:picLocks noChangeAspect="1"/>
          </p:cNvPicPr>
          <p:nvPr/>
        </p:nvPicPr>
        <p:blipFill>
          <a:blip r:embed="rId2"/>
          <a:stretch>
            <a:fillRect/>
          </a:stretch>
        </p:blipFill>
        <p:spPr>
          <a:xfrm>
            <a:off x="770021" y="1782311"/>
            <a:ext cx="11274088" cy="778778"/>
          </a:xfrm>
          <a:prstGeom prst="rect">
            <a:avLst/>
          </a:prstGeom>
        </p:spPr>
      </p:pic>
      <p:pic>
        <p:nvPicPr>
          <p:cNvPr id="5" name="Imagen 4">
            <a:extLst>
              <a:ext uri="{FF2B5EF4-FFF2-40B4-BE49-F238E27FC236}">
                <a16:creationId xmlns:a16="http://schemas.microsoft.com/office/drawing/2014/main" id="{2186FB56-1318-48FE-BB26-553EDC650606}"/>
              </a:ext>
            </a:extLst>
          </p:cNvPr>
          <p:cNvPicPr>
            <a:picLocks noChangeAspect="1"/>
          </p:cNvPicPr>
          <p:nvPr/>
        </p:nvPicPr>
        <p:blipFill>
          <a:blip r:embed="rId3"/>
          <a:stretch>
            <a:fillRect/>
          </a:stretch>
        </p:blipFill>
        <p:spPr>
          <a:xfrm>
            <a:off x="955207" y="2650222"/>
            <a:ext cx="10771572" cy="778778"/>
          </a:xfrm>
          <a:prstGeom prst="rect">
            <a:avLst/>
          </a:prstGeom>
        </p:spPr>
      </p:pic>
      <p:sp>
        <p:nvSpPr>
          <p:cNvPr id="6" name="CuadroTexto 5">
            <a:extLst>
              <a:ext uri="{FF2B5EF4-FFF2-40B4-BE49-F238E27FC236}">
                <a16:creationId xmlns:a16="http://schemas.microsoft.com/office/drawing/2014/main" id="{5270F844-149D-42A8-BFBB-CF063DB87EB8}"/>
              </a:ext>
            </a:extLst>
          </p:cNvPr>
          <p:cNvSpPr txBox="1"/>
          <p:nvPr/>
        </p:nvSpPr>
        <p:spPr>
          <a:xfrm>
            <a:off x="1934002" y="3494576"/>
            <a:ext cx="4647103" cy="3638432"/>
          </a:xfrm>
          <a:prstGeom prst="rect">
            <a:avLst/>
          </a:prstGeom>
          <a:noFill/>
        </p:spPr>
        <p:txBody>
          <a:bodyPr wrap="square" rtlCol="0">
            <a:spAutoFit/>
          </a:bodyPr>
          <a:lstStyle/>
          <a:p>
            <a:pPr>
              <a:lnSpc>
                <a:spcPct val="115000"/>
              </a:lnSpc>
              <a:spcAft>
                <a:spcPts val="1000"/>
              </a:spcAft>
            </a:pPr>
            <a:r>
              <a:rPr lang="es-EC" sz="1600" b="1" dirty="0">
                <a:effectLst/>
                <a:latin typeface="Calibri" panose="020F0502020204030204" pitchFamily="34" charset="0"/>
                <a:ea typeface="Times New Roman" panose="02020603050405020304" pitchFamily="18" charset="0"/>
                <a:cs typeface="Arial" panose="020B0604020202020204" pitchFamily="34" charset="0"/>
              </a:rPr>
              <a:t>Multivaluados:</a:t>
            </a:r>
            <a:endParaRPr lang="es-EC" sz="16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es-EC" sz="1600" dirty="0" err="1">
                <a:effectLst/>
                <a:latin typeface="Calibri" panose="020F0502020204030204" pitchFamily="34" charset="0"/>
                <a:ea typeface="Times New Roman" panose="02020603050405020304" pitchFamily="18" charset="0"/>
                <a:cs typeface="Arial" panose="020B0604020202020204" pitchFamily="34" charset="0"/>
              </a:rPr>
              <a:t>Genres</a:t>
            </a:r>
            <a:r>
              <a:rPr lang="es-EC" sz="1600" dirty="0">
                <a:effectLst/>
                <a:latin typeface="Calibri" panose="020F0502020204030204" pitchFamily="34" charset="0"/>
                <a:ea typeface="Times New Roman" panose="02020603050405020304" pitchFamily="18" charset="0"/>
                <a:cs typeface="Arial" panose="020B0604020202020204" pitchFamily="34" charset="0"/>
              </a:rPr>
              <a:t>, </a:t>
            </a:r>
            <a:r>
              <a:rPr lang="es-EC" sz="1600" dirty="0" err="1">
                <a:effectLst/>
                <a:latin typeface="Calibri" panose="020F0502020204030204" pitchFamily="34" charset="0"/>
                <a:ea typeface="Times New Roman" panose="02020603050405020304" pitchFamily="18" charset="0"/>
                <a:cs typeface="Arial" panose="020B0604020202020204" pitchFamily="34" charset="0"/>
              </a:rPr>
              <a:t>keywords</a:t>
            </a:r>
            <a:r>
              <a:rPr lang="es-EC" sz="1600" dirty="0">
                <a:effectLst/>
                <a:latin typeface="Calibri" panose="020F0502020204030204" pitchFamily="34" charset="0"/>
                <a:ea typeface="Times New Roman" panose="02020603050405020304" pitchFamily="18" charset="0"/>
                <a:cs typeface="Arial" panose="020B0604020202020204" pitchFamily="34" charset="0"/>
              </a:rPr>
              <a:t>, y cast.</a:t>
            </a:r>
          </a:p>
          <a:p>
            <a:pPr>
              <a:lnSpc>
                <a:spcPct val="115000"/>
              </a:lnSpc>
              <a:spcAft>
                <a:spcPts val="1000"/>
              </a:spcAft>
            </a:pPr>
            <a:r>
              <a:rPr lang="en-US" sz="1600" b="1" dirty="0" err="1">
                <a:effectLst/>
                <a:latin typeface="Calibri" panose="020F0502020204030204" pitchFamily="34" charset="0"/>
                <a:ea typeface="Times New Roman" panose="02020603050405020304" pitchFamily="18" charset="0"/>
                <a:cs typeface="Arial" panose="020B0604020202020204" pitchFamily="34" charset="0"/>
              </a:rPr>
              <a:t>Multivaluados</a:t>
            </a:r>
            <a:r>
              <a:rPr lang="en-US" sz="1600" b="1" dirty="0">
                <a:effectLst/>
                <a:latin typeface="Calibri" panose="020F0502020204030204" pitchFamily="34" charset="0"/>
                <a:ea typeface="Times New Roman" panose="02020603050405020304" pitchFamily="18" charset="0"/>
                <a:cs typeface="Arial" panose="020B0604020202020204" pitchFamily="34" charset="0"/>
              </a:rPr>
              <a:t> y </a:t>
            </a:r>
            <a:r>
              <a:rPr lang="en-US" sz="1600" b="1" dirty="0" err="1">
                <a:effectLst/>
                <a:latin typeface="Calibri" panose="020F0502020204030204" pitchFamily="34" charset="0"/>
                <a:ea typeface="Times New Roman" panose="02020603050405020304" pitchFamily="18" charset="0"/>
                <a:cs typeface="Arial" panose="020B0604020202020204" pitchFamily="34" charset="0"/>
              </a:rPr>
              <a:t>compuestos</a:t>
            </a:r>
            <a:r>
              <a:rPr lang="en-US" sz="1600" b="1" dirty="0">
                <a:effectLst/>
                <a:latin typeface="Calibri" panose="020F0502020204030204" pitchFamily="34" charset="0"/>
                <a:ea typeface="Times New Roman" panose="02020603050405020304" pitchFamily="18" charset="0"/>
                <a:cs typeface="Arial" panose="020B0604020202020204" pitchFamily="34" charset="0"/>
              </a:rPr>
              <a:t>: (</a:t>
            </a:r>
            <a:r>
              <a:rPr lang="en-US" sz="1600" b="1" dirty="0" err="1">
                <a:effectLst/>
                <a:latin typeface="Calibri" panose="020F0502020204030204" pitchFamily="34" charset="0"/>
                <a:ea typeface="Times New Roman" panose="02020603050405020304" pitchFamily="18" charset="0"/>
                <a:cs typeface="Arial" panose="020B0604020202020204" pitchFamily="34" charset="0"/>
              </a:rPr>
              <a:t>tienen</a:t>
            </a:r>
            <a:r>
              <a:rPr lang="en-US" sz="1600" b="1" dirty="0">
                <a:effectLst/>
                <a:latin typeface="Calibri" panose="020F0502020204030204" pitchFamily="34" charset="0"/>
                <a:ea typeface="Times New Roman" panose="02020603050405020304" pitchFamily="18" charset="0"/>
                <a:cs typeface="Arial" panose="020B0604020202020204" pitchFamily="34" charset="0"/>
              </a:rPr>
              <a:t> </a:t>
            </a:r>
            <a:r>
              <a:rPr lang="en-US" sz="1600" b="1" dirty="0" err="1">
                <a:effectLst/>
                <a:latin typeface="Calibri" panose="020F0502020204030204" pitchFamily="34" charset="0"/>
                <a:ea typeface="Times New Roman" panose="02020603050405020304" pitchFamily="18" charset="0"/>
                <a:cs typeface="Arial" panose="020B0604020202020204" pitchFamily="34" charset="0"/>
              </a:rPr>
              <a:t>varios</a:t>
            </a:r>
            <a:r>
              <a:rPr lang="en-US" sz="1600" b="1" dirty="0">
                <a:effectLst/>
                <a:latin typeface="Calibri" panose="020F0502020204030204" pitchFamily="34" charset="0"/>
                <a:ea typeface="Times New Roman" panose="02020603050405020304" pitchFamily="18" charset="0"/>
                <a:cs typeface="Arial" panose="020B0604020202020204" pitchFamily="34" charset="0"/>
              </a:rPr>
              <a:t> </a:t>
            </a:r>
            <a:r>
              <a:rPr lang="en-US" sz="1600" b="1" dirty="0" err="1">
                <a:effectLst/>
                <a:latin typeface="Calibri" panose="020F0502020204030204" pitchFamily="34" charset="0"/>
                <a:ea typeface="Times New Roman" panose="02020603050405020304" pitchFamily="18" charset="0"/>
                <a:cs typeface="Arial" panose="020B0604020202020204" pitchFamily="34" charset="0"/>
              </a:rPr>
              <a:t>datos</a:t>
            </a:r>
            <a:r>
              <a:rPr lang="en-US" sz="1600" b="1" dirty="0">
                <a:effectLst/>
                <a:latin typeface="Calibri" panose="020F0502020204030204" pitchFamily="34" charset="0"/>
                <a:ea typeface="Times New Roman" panose="02020603050405020304" pitchFamily="18" charset="0"/>
                <a:cs typeface="Arial" panose="020B0604020202020204" pitchFamily="34" charset="0"/>
              </a:rPr>
              <a:t> y son JSON)</a:t>
            </a:r>
            <a:endParaRPr lang="es-EC" sz="16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nSpc>
                <a:spcPct val="115000"/>
              </a:lnSpc>
              <a:spcAft>
                <a:spcPts val="1000"/>
              </a:spcAft>
              <a:buFont typeface="Arial" panose="020B0604020202020204" pitchFamily="34" charset="0"/>
              <a:buChar char="•"/>
            </a:pPr>
            <a:r>
              <a:rPr lang="en-US" sz="1600" dirty="0" err="1">
                <a:effectLst/>
                <a:latin typeface="Calibri" panose="020F0502020204030204" pitchFamily="34" charset="0"/>
                <a:ea typeface="Times New Roman" panose="02020603050405020304" pitchFamily="18" charset="0"/>
                <a:cs typeface="Arial" panose="020B0604020202020204" pitchFamily="34" charset="0"/>
              </a:rPr>
              <a:t>Production_companies</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marL="285750" indent="-285750">
              <a:lnSpc>
                <a:spcPct val="115000"/>
              </a:lnSpc>
              <a:spcAft>
                <a:spcPts val="1000"/>
              </a:spcAft>
              <a:buFont typeface="Arial" panose="020B0604020202020204" pitchFamily="34" charset="0"/>
              <a:buChar char="•"/>
            </a:pPr>
            <a:r>
              <a:rPr lang="en-US" sz="1600" dirty="0" err="1">
                <a:effectLst/>
                <a:latin typeface="Calibri" panose="020F0502020204030204" pitchFamily="34" charset="0"/>
                <a:ea typeface="Times New Roman" panose="02020603050405020304" pitchFamily="18" charset="0"/>
                <a:cs typeface="Arial" panose="020B0604020202020204" pitchFamily="34" charset="0"/>
              </a:rPr>
              <a:t>Production_countries</a:t>
            </a:r>
            <a:r>
              <a:rPr lang="en-US" sz="1600" dirty="0">
                <a:latin typeface="Calibri" panose="020F0502020204030204" pitchFamily="34" charset="0"/>
                <a:ea typeface="Times New Roman" panose="02020603050405020304" pitchFamily="18" charset="0"/>
                <a:cs typeface="Arial" panose="020B0604020202020204" pitchFamily="34" charset="0"/>
              </a:rPr>
              <a:t> </a:t>
            </a:r>
          </a:p>
          <a:p>
            <a:pPr marL="285750" indent="-285750">
              <a:lnSpc>
                <a:spcPct val="115000"/>
              </a:lnSpc>
              <a:spcAft>
                <a:spcPts val="1000"/>
              </a:spcAft>
              <a:buFont typeface="Arial" panose="020B0604020202020204" pitchFamily="34" charset="0"/>
              <a:buChar char="•"/>
            </a:pPr>
            <a:r>
              <a:rPr lang="en-US" sz="1600" dirty="0" err="1">
                <a:effectLst/>
                <a:latin typeface="Calibri" panose="020F0502020204030204" pitchFamily="34" charset="0"/>
                <a:ea typeface="Times New Roman" panose="02020603050405020304" pitchFamily="18" charset="0"/>
                <a:cs typeface="Arial" panose="020B0604020202020204" pitchFamily="34" charset="0"/>
              </a:rPr>
              <a:t>Spoken_languages</a:t>
            </a:r>
            <a:r>
              <a:rPr lang="en-US" sz="1600" dirty="0">
                <a:effectLst/>
                <a:latin typeface="Calibri" panose="020F0502020204030204" pitchFamily="34" charset="0"/>
                <a:ea typeface="Times New Roman" panose="02020603050405020304" pitchFamily="18" charset="0"/>
                <a:cs typeface="Arial" panose="020B0604020202020204" pitchFamily="34" charset="0"/>
              </a:rPr>
              <a:t> </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marL="285750" indent="-285750">
              <a:lnSpc>
                <a:spcPct val="115000"/>
              </a:lnSpc>
              <a:spcAft>
                <a:spcPts val="1000"/>
              </a:spcAft>
              <a:buFont typeface="Arial" panose="020B0604020202020204" pitchFamily="34" charset="0"/>
              <a:buChar char="•"/>
            </a:pPr>
            <a:r>
              <a:rPr lang="en-US" sz="1600" dirty="0">
                <a:effectLst/>
                <a:latin typeface="Calibri" panose="020F0502020204030204" pitchFamily="34" charset="0"/>
                <a:ea typeface="Times New Roman" panose="02020603050405020304" pitchFamily="18" charset="0"/>
                <a:cs typeface="Arial" panose="020B0604020202020204" pitchFamily="34" charset="0"/>
              </a:rPr>
              <a:t>crew. </a:t>
            </a:r>
            <a:endParaRPr lang="es-EC" sz="1600" dirty="0">
              <a:effectLst/>
              <a:latin typeface="Calibri" panose="020F0502020204030204" pitchFamily="34" charset="0"/>
              <a:ea typeface="Times New Roman" panose="02020603050405020304" pitchFamily="18" charset="0"/>
              <a:cs typeface="Arial" panose="020B0604020202020204" pitchFamily="34" charset="0"/>
            </a:endParaRPr>
          </a:p>
          <a:p>
            <a:endParaRPr lang="es-EC" dirty="0"/>
          </a:p>
        </p:txBody>
      </p:sp>
      <p:sp>
        <p:nvSpPr>
          <p:cNvPr id="3" name="CuadroTexto 2">
            <a:extLst>
              <a:ext uri="{FF2B5EF4-FFF2-40B4-BE49-F238E27FC236}">
                <a16:creationId xmlns:a16="http://schemas.microsoft.com/office/drawing/2014/main" id="{CAE30524-DBAD-4814-8FDF-D81095E40079}"/>
              </a:ext>
            </a:extLst>
          </p:cNvPr>
          <p:cNvSpPr txBox="1"/>
          <p:nvPr/>
        </p:nvSpPr>
        <p:spPr>
          <a:xfrm>
            <a:off x="2807594" y="1244084"/>
            <a:ext cx="1576907" cy="369332"/>
          </a:xfrm>
          <a:prstGeom prst="rect">
            <a:avLst/>
          </a:prstGeom>
          <a:noFill/>
        </p:spPr>
        <p:txBody>
          <a:bodyPr wrap="none" rtlCol="0">
            <a:spAutoFit/>
          </a:bodyPr>
          <a:lstStyle/>
          <a:p>
            <a:r>
              <a:rPr lang="es-ES" b="1" dirty="0"/>
              <a:t>Clave primaria</a:t>
            </a:r>
            <a:endParaRPr lang="es-EC" b="1" dirty="0"/>
          </a:p>
        </p:txBody>
      </p:sp>
      <p:cxnSp>
        <p:nvCxnSpPr>
          <p:cNvPr id="8" name="Conector recto de flecha 7">
            <a:extLst>
              <a:ext uri="{FF2B5EF4-FFF2-40B4-BE49-F238E27FC236}">
                <a16:creationId xmlns:a16="http://schemas.microsoft.com/office/drawing/2014/main" id="{3E37B3EA-B7C4-480A-BBC8-FE68042BB419}"/>
              </a:ext>
            </a:extLst>
          </p:cNvPr>
          <p:cNvCxnSpPr/>
          <p:nvPr/>
        </p:nvCxnSpPr>
        <p:spPr>
          <a:xfrm>
            <a:off x="3374265" y="1488184"/>
            <a:ext cx="0" cy="249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1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D12AC-2BE5-4425-AA06-7531DDEA5638}"/>
              </a:ext>
            </a:extLst>
          </p:cNvPr>
          <p:cNvSpPr>
            <a:spLocks noGrp="1"/>
          </p:cNvSpPr>
          <p:nvPr>
            <p:ph type="title"/>
          </p:nvPr>
        </p:nvSpPr>
        <p:spPr/>
        <p:txBody>
          <a:bodyPr/>
          <a:lstStyle/>
          <a:p>
            <a:pPr algn="ctr"/>
            <a:r>
              <a:rPr lang="es-ES" dirty="0"/>
              <a:t>PRIMERA FORMA NORMAL</a:t>
            </a:r>
            <a:endParaRPr lang="es-EC" dirty="0"/>
          </a:p>
        </p:txBody>
      </p:sp>
      <p:pic>
        <p:nvPicPr>
          <p:cNvPr id="4" name="Imagen 3">
            <a:extLst>
              <a:ext uri="{FF2B5EF4-FFF2-40B4-BE49-F238E27FC236}">
                <a16:creationId xmlns:a16="http://schemas.microsoft.com/office/drawing/2014/main" id="{EBC2C20E-728A-49C6-AC1F-166233976665}"/>
              </a:ext>
            </a:extLst>
          </p:cNvPr>
          <p:cNvPicPr>
            <a:picLocks noChangeAspect="1"/>
          </p:cNvPicPr>
          <p:nvPr/>
        </p:nvPicPr>
        <p:blipFill rotWithShape="1">
          <a:blip r:embed="rId2"/>
          <a:srcRect l="444"/>
          <a:stretch/>
        </p:blipFill>
        <p:spPr bwMode="auto">
          <a:xfrm>
            <a:off x="2348700" y="1498082"/>
            <a:ext cx="8192770" cy="805180"/>
          </a:xfrm>
          <a:prstGeom prst="rect">
            <a:avLst/>
          </a:prstGeom>
          <a:ln>
            <a:noFill/>
          </a:ln>
          <a:extLst>
            <a:ext uri="{53640926-AAD7-44D8-BBD7-CCE9431645EC}">
              <a14:shadowObscured xmlns:a14="http://schemas.microsoft.com/office/drawing/2010/main"/>
            </a:ext>
          </a:extLst>
        </p:spPr>
      </p:pic>
      <p:sp>
        <p:nvSpPr>
          <p:cNvPr id="5" name="Rectangle 7">
            <a:extLst>
              <a:ext uri="{FF2B5EF4-FFF2-40B4-BE49-F238E27FC236}">
                <a16:creationId xmlns:a16="http://schemas.microsoft.com/office/drawing/2014/main" id="{6221DD70-7281-4BE3-B494-498697DA4C38}"/>
              </a:ext>
            </a:extLst>
          </p:cNvPr>
          <p:cNvSpPr>
            <a:spLocks noChangeArrowheads="1"/>
          </p:cNvSpPr>
          <p:nvPr/>
        </p:nvSpPr>
        <p:spPr bwMode="auto">
          <a:xfrm>
            <a:off x="1371600" y="25747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7" name="Rectangle 9">
            <a:extLst>
              <a:ext uri="{FF2B5EF4-FFF2-40B4-BE49-F238E27FC236}">
                <a16:creationId xmlns:a16="http://schemas.microsoft.com/office/drawing/2014/main" id="{AE56CEBE-1CC3-4ADC-ADBA-4402E2F62378}"/>
              </a:ext>
            </a:extLst>
          </p:cNvPr>
          <p:cNvSpPr>
            <a:spLocks noChangeArrowheads="1"/>
          </p:cNvSpPr>
          <p:nvPr/>
        </p:nvSpPr>
        <p:spPr bwMode="auto">
          <a:xfrm>
            <a:off x="1371600" y="51274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1DB0067F-3BEF-4D68-BAD0-88200D0E15B7}"/>
              </a:ext>
            </a:extLst>
          </p:cNvPr>
          <p:cNvSpPr>
            <a:spLocks noChangeArrowheads="1"/>
          </p:cNvSpPr>
          <p:nvPr/>
        </p:nvSpPr>
        <p:spPr bwMode="auto">
          <a:xfrm>
            <a:off x="1371600" y="57275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10" name="Rectangle 15">
            <a:extLst>
              <a:ext uri="{FF2B5EF4-FFF2-40B4-BE49-F238E27FC236}">
                <a16:creationId xmlns:a16="http://schemas.microsoft.com/office/drawing/2014/main" id="{E799AFEE-65C2-473F-8B7A-1C5D6B516D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11" name="Rectangle 16">
            <a:extLst>
              <a:ext uri="{FF2B5EF4-FFF2-40B4-BE49-F238E27FC236}">
                <a16:creationId xmlns:a16="http://schemas.microsoft.com/office/drawing/2014/main" id="{9566011C-B275-450E-9B26-CFB62DCEF297}"/>
              </a:ext>
            </a:extLst>
          </p:cNvPr>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12" name="Rectangle 17">
            <a:extLst>
              <a:ext uri="{FF2B5EF4-FFF2-40B4-BE49-F238E27FC236}">
                <a16:creationId xmlns:a16="http://schemas.microsoft.com/office/drawing/2014/main" id="{ABFE0A86-8F0C-4DFA-ACBB-A1E948B1B9D5}"/>
              </a:ext>
            </a:extLst>
          </p:cNvPr>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13" name="Rectangle 18">
            <a:extLst>
              <a:ext uri="{FF2B5EF4-FFF2-40B4-BE49-F238E27FC236}">
                <a16:creationId xmlns:a16="http://schemas.microsoft.com/office/drawing/2014/main" id="{F59ECFAE-2183-482A-8454-6BF8997E95C8}"/>
              </a:ext>
            </a:extLst>
          </p:cNvPr>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a:ln>
                  <a:noFill/>
                </a:ln>
                <a:solidFill>
                  <a:schemeClr val="tx1"/>
                </a:solidFill>
                <a:effectLst/>
              </a:rPr>
              <a:t> </a:t>
            </a:r>
            <a:endParaRPr kumimoji="0" lang="es-EC" altLang="es-EC" sz="1800" b="0" i="0" u="none" strike="noStrike" cap="none" normalizeH="0" baseline="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59DA7B24-F8C2-4CA6-8418-9D8310D25E94}"/>
              </a:ext>
            </a:extLst>
          </p:cNvPr>
          <p:cNvPicPr>
            <a:picLocks noChangeAspect="1"/>
          </p:cNvPicPr>
          <p:nvPr/>
        </p:nvPicPr>
        <p:blipFill>
          <a:blip r:embed="rId3"/>
          <a:stretch>
            <a:fillRect/>
          </a:stretch>
        </p:blipFill>
        <p:spPr>
          <a:xfrm>
            <a:off x="2230846" y="4923106"/>
            <a:ext cx="7340533" cy="744269"/>
          </a:xfrm>
          <a:prstGeom prst="rect">
            <a:avLst/>
          </a:prstGeom>
        </p:spPr>
      </p:pic>
      <p:pic>
        <p:nvPicPr>
          <p:cNvPr id="25" name="Imagen 24">
            <a:extLst>
              <a:ext uri="{FF2B5EF4-FFF2-40B4-BE49-F238E27FC236}">
                <a16:creationId xmlns:a16="http://schemas.microsoft.com/office/drawing/2014/main" id="{B6A207B1-65BC-4E7B-83C7-169810E314C9}"/>
              </a:ext>
            </a:extLst>
          </p:cNvPr>
          <p:cNvPicPr>
            <a:picLocks noChangeAspect="1"/>
          </p:cNvPicPr>
          <p:nvPr/>
        </p:nvPicPr>
        <p:blipFill>
          <a:blip r:embed="rId4"/>
          <a:stretch>
            <a:fillRect/>
          </a:stretch>
        </p:blipFill>
        <p:spPr>
          <a:xfrm>
            <a:off x="2246311" y="3693531"/>
            <a:ext cx="2218771" cy="546414"/>
          </a:xfrm>
          <a:prstGeom prst="rect">
            <a:avLst/>
          </a:prstGeom>
        </p:spPr>
      </p:pic>
      <p:pic>
        <p:nvPicPr>
          <p:cNvPr id="27" name="Imagen 26">
            <a:extLst>
              <a:ext uri="{FF2B5EF4-FFF2-40B4-BE49-F238E27FC236}">
                <a16:creationId xmlns:a16="http://schemas.microsoft.com/office/drawing/2014/main" id="{5976793B-C67E-4C09-B33F-5390E39D0700}"/>
              </a:ext>
            </a:extLst>
          </p:cNvPr>
          <p:cNvPicPr>
            <a:picLocks noChangeAspect="1"/>
          </p:cNvPicPr>
          <p:nvPr/>
        </p:nvPicPr>
        <p:blipFill>
          <a:blip r:embed="rId5"/>
          <a:stretch>
            <a:fillRect/>
          </a:stretch>
        </p:blipFill>
        <p:spPr>
          <a:xfrm>
            <a:off x="4642264" y="3685213"/>
            <a:ext cx="2165220" cy="618635"/>
          </a:xfrm>
          <a:prstGeom prst="rect">
            <a:avLst/>
          </a:prstGeom>
        </p:spPr>
      </p:pic>
      <p:pic>
        <p:nvPicPr>
          <p:cNvPr id="30" name="Imagen 29">
            <a:extLst>
              <a:ext uri="{FF2B5EF4-FFF2-40B4-BE49-F238E27FC236}">
                <a16:creationId xmlns:a16="http://schemas.microsoft.com/office/drawing/2014/main" id="{40A15343-E59A-4741-9849-B828D8DFEB6F}"/>
              </a:ext>
            </a:extLst>
          </p:cNvPr>
          <p:cNvPicPr>
            <a:picLocks noChangeAspect="1"/>
          </p:cNvPicPr>
          <p:nvPr/>
        </p:nvPicPr>
        <p:blipFill>
          <a:blip r:embed="rId6"/>
          <a:stretch>
            <a:fillRect/>
          </a:stretch>
        </p:blipFill>
        <p:spPr>
          <a:xfrm>
            <a:off x="7262417" y="3666831"/>
            <a:ext cx="2658616" cy="583599"/>
          </a:xfrm>
          <a:prstGeom prst="rect">
            <a:avLst/>
          </a:prstGeom>
        </p:spPr>
      </p:pic>
      <p:pic>
        <p:nvPicPr>
          <p:cNvPr id="1031" name="Imagen 1030">
            <a:extLst>
              <a:ext uri="{FF2B5EF4-FFF2-40B4-BE49-F238E27FC236}">
                <a16:creationId xmlns:a16="http://schemas.microsoft.com/office/drawing/2014/main" id="{EC46A814-6510-4045-898C-2F18605B36D2}"/>
              </a:ext>
            </a:extLst>
          </p:cNvPr>
          <p:cNvPicPr>
            <a:picLocks noChangeAspect="1"/>
          </p:cNvPicPr>
          <p:nvPr/>
        </p:nvPicPr>
        <p:blipFill>
          <a:blip r:embed="rId7"/>
          <a:stretch>
            <a:fillRect/>
          </a:stretch>
        </p:blipFill>
        <p:spPr>
          <a:xfrm>
            <a:off x="1270599" y="2536573"/>
            <a:ext cx="2867425" cy="571580"/>
          </a:xfrm>
          <a:prstGeom prst="rect">
            <a:avLst/>
          </a:prstGeom>
        </p:spPr>
      </p:pic>
      <p:pic>
        <p:nvPicPr>
          <p:cNvPr id="1033" name="Imagen 1032">
            <a:extLst>
              <a:ext uri="{FF2B5EF4-FFF2-40B4-BE49-F238E27FC236}">
                <a16:creationId xmlns:a16="http://schemas.microsoft.com/office/drawing/2014/main" id="{69FD8CAA-100E-483D-A6D7-C355480E1515}"/>
              </a:ext>
            </a:extLst>
          </p:cNvPr>
          <p:cNvPicPr>
            <a:picLocks noChangeAspect="1"/>
          </p:cNvPicPr>
          <p:nvPr/>
        </p:nvPicPr>
        <p:blipFill>
          <a:blip r:embed="rId8"/>
          <a:stretch>
            <a:fillRect/>
          </a:stretch>
        </p:blipFill>
        <p:spPr>
          <a:xfrm>
            <a:off x="4295332" y="2455999"/>
            <a:ext cx="3172268" cy="581106"/>
          </a:xfrm>
          <a:prstGeom prst="rect">
            <a:avLst/>
          </a:prstGeom>
        </p:spPr>
      </p:pic>
      <p:pic>
        <p:nvPicPr>
          <p:cNvPr id="1035" name="Imagen 1034">
            <a:extLst>
              <a:ext uri="{FF2B5EF4-FFF2-40B4-BE49-F238E27FC236}">
                <a16:creationId xmlns:a16="http://schemas.microsoft.com/office/drawing/2014/main" id="{9E0CA784-76EB-4BEA-855C-F233C26B5E7D}"/>
              </a:ext>
            </a:extLst>
          </p:cNvPr>
          <p:cNvPicPr>
            <a:picLocks noChangeAspect="1"/>
          </p:cNvPicPr>
          <p:nvPr/>
        </p:nvPicPr>
        <p:blipFill>
          <a:blip r:embed="rId9"/>
          <a:stretch>
            <a:fillRect/>
          </a:stretch>
        </p:blipFill>
        <p:spPr>
          <a:xfrm>
            <a:off x="7568601" y="2435818"/>
            <a:ext cx="3391373" cy="600159"/>
          </a:xfrm>
          <a:prstGeom prst="rect">
            <a:avLst/>
          </a:prstGeom>
        </p:spPr>
      </p:pic>
    </p:spTree>
    <p:extLst>
      <p:ext uri="{BB962C8B-B14F-4D97-AF65-F5344CB8AC3E}">
        <p14:creationId xmlns:p14="http://schemas.microsoft.com/office/powerpoint/2010/main" val="271599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54F9C-E60A-458C-89BF-8E4022B04AF6}"/>
              </a:ext>
            </a:extLst>
          </p:cNvPr>
          <p:cNvSpPr>
            <a:spLocks noGrp="1"/>
          </p:cNvSpPr>
          <p:nvPr>
            <p:ph type="title"/>
          </p:nvPr>
        </p:nvSpPr>
        <p:spPr>
          <a:xfrm>
            <a:off x="1397358" y="156499"/>
            <a:ext cx="9601200" cy="594796"/>
          </a:xfrm>
        </p:spPr>
        <p:txBody>
          <a:bodyPr>
            <a:normAutofit fontScale="90000"/>
          </a:bodyPr>
          <a:lstStyle/>
          <a:p>
            <a:pPr algn="ctr"/>
            <a:r>
              <a:rPr lang="es-ES" dirty="0"/>
              <a:t>SEGUNDA FORMA NORMAL</a:t>
            </a:r>
            <a:endParaRPr lang="es-EC" dirty="0"/>
          </a:p>
        </p:txBody>
      </p:sp>
      <p:pic>
        <p:nvPicPr>
          <p:cNvPr id="2055" name="Imagen 733667299">
            <a:extLst>
              <a:ext uri="{FF2B5EF4-FFF2-40B4-BE49-F238E27FC236}">
                <a16:creationId xmlns:a16="http://schemas.microsoft.com/office/drawing/2014/main" id="{C7099E96-10D8-4185-9AAA-2B1749835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4"/>
          <a:stretch>
            <a:fillRect/>
          </a:stretch>
        </p:blipFill>
        <p:spPr bwMode="auto">
          <a:xfrm>
            <a:off x="708253" y="1240371"/>
            <a:ext cx="11365220" cy="11980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Imagen 4">
            <a:extLst>
              <a:ext uri="{FF2B5EF4-FFF2-40B4-BE49-F238E27FC236}">
                <a16:creationId xmlns:a16="http://schemas.microsoft.com/office/drawing/2014/main" id="{2932F1EB-1910-4434-9177-359E2DF6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818" y="2466975"/>
            <a:ext cx="21717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n 5">
            <a:extLst>
              <a:ext uri="{FF2B5EF4-FFF2-40B4-BE49-F238E27FC236}">
                <a16:creationId xmlns:a16="http://schemas.microsoft.com/office/drawing/2014/main" id="{6A0F4C18-3E58-4200-99A3-45C73FDD3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580" y="2476499"/>
            <a:ext cx="21717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n 6">
            <a:extLst>
              <a:ext uri="{FF2B5EF4-FFF2-40B4-BE49-F238E27FC236}">
                <a16:creationId xmlns:a16="http://schemas.microsoft.com/office/drawing/2014/main" id="{A0E8E770-3A93-430C-BE77-A4BB75DC15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6443" y="2486025"/>
            <a:ext cx="23145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n 7">
            <a:extLst>
              <a:ext uri="{FF2B5EF4-FFF2-40B4-BE49-F238E27FC236}">
                <a16:creationId xmlns:a16="http://schemas.microsoft.com/office/drawing/2014/main" id="{D66E6755-8BDE-4592-A904-47F17C1FD1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818" y="3337009"/>
            <a:ext cx="2171700" cy="6000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8">
            <a:extLst>
              <a:ext uri="{FF2B5EF4-FFF2-40B4-BE49-F238E27FC236}">
                <a16:creationId xmlns:a16="http://schemas.microsoft.com/office/drawing/2014/main" id="{94892E08-964E-46E9-8931-54A1C8F020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0245" b="2097"/>
          <a:stretch>
            <a:fillRect/>
          </a:stretch>
        </p:blipFill>
        <p:spPr bwMode="auto">
          <a:xfrm>
            <a:off x="4697580" y="3362325"/>
            <a:ext cx="2219325" cy="600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a:extLst>
              <a:ext uri="{FF2B5EF4-FFF2-40B4-BE49-F238E27FC236}">
                <a16:creationId xmlns:a16="http://schemas.microsoft.com/office/drawing/2014/main" id="{E3AC9E98-9914-4792-90EA-C5855C27C3E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5" name="Rectangle 9">
            <a:extLst>
              <a:ext uri="{FF2B5EF4-FFF2-40B4-BE49-F238E27FC236}">
                <a16:creationId xmlns:a16="http://schemas.microsoft.com/office/drawing/2014/main" id="{7BF44D88-87EF-4E62-A04A-098F8DD33FE9}"/>
              </a:ext>
            </a:extLst>
          </p:cNvPr>
          <p:cNvSpPr>
            <a:spLocks noChangeArrowheads="1"/>
          </p:cNvSpPr>
          <p:nvPr/>
        </p:nvSpPr>
        <p:spPr bwMode="auto">
          <a:xfrm>
            <a:off x="0" y="1123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6" name="Rectangle 10">
            <a:extLst>
              <a:ext uri="{FF2B5EF4-FFF2-40B4-BE49-F238E27FC236}">
                <a16:creationId xmlns:a16="http://schemas.microsoft.com/office/drawing/2014/main" id="{4995D997-CD3B-4793-91D2-294196EDB5FF}"/>
              </a:ext>
            </a:extLst>
          </p:cNvPr>
          <p:cNvSpPr>
            <a:spLocks noChangeArrowheads="1"/>
          </p:cNvSpPr>
          <p:nvPr/>
        </p:nvSpPr>
        <p:spPr bwMode="auto">
          <a:xfrm>
            <a:off x="0" y="2438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7" name="Rectangle 11">
            <a:extLst>
              <a:ext uri="{FF2B5EF4-FFF2-40B4-BE49-F238E27FC236}">
                <a16:creationId xmlns:a16="http://schemas.microsoft.com/office/drawing/2014/main" id="{1521D720-F686-4899-8B31-982C66C39240}"/>
              </a:ext>
            </a:extLst>
          </p:cNvPr>
          <p:cNvSpPr>
            <a:spLocks noChangeArrowheads="1"/>
          </p:cNvSpPr>
          <p:nvPr/>
        </p:nvSpPr>
        <p:spPr bwMode="auto">
          <a:xfrm>
            <a:off x="0" y="3676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DBF16B09-526B-45D0-9B7E-DDAAD5006661}"/>
              </a:ext>
            </a:extLst>
          </p:cNvPr>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pic>
        <p:nvPicPr>
          <p:cNvPr id="2062" name="Imagen 12">
            <a:extLst>
              <a:ext uri="{FF2B5EF4-FFF2-40B4-BE49-F238E27FC236}">
                <a16:creationId xmlns:a16="http://schemas.microsoft.com/office/drawing/2014/main" id="{BD2BE3B7-A7FE-4A03-8F6B-4583EAE94A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6618" y="5846447"/>
            <a:ext cx="1828800" cy="5238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8">
            <a:extLst>
              <a:ext uri="{FF2B5EF4-FFF2-40B4-BE49-F238E27FC236}">
                <a16:creationId xmlns:a16="http://schemas.microsoft.com/office/drawing/2014/main" id="{9CA12C52-7DFD-41F4-A035-AFBB197CBC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11" name="Rectangle 19">
            <a:extLst>
              <a:ext uri="{FF2B5EF4-FFF2-40B4-BE49-F238E27FC236}">
                <a16:creationId xmlns:a16="http://schemas.microsoft.com/office/drawing/2014/main" id="{4564B3D4-0DC9-43A1-90EB-F6CD3F58994F}"/>
              </a:ext>
            </a:extLst>
          </p:cNvPr>
          <p:cNvSpPr>
            <a:spLocks noChangeArrowheads="1"/>
          </p:cNvSpPr>
          <p:nvPr/>
        </p:nvSpPr>
        <p:spPr bwMode="auto">
          <a:xfrm>
            <a:off x="0" y="981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12" name="Rectangle 20">
            <a:extLst>
              <a:ext uri="{FF2B5EF4-FFF2-40B4-BE49-F238E27FC236}">
                <a16:creationId xmlns:a16="http://schemas.microsoft.com/office/drawing/2014/main" id="{979848CD-F730-4CDD-A7AC-BF0D5EE507FB}"/>
              </a:ext>
            </a:extLst>
          </p:cNvPr>
          <p:cNvSpPr>
            <a:spLocks noChangeArrowheads="1"/>
          </p:cNvSpPr>
          <p:nvPr/>
        </p:nvSpPr>
        <p:spPr bwMode="auto">
          <a:xfrm>
            <a:off x="0" y="1590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13" name="Rectangle 21">
            <a:extLst>
              <a:ext uri="{FF2B5EF4-FFF2-40B4-BE49-F238E27FC236}">
                <a16:creationId xmlns:a16="http://schemas.microsoft.com/office/drawing/2014/main" id="{02D04FBD-6C2E-45FF-8368-064783C0E3A2}"/>
              </a:ext>
            </a:extLst>
          </p:cNvPr>
          <p:cNvSpPr>
            <a:spLocks noChangeArrowheads="1"/>
          </p:cNvSpPr>
          <p:nvPr/>
        </p:nvSpPr>
        <p:spPr bwMode="auto">
          <a:xfrm>
            <a:off x="0" y="2181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3BEE37B4-E05E-43E5-A6D9-3284D0DCFE5C}"/>
              </a:ext>
            </a:extLst>
          </p:cNvPr>
          <p:cNvPicPr>
            <a:picLocks noChangeAspect="1"/>
          </p:cNvPicPr>
          <p:nvPr/>
        </p:nvPicPr>
        <p:blipFill>
          <a:blip r:embed="rId9"/>
          <a:stretch>
            <a:fillRect/>
          </a:stretch>
        </p:blipFill>
        <p:spPr>
          <a:xfrm>
            <a:off x="1161285" y="5791200"/>
            <a:ext cx="6256628" cy="634370"/>
          </a:xfrm>
          <a:prstGeom prst="rect">
            <a:avLst/>
          </a:prstGeom>
        </p:spPr>
      </p:pic>
      <p:pic>
        <p:nvPicPr>
          <p:cNvPr id="19" name="Imagen 18">
            <a:extLst>
              <a:ext uri="{FF2B5EF4-FFF2-40B4-BE49-F238E27FC236}">
                <a16:creationId xmlns:a16="http://schemas.microsoft.com/office/drawing/2014/main" id="{3D6DB423-59E7-4C97-AD7C-91DBD0288D81}"/>
              </a:ext>
            </a:extLst>
          </p:cNvPr>
          <p:cNvPicPr>
            <a:picLocks noChangeAspect="1"/>
          </p:cNvPicPr>
          <p:nvPr/>
        </p:nvPicPr>
        <p:blipFill>
          <a:blip r:embed="rId10"/>
          <a:stretch>
            <a:fillRect/>
          </a:stretch>
        </p:blipFill>
        <p:spPr>
          <a:xfrm>
            <a:off x="7026443" y="3333039"/>
            <a:ext cx="2496462" cy="716267"/>
          </a:xfrm>
          <a:prstGeom prst="rect">
            <a:avLst/>
          </a:prstGeom>
        </p:spPr>
      </p:pic>
      <p:pic>
        <p:nvPicPr>
          <p:cNvPr id="9" name="Imagen 8">
            <a:extLst>
              <a:ext uri="{FF2B5EF4-FFF2-40B4-BE49-F238E27FC236}">
                <a16:creationId xmlns:a16="http://schemas.microsoft.com/office/drawing/2014/main" id="{00DC5BBD-5605-446D-8314-F7B89E57896E}"/>
              </a:ext>
            </a:extLst>
          </p:cNvPr>
          <p:cNvPicPr>
            <a:picLocks noChangeAspect="1"/>
          </p:cNvPicPr>
          <p:nvPr/>
        </p:nvPicPr>
        <p:blipFill rotWithShape="1">
          <a:blip r:embed="rId11"/>
          <a:srcRect r="58297" b="56834"/>
          <a:stretch/>
        </p:blipFill>
        <p:spPr>
          <a:xfrm>
            <a:off x="4516547" y="4991126"/>
            <a:ext cx="2171700" cy="634371"/>
          </a:xfrm>
          <a:prstGeom prst="rect">
            <a:avLst/>
          </a:prstGeom>
        </p:spPr>
      </p:pic>
      <p:pic>
        <p:nvPicPr>
          <p:cNvPr id="14" name="Imagen 13">
            <a:extLst>
              <a:ext uri="{FF2B5EF4-FFF2-40B4-BE49-F238E27FC236}">
                <a16:creationId xmlns:a16="http://schemas.microsoft.com/office/drawing/2014/main" id="{E7AA0BE2-9EEE-4217-ACE7-E8DE9D2F4A08}"/>
              </a:ext>
            </a:extLst>
          </p:cNvPr>
          <p:cNvPicPr>
            <a:picLocks noChangeAspect="1"/>
          </p:cNvPicPr>
          <p:nvPr/>
        </p:nvPicPr>
        <p:blipFill rotWithShape="1">
          <a:blip r:embed="rId12"/>
          <a:srcRect t="59429"/>
          <a:stretch/>
        </p:blipFill>
        <p:spPr>
          <a:xfrm>
            <a:off x="2080528" y="4991126"/>
            <a:ext cx="2219325" cy="634371"/>
          </a:xfrm>
          <a:prstGeom prst="rect">
            <a:avLst/>
          </a:prstGeom>
        </p:spPr>
      </p:pic>
      <p:pic>
        <p:nvPicPr>
          <p:cNvPr id="15" name="Imagen 14">
            <a:extLst>
              <a:ext uri="{FF2B5EF4-FFF2-40B4-BE49-F238E27FC236}">
                <a16:creationId xmlns:a16="http://schemas.microsoft.com/office/drawing/2014/main" id="{7A9FE6F6-46B3-4E16-ADC9-9CAC1CD2D953}"/>
              </a:ext>
            </a:extLst>
          </p:cNvPr>
          <p:cNvPicPr>
            <a:picLocks noChangeAspect="1"/>
          </p:cNvPicPr>
          <p:nvPr/>
        </p:nvPicPr>
        <p:blipFill rotWithShape="1">
          <a:blip r:embed="rId13"/>
          <a:srcRect t="57612"/>
          <a:stretch/>
        </p:blipFill>
        <p:spPr>
          <a:xfrm>
            <a:off x="6869280" y="4203053"/>
            <a:ext cx="2617964" cy="590550"/>
          </a:xfrm>
          <a:prstGeom prst="rect">
            <a:avLst/>
          </a:prstGeom>
        </p:spPr>
      </p:pic>
      <p:pic>
        <p:nvPicPr>
          <p:cNvPr id="16" name="Imagen 15">
            <a:extLst>
              <a:ext uri="{FF2B5EF4-FFF2-40B4-BE49-F238E27FC236}">
                <a16:creationId xmlns:a16="http://schemas.microsoft.com/office/drawing/2014/main" id="{A84277C5-58BF-471E-A47B-2D430CFCAEEE}"/>
              </a:ext>
            </a:extLst>
          </p:cNvPr>
          <p:cNvPicPr>
            <a:picLocks noChangeAspect="1"/>
          </p:cNvPicPr>
          <p:nvPr/>
        </p:nvPicPr>
        <p:blipFill rotWithShape="1">
          <a:blip r:embed="rId11"/>
          <a:srcRect l="511" t="57801" r="57786" b="-967"/>
          <a:stretch/>
        </p:blipFill>
        <p:spPr>
          <a:xfrm>
            <a:off x="4548550" y="4181143"/>
            <a:ext cx="2171700" cy="634371"/>
          </a:xfrm>
          <a:prstGeom prst="rect">
            <a:avLst/>
          </a:prstGeom>
        </p:spPr>
      </p:pic>
      <p:pic>
        <p:nvPicPr>
          <p:cNvPr id="17" name="Imagen 16">
            <a:extLst>
              <a:ext uri="{FF2B5EF4-FFF2-40B4-BE49-F238E27FC236}">
                <a16:creationId xmlns:a16="http://schemas.microsoft.com/office/drawing/2014/main" id="{5FB92964-CED2-4248-90C8-B1CF4CE0D990}"/>
              </a:ext>
            </a:extLst>
          </p:cNvPr>
          <p:cNvPicPr>
            <a:picLocks noChangeAspect="1"/>
          </p:cNvPicPr>
          <p:nvPr/>
        </p:nvPicPr>
        <p:blipFill rotWithShape="1">
          <a:blip r:embed="rId13"/>
          <a:srcRect l="-506" t="4003" r="506" b="53609"/>
          <a:stretch/>
        </p:blipFill>
        <p:spPr>
          <a:xfrm>
            <a:off x="6904941" y="5046903"/>
            <a:ext cx="2617964" cy="590550"/>
          </a:xfrm>
          <a:prstGeom prst="rect">
            <a:avLst/>
          </a:prstGeom>
        </p:spPr>
      </p:pic>
      <p:pic>
        <p:nvPicPr>
          <p:cNvPr id="18" name="Imagen 17">
            <a:extLst>
              <a:ext uri="{FF2B5EF4-FFF2-40B4-BE49-F238E27FC236}">
                <a16:creationId xmlns:a16="http://schemas.microsoft.com/office/drawing/2014/main" id="{0202CB56-E6B6-40A7-B49F-2FDFB75109A5}"/>
              </a:ext>
            </a:extLst>
          </p:cNvPr>
          <p:cNvPicPr>
            <a:picLocks noChangeAspect="1"/>
          </p:cNvPicPr>
          <p:nvPr/>
        </p:nvPicPr>
        <p:blipFill rotWithShape="1">
          <a:blip r:embed="rId12"/>
          <a:srcRect l="2528" t="5087" r="-2528" b="54342"/>
          <a:stretch/>
        </p:blipFill>
        <p:spPr>
          <a:xfrm>
            <a:off x="2080528" y="4149893"/>
            <a:ext cx="2219325" cy="634371"/>
          </a:xfrm>
          <a:prstGeom prst="rect">
            <a:avLst/>
          </a:prstGeom>
        </p:spPr>
      </p:pic>
    </p:spTree>
    <p:extLst>
      <p:ext uri="{BB962C8B-B14F-4D97-AF65-F5344CB8AC3E}">
        <p14:creationId xmlns:p14="http://schemas.microsoft.com/office/powerpoint/2010/main" val="87270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3"/>
                                        </p:tgtEl>
                                        <p:attrNameLst>
                                          <p:attrName>style.visibility</p:attrName>
                                        </p:attrNameLst>
                                      </p:cBhvr>
                                      <p:to>
                                        <p:strVal val="visible"/>
                                      </p:to>
                                    </p:set>
                                    <p:anim calcmode="lin" valueType="num">
                                      <p:cBhvr additive="base">
                                        <p:cTn id="11" dur="500" fill="hold"/>
                                        <p:tgtEl>
                                          <p:spTgt spid="2053"/>
                                        </p:tgtEl>
                                        <p:attrNameLst>
                                          <p:attrName>ppt_x</p:attrName>
                                        </p:attrNameLst>
                                      </p:cBhvr>
                                      <p:tavLst>
                                        <p:tav tm="0">
                                          <p:val>
                                            <p:strVal val="#ppt_x"/>
                                          </p:val>
                                        </p:tav>
                                        <p:tav tm="100000">
                                          <p:val>
                                            <p:strVal val="#ppt_x"/>
                                          </p:val>
                                        </p:tav>
                                      </p:tavLst>
                                    </p:anim>
                                    <p:anim calcmode="lin" valueType="num">
                                      <p:cBhvr additive="base">
                                        <p:cTn id="12" dur="500" fill="hold"/>
                                        <p:tgtEl>
                                          <p:spTgt spid="205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 calcmode="lin" valueType="num">
                                      <p:cBhvr additive="base">
                                        <p:cTn id="15" dur="500" fill="hold"/>
                                        <p:tgtEl>
                                          <p:spTgt spid="2052"/>
                                        </p:tgtEl>
                                        <p:attrNameLst>
                                          <p:attrName>ppt_x</p:attrName>
                                        </p:attrNameLst>
                                      </p:cBhvr>
                                      <p:tavLst>
                                        <p:tav tm="0">
                                          <p:val>
                                            <p:strVal val="#ppt_x"/>
                                          </p:val>
                                        </p:tav>
                                        <p:tav tm="100000">
                                          <p:val>
                                            <p:strVal val="#ppt_x"/>
                                          </p:val>
                                        </p:tav>
                                      </p:tavLst>
                                    </p:anim>
                                    <p:anim calcmode="lin" valueType="num">
                                      <p:cBhvr additive="base">
                                        <p:cTn id="16" dur="500" fill="hold"/>
                                        <p:tgtEl>
                                          <p:spTgt spid="20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anim calcmode="lin" valueType="num">
                                      <p:cBhvr additive="base">
                                        <p:cTn id="23" dur="500" fill="hold"/>
                                        <p:tgtEl>
                                          <p:spTgt spid="2050"/>
                                        </p:tgtEl>
                                        <p:attrNameLst>
                                          <p:attrName>ppt_x</p:attrName>
                                        </p:attrNameLst>
                                      </p:cBhvr>
                                      <p:tavLst>
                                        <p:tav tm="0">
                                          <p:val>
                                            <p:strVal val="#ppt_x"/>
                                          </p:val>
                                        </p:tav>
                                        <p:tav tm="100000">
                                          <p:val>
                                            <p:strVal val="#ppt_x"/>
                                          </p:val>
                                        </p:tav>
                                      </p:tavLst>
                                    </p:anim>
                                    <p:anim calcmode="lin" valueType="num">
                                      <p:cBhvr additive="base">
                                        <p:cTn id="24" dur="500" fill="hold"/>
                                        <p:tgtEl>
                                          <p:spTgt spid="20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62"/>
                                        </p:tgtEl>
                                        <p:attrNameLst>
                                          <p:attrName>style.visibility</p:attrName>
                                        </p:attrNameLst>
                                      </p:cBhvr>
                                      <p:to>
                                        <p:strVal val="visible"/>
                                      </p:to>
                                    </p:set>
                                    <p:anim calcmode="lin" valueType="num">
                                      <p:cBhvr additive="base">
                                        <p:cTn id="39" dur="500" fill="hold"/>
                                        <p:tgtEl>
                                          <p:spTgt spid="2062"/>
                                        </p:tgtEl>
                                        <p:attrNameLst>
                                          <p:attrName>ppt_x</p:attrName>
                                        </p:attrNameLst>
                                      </p:cBhvr>
                                      <p:tavLst>
                                        <p:tav tm="0">
                                          <p:val>
                                            <p:strVal val="#ppt_x"/>
                                          </p:val>
                                        </p:tav>
                                        <p:tav tm="100000">
                                          <p:val>
                                            <p:strVal val="#ppt_x"/>
                                          </p:val>
                                        </p:tav>
                                      </p:tavLst>
                                    </p:anim>
                                    <p:anim calcmode="lin" valueType="num">
                                      <p:cBhvr additive="base">
                                        <p:cTn id="40" dur="500" fill="hold"/>
                                        <p:tgtEl>
                                          <p:spTgt spid="206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54F9C-E60A-458C-89BF-8E4022B04AF6}"/>
              </a:ext>
            </a:extLst>
          </p:cNvPr>
          <p:cNvSpPr>
            <a:spLocks noGrp="1"/>
          </p:cNvSpPr>
          <p:nvPr>
            <p:ph type="title"/>
          </p:nvPr>
        </p:nvSpPr>
        <p:spPr/>
        <p:txBody>
          <a:bodyPr/>
          <a:lstStyle/>
          <a:p>
            <a:pPr algn="ctr"/>
            <a:r>
              <a:rPr lang="es-ES" dirty="0"/>
              <a:t>TERCERA FORMA NORMAL</a:t>
            </a:r>
            <a:endParaRPr lang="es-EC" dirty="0"/>
          </a:p>
        </p:txBody>
      </p:sp>
      <p:pic>
        <p:nvPicPr>
          <p:cNvPr id="2055" name="Imagen 733667299">
            <a:extLst>
              <a:ext uri="{FF2B5EF4-FFF2-40B4-BE49-F238E27FC236}">
                <a16:creationId xmlns:a16="http://schemas.microsoft.com/office/drawing/2014/main" id="{C7099E96-10D8-4185-9AAA-2B1749835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4"/>
          <a:stretch>
            <a:fillRect/>
          </a:stretch>
        </p:blipFill>
        <p:spPr bwMode="auto">
          <a:xfrm>
            <a:off x="708253" y="1240371"/>
            <a:ext cx="11365220" cy="11980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Imagen 4">
            <a:extLst>
              <a:ext uri="{FF2B5EF4-FFF2-40B4-BE49-F238E27FC236}">
                <a16:creationId xmlns:a16="http://schemas.microsoft.com/office/drawing/2014/main" id="{2932F1EB-1910-4434-9177-359E2DF6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818" y="2466975"/>
            <a:ext cx="21717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n 5">
            <a:extLst>
              <a:ext uri="{FF2B5EF4-FFF2-40B4-BE49-F238E27FC236}">
                <a16:creationId xmlns:a16="http://schemas.microsoft.com/office/drawing/2014/main" id="{6A0F4C18-3E58-4200-99A3-45C73FDD3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580" y="2476499"/>
            <a:ext cx="21717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n 6">
            <a:extLst>
              <a:ext uri="{FF2B5EF4-FFF2-40B4-BE49-F238E27FC236}">
                <a16:creationId xmlns:a16="http://schemas.microsoft.com/office/drawing/2014/main" id="{A0E8E770-3A93-430C-BE77-A4BB75DC15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6443" y="2486025"/>
            <a:ext cx="23145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n 7">
            <a:extLst>
              <a:ext uri="{FF2B5EF4-FFF2-40B4-BE49-F238E27FC236}">
                <a16:creationId xmlns:a16="http://schemas.microsoft.com/office/drawing/2014/main" id="{D66E6755-8BDE-4592-A904-47F17C1FD1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818" y="3337009"/>
            <a:ext cx="2171700" cy="6000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8">
            <a:extLst>
              <a:ext uri="{FF2B5EF4-FFF2-40B4-BE49-F238E27FC236}">
                <a16:creationId xmlns:a16="http://schemas.microsoft.com/office/drawing/2014/main" id="{94892E08-964E-46E9-8931-54A1C8F020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0245" b="2097"/>
          <a:stretch>
            <a:fillRect/>
          </a:stretch>
        </p:blipFill>
        <p:spPr bwMode="auto">
          <a:xfrm>
            <a:off x="4697580" y="3362325"/>
            <a:ext cx="2219325" cy="600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a:extLst>
              <a:ext uri="{FF2B5EF4-FFF2-40B4-BE49-F238E27FC236}">
                <a16:creationId xmlns:a16="http://schemas.microsoft.com/office/drawing/2014/main" id="{E3AC9E98-9914-4792-90EA-C5855C27C3E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5" name="Rectangle 9">
            <a:extLst>
              <a:ext uri="{FF2B5EF4-FFF2-40B4-BE49-F238E27FC236}">
                <a16:creationId xmlns:a16="http://schemas.microsoft.com/office/drawing/2014/main" id="{7BF44D88-87EF-4E62-A04A-098F8DD33FE9}"/>
              </a:ext>
            </a:extLst>
          </p:cNvPr>
          <p:cNvSpPr>
            <a:spLocks noChangeArrowheads="1"/>
          </p:cNvSpPr>
          <p:nvPr/>
        </p:nvSpPr>
        <p:spPr bwMode="auto">
          <a:xfrm>
            <a:off x="0" y="1123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6" name="Rectangle 10">
            <a:extLst>
              <a:ext uri="{FF2B5EF4-FFF2-40B4-BE49-F238E27FC236}">
                <a16:creationId xmlns:a16="http://schemas.microsoft.com/office/drawing/2014/main" id="{4995D997-CD3B-4793-91D2-294196EDB5FF}"/>
              </a:ext>
            </a:extLst>
          </p:cNvPr>
          <p:cNvSpPr>
            <a:spLocks noChangeArrowheads="1"/>
          </p:cNvSpPr>
          <p:nvPr/>
        </p:nvSpPr>
        <p:spPr bwMode="auto">
          <a:xfrm>
            <a:off x="0" y="2438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7" name="Rectangle 11">
            <a:extLst>
              <a:ext uri="{FF2B5EF4-FFF2-40B4-BE49-F238E27FC236}">
                <a16:creationId xmlns:a16="http://schemas.microsoft.com/office/drawing/2014/main" id="{1521D720-F686-4899-8B31-982C66C39240}"/>
              </a:ext>
            </a:extLst>
          </p:cNvPr>
          <p:cNvSpPr>
            <a:spLocks noChangeArrowheads="1"/>
          </p:cNvSpPr>
          <p:nvPr/>
        </p:nvSpPr>
        <p:spPr bwMode="auto">
          <a:xfrm>
            <a:off x="0" y="3676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DBF16B09-526B-45D0-9B7E-DDAAD5006661}"/>
              </a:ext>
            </a:extLst>
          </p:cNvPr>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pic>
        <p:nvPicPr>
          <p:cNvPr id="2064" name="Imagen 13">
            <a:extLst>
              <a:ext uri="{FF2B5EF4-FFF2-40B4-BE49-F238E27FC236}">
                <a16:creationId xmlns:a16="http://schemas.microsoft.com/office/drawing/2014/main" id="{CD2D9E7A-4950-4580-BE29-BDA9FD9A80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596" y="5948637"/>
            <a:ext cx="42291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Imagen 733667317">
            <a:extLst>
              <a:ext uri="{FF2B5EF4-FFF2-40B4-BE49-F238E27FC236}">
                <a16:creationId xmlns:a16="http://schemas.microsoft.com/office/drawing/2014/main" id="{99FF5BFB-A3FD-4CBF-B37E-9F44EAAC65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b="21349"/>
          <a:stretch>
            <a:fillRect/>
          </a:stretch>
        </p:blipFill>
        <p:spPr bwMode="auto">
          <a:xfrm>
            <a:off x="5954132" y="5859351"/>
            <a:ext cx="2971800" cy="5905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Imagen 12">
            <a:extLst>
              <a:ext uri="{FF2B5EF4-FFF2-40B4-BE49-F238E27FC236}">
                <a16:creationId xmlns:a16="http://schemas.microsoft.com/office/drawing/2014/main" id="{BD2BE3B7-A7FE-4A03-8F6B-4583EAE94A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04368" y="5991499"/>
            <a:ext cx="1828800" cy="5238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8">
            <a:extLst>
              <a:ext uri="{FF2B5EF4-FFF2-40B4-BE49-F238E27FC236}">
                <a16:creationId xmlns:a16="http://schemas.microsoft.com/office/drawing/2014/main" id="{9CA12C52-7DFD-41F4-A035-AFBB197CBC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11" name="Rectangle 19">
            <a:extLst>
              <a:ext uri="{FF2B5EF4-FFF2-40B4-BE49-F238E27FC236}">
                <a16:creationId xmlns:a16="http://schemas.microsoft.com/office/drawing/2014/main" id="{4564B3D4-0DC9-43A1-90EB-F6CD3F58994F}"/>
              </a:ext>
            </a:extLst>
          </p:cNvPr>
          <p:cNvSpPr>
            <a:spLocks noChangeArrowheads="1"/>
          </p:cNvSpPr>
          <p:nvPr/>
        </p:nvSpPr>
        <p:spPr bwMode="auto">
          <a:xfrm>
            <a:off x="0" y="981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12" name="Rectangle 20">
            <a:extLst>
              <a:ext uri="{FF2B5EF4-FFF2-40B4-BE49-F238E27FC236}">
                <a16:creationId xmlns:a16="http://schemas.microsoft.com/office/drawing/2014/main" id="{979848CD-F730-4CDD-A7AC-BF0D5EE507FB}"/>
              </a:ext>
            </a:extLst>
          </p:cNvPr>
          <p:cNvSpPr>
            <a:spLocks noChangeArrowheads="1"/>
          </p:cNvSpPr>
          <p:nvPr/>
        </p:nvSpPr>
        <p:spPr bwMode="auto">
          <a:xfrm>
            <a:off x="0" y="1590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sp>
        <p:nvSpPr>
          <p:cNvPr id="13" name="Rectangle 21">
            <a:extLst>
              <a:ext uri="{FF2B5EF4-FFF2-40B4-BE49-F238E27FC236}">
                <a16:creationId xmlns:a16="http://schemas.microsoft.com/office/drawing/2014/main" id="{02D04FBD-6C2E-45FF-8368-064783C0E3A2}"/>
              </a:ext>
            </a:extLst>
          </p:cNvPr>
          <p:cNvSpPr>
            <a:spLocks noChangeArrowheads="1"/>
          </p:cNvSpPr>
          <p:nvPr/>
        </p:nvSpPr>
        <p:spPr bwMode="auto">
          <a:xfrm>
            <a:off x="0" y="2181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VE"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s-VE" altLang="es-EC" sz="1800" b="0" i="0" u="none" strike="noStrike" cap="none" normalizeH="0" baseline="0">
              <a:ln>
                <a:noFill/>
              </a:ln>
              <a:solidFill>
                <a:schemeClr val="tx1"/>
              </a:solidFill>
              <a:effectLst/>
              <a:latin typeface="Arial" panose="020B0604020202020204" pitchFamily="34" charset="0"/>
            </a:endParaRPr>
          </a:p>
        </p:txBody>
      </p:sp>
      <p:pic>
        <p:nvPicPr>
          <p:cNvPr id="20" name="Imagen 19">
            <a:extLst>
              <a:ext uri="{FF2B5EF4-FFF2-40B4-BE49-F238E27FC236}">
                <a16:creationId xmlns:a16="http://schemas.microsoft.com/office/drawing/2014/main" id="{D96C4A5F-061D-420A-9E96-96C9F8B36085}"/>
              </a:ext>
            </a:extLst>
          </p:cNvPr>
          <p:cNvPicPr>
            <a:picLocks noChangeAspect="1"/>
          </p:cNvPicPr>
          <p:nvPr/>
        </p:nvPicPr>
        <p:blipFill>
          <a:blip r:embed="rId11"/>
          <a:stretch>
            <a:fillRect/>
          </a:stretch>
        </p:blipFill>
        <p:spPr>
          <a:xfrm>
            <a:off x="7280109" y="3337008"/>
            <a:ext cx="2060909" cy="721317"/>
          </a:xfrm>
          <a:prstGeom prst="rect">
            <a:avLst/>
          </a:prstGeom>
        </p:spPr>
      </p:pic>
      <p:pic>
        <p:nvPicPr>
          <p:cNvPr id="3" name="Imagen 2">
            <a:extLst>
              <a:ext uri="{FF2B5EF4-FFF2-40B4-BE49-F238E27FC236}">
                <a16:creationId xmlns:a16="http://schemas.microsoft.com/office/drawing/2014/main" id="{5C23DC82-0CA1-4726-BFCB-17E5C5BA3D87}"/>
              </a:ext>
            </a:extLst>
          </p:cNvPr>
          <p:cNvPicPr>
            <a:picLocks noChangeAspect="1"/>
          </p:cNvPicPr>
          <p:nvPr/>
        </p:nvPicPr>
        <p:blipFill rotWithShape="1">
          <a:blip r:embed="rId12"/>
          <a:srcRect r="58297"/>
          <a:stretch/>
        </p:blipFill>
        <p:spPr>
          <a:xfrm>
            <a:off x="4697580" y="4148010"/>
            <a:ext cx="2171700" cy="1469619"/>
          </a:xfrm>
          <a:prstGeom prst="rect">
            <a:avLst/>
          </a:prstGeom>
        </p:spPr>
      </p:pic>
      <p:pic>
        <p:nvPicPr>
          <p:cNvPr id="9" name="Imagen 8">
            <a:extLst>
              <a:ext uri="{FF2B5EF4-FFF2-40B4-BE49-F238E27FC236}">
                <a16:creationId xmlns:a16="http://schemas.microsoft.com/office/drawing/2014/main" id="{91CCEE0C-2319-4943-BF42-51838AF87B35}"/>
              </a:ext>
            </a:extLst>
          </p:cNvPr>
          <p:cNvPicPr>
            <a:picLocks noChangeAspect="1"/>
          </p:cNvPicPr>
          <p:nvPr/>
        </p:nvPicPr>
        <p:blipFill>
          <a:blip r:embed="rId13"/>
          <a:stretch>
            <a:fillRect/>
          </a:stretch>
        </p:blipFill>
        <p:spPr>
          <a:xfrm>
            <a:off x="1978193" y="4110309"/>
            <a:ext cx="2219325" cy="1563617"/>
          </a:xfrm>
          <a:prstGeom prst="rect">
            <a:avLst/>
          </a:prstGeom>
        </p:spPr>
      </p:pic>
      <p:pic>
        <p:nvPicPr>
          <p:cNvPr id="14" name="Imagen 13">
            <a:extLst>
              <a:ext uri="{FF2B5EF4-FFF2-40B4-BE49-F238E27FC236}">
                <a16:creationId xmlns:a16="http://schemas.microsoft.com/office/drawing/2014/main" id="{0EDB661F-78A2-42D5-AA27-B46343DB0B05}"/>
              </a:ext>
            </a:extLst>
          </p:cNvPr>
          <p:cNvPicPr>
            <a:picLocks noChangeAspect="1"/>
          </p:cNvPicPr>
          <p:nvPr/>
        </p:nvPicPr>
        <p:blipFill>
          <a:blip r:embed="rId14"/>
          <a:stretch>
            <a:fillRect/>
          </a:stretch>
        </p:blipFill>
        <p:spPr>
          <a:xfrm>
            <a:off x="7026443" y="4151840"/>
            <a:ext cx="2617964" cy="1393186"/>
          </a:xfrm>
          <a:prstGeom prst="rect">
            <a:avLst/>
          </a:prstGeom>
        </p:spPr>
      </p:pic>
    </p:spTree>
    <p:extLst>
      <p:ext uri="{BB962C8B-B14F-4D97-AF65-F5344CB8AC3E}">
        <p14:creationId xmlns:p14="http://schemas.microsoft.com/office/powerpoint/2010/main" val="309753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wipe(down)">
                                      <p:cBhvr>
                                        <p:cTn id="7" dur="500"/>
                                        <p:tgtEl>
                                          <p:spTgt spid="2054"/>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2053"/>
                                        </p:tgtEl>
                                        <p:attrNameLst>
                                          <p:attrName>style.visibility</p:attrName>
                                        </p:attrNameLst>
                                      </p:cBhvr>
                                      <p:to>
                                        <p:strVal val="visible"/>
                                      </p:to>
                                    </p:set>
                                    <p:animEffect transition="in" filter="wipe(down)">
                                      <p:cBhvr>
                                        <p:cTn id="19" dur="500"/>
                                        <p:tgtEl>
                                          <p:spTgt spid="2053"/>
                                        </p:tgtEl>
                                      </p:cBhvr>
                                    </p:animEffect>
                                  </p:childTnLst>
                                </p:cTn>
                              </p:par>
                              <p:par>
                                <p:cTn id="20" presetID="22" presetClass="entr" presetSubtype="4" fill="hold" nodeType="with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wipe(down)">
                                      <p:cBhvr>
                                        <p:cTn id="22" dur="500"/>
                                        <p:tgtEl>
                                          <p:spTgt spid="2051"/>
                                        </p:tgtEl>
                                      </p:cBhvr>
                                    </p:animEffect>
                                  </p:childTnLst>
                                </p:cTn>
                              </p:par>
                              <p:par>
                                <p:cTn id="23" presetID="22" presetClass="entr" presetSubtype="4"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00"/>
                                        <p:tgtEl>
                                          <p:spTgt spid="2050"/>
                                        </p:tgtEl>
                                      </p:cBhvr>
                                    </p:animEffect>
                                  </p:childTnLst>
                                </p:cTn>
                              </p:par>
                              <p:par>
                                <p:cTn id="26" presetID="22" presetClass="entr" presetSubtype="4"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nodeType="with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wipe(down)">
                                      <p:cBhvr>
                                        <p:cTn id="3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cor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1080</TotalTime>
  <Words>353</Words>
  <Application>Microsoft Office PowerPoint</Application>
  <PresentationFormat>Panorámica</PresentationFormat>
  <Paragraphs>63</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Bodoni MT Black</vt:lpstr>
      <vt:lpstr>Calibri</vt:lpstr>
      <vt:lpstr>Franklin Gothic Book</vt:lpstr>
      <vt:lpstr>Georgia</vt:lpstr>
      <vt:lpstr>Symbol</vt:lpstr>
      <vt:lpstr>Recorte</vt:lpstr>
      <vt:lpstr>Presentación de PowerPoint</vt:lpstr>
      <vt:lpstr>BASE DE DATOS </vt:lpstr>
      <vt:lpstr>Presentación de PowerPoint</vt:lpstr>
      <vt:lpstr>Presentación de PowerPoint</vt:lpstr>
      <vt:lpstr>Presentación de PowerPoint</vt:lpstr>
      <vt:lpstr>NORMALIZACIÓN</vt:lpstr>
      <vt:lpstr>PRIMERA FORMA NORMAL</vt:lpstr>
      <vt:lpstr>SEGUNDA FORMA NORMAL</vt:lpstr>
      <vt:lpstr>TERCERA FORMA NORMAL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LADY LILIBETH PUCHAICELA CALVA</dc:creator>
  <cp:lastModifiedBy>LADY LILIBETH PUCHAICELA CALVA</cp:lastModifiedBy>
  <cp:revision>8</cp:revision>
  <dcterms:created xsi:type="dcterms:W3CDTF">2022-02-02T08:17:17Z</dcterms:created>
  <dcterms:modified xsi:type="dcterms:W3CDTF">2022-02-09T13:50:22Z</dcterms:modified>
</cp:coreProperties>
</file>