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Didact Gothic" panose="00000500000000000000" pitchFamily="2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Black" panose="02000000000000000000" pitchFamily="2" charset="0"/>
      <p:bold r:id="rId33"/>
      <p:boldItalic r:id="rId34"/>
    </p:embeddedFont>
    <p:embeddedFont>
      <p:font typeface="Roboto Light" panose="02000000000000000000" pitchFamily="2" charset="0"/>
      <p:regular r:id="rId35"/>
      <p:bold r:id="rId36"/>
      <p:italic r:id="rId37"/>
      <p:boldItalic r:id="rId38"/>
    </p:embeddedFont>
    <p:embeddedFont>
      <p:font typeface="Roboto Mono Thin" panose="020B0604020202020204" charset="0"/>
      <p:regular r:id="rId39"/>
      <p:bold r:id="rId40"/>
      <p:italic r:id="rId41"/>
      <p:boldItalic r:id="rId42"/>
    </p:embeddedFont>
    <p:embeddedFont>
      <p:font typeface="Roboto Thin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100048e01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100048e01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100048e0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100048e0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100048e01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100048e01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100048e01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100048e01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100048e01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100048e01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10041414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10041414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10041414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10041414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100048e0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100048e01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10041414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10041414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799515" y="1846128"/>
            <a:ext cx="3129600" cy="892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333</a:t>
            </a:r>
            <a:endParaRPr sz="3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2FF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38" y="152400"/>
            <a:ext cx="521052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ctrTitle" idx="4294967295"/>
          </p:nvPr>
        </p:nvSpPr>
        <p:spPr>
          <a:xfrm>
            <a:off x="769663" y="32990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ALERT SERVICE SIGNAL FLOW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5" name="Google Shape;525;p30"/>
          <p:cNvCxnSpPr/>
          <p:nvPr/>
        </p:nvCxnSpPr>
        <p:spPr>
          <a:xfrm>
            <a:off x="-14837" y="1052350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 t="8564" b="9942"/>
          <a:stretch/>
        </p:blipFill>
        <p:spPr>
          <a:xfrm>
            <a:off x="1535400" y="1217100"/>
            <a:ext cx="6302450" cy="36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ctrTitle" idx="4294967295"/>
          </p:nvPr>
        </p:nvSpPr>
        <p:spPr>
          <a:xfrm>
            <a:off x="769663" y="32990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MONITORING AND VISUALIZATION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32" name="Google Shape;532;p31"/>
          <p:cNvCxnSpPr/>
          <p:nvPr/>
        </p:nvCxnSpPr>
        <p:spPr>
          <a:xfrm>
            <a:off x="-14837" y="1052350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3" name="Google Shape;533;p31"/>
          <p:cNvPicPr preferRelativeResize="0"/>
          <p:nvPr/>
        </p:nvPicPr>
        <p:blipFill rotWithShape="1">
          <a:blip r:embed="rId3">
            <a:alphaModFix/>
          </a:blip>
          <a:srcRect l="6985"/>
          <a:stretch/>
        </p:blipFill>
        <p:spPr>
          <a:xfrm>
            <a:off x="461037" y="1298550"/>
            <a:ext cx="8221923" cy="35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>
            <a:spLocks noGrp="1"/>
          </p:cNvSpPr>
          <p:nvPr>
            <p:ph type="ctrTitle" idx="4294967295"/>
          </p:nvPr>
        </p:nvSpPr>
        <p:spPr>
          <a:xfrm>
            <a:off x="769663" y="32990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PREDICTION SERVICE USING LSTM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39" name="Google Shape;539;p32"/>
          <p:cNvCxnSpPr/>
          <p:nvPr/>
        </p:nvCxnSpPr>
        <p:spPr>
          <a:xfrm>
            <a:off x="-14837" y="1052350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0" name="Google Shape;5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25" y="1217100"/>
            <a:ext cx="6535595" cy="37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>
            <a:spLocks noGrp="1"/>
          </p:cNvSpPr>
          <p:nvPr>
            <p:ph type="ctrTitle" idx="6"/>
          </p:nvPr>
        </p:nvSpPr>
        <p:spPr>
          <a:xfrm>
            <a:off x="311700" y="349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 ANALYSIS</a:t>
            </a:r>
            <a:endParaRPr/>
          </a:p>
        </p:txBody>
      </p:sp>
      <p:cxnSp>
        <p:nvCxnSpPr>
          <p:cNvPr id="546" name="Google Shape;546;p33"/>
          <p:cNvCxnSpPr/>
          <p:nvPr/>
        </p:nvCxnSpPr>
        <p:spPr>
          <a:xfrm>
            <a:off x="311700" y="6583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7" name="Google Shape;5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98750"/>
            <a:ext cx="5678975" cy="10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3"/>
          <p:cNvSpPr txBox="1"/>
          <p:nvPr/>
        </p:nvSpPr>
        <p:spPr>
          <a:xfrm>
            <a:off x="3251825" y="703525"/>
            <a:ext cx="30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OUR SOLUTION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3251825" y="2213250"/>
            <a:ext cx="30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PAID CLOUD SOLUTIONS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406398" y="3250575"/>
            <a:ext cx="611741" cy="60660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1262323" y="3250575"/>
            <a:ext cx="611741" cy="60660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849873" y="4045925"/>
            <a:ext cx="611741" cy="60660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849873" y="1380325"/>
            <a:ext cx="611741" cy="60660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4" name="Google Shape;5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572" y="2644347"/>
            <a:ext cx="5523800" cy="2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>
            <a:spLocks noGrp="1"/>
          </p:cNvSpPr>
          <p:nvPr>
            <p:ph type="ctrTitle"/>
          </p:nvPr>
        </p:nvSpPr>
        <p:spPr>
          <a:xfrm>
            <a:off x="4066400" y="1737500"/>
            <a:ext cx="4357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DEMONSTRATION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0" name="Google Shape;560;p34"/>
          <p:cNvCxnSpPr/>
          <p:nvPr/>
        </p:nvCxnSpPr>
        <p:spPr>
          <a:xfrm>
            <a:off x="4163200" y="2275250"/>
            <a:ext cx="5264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1" name="Google Shape;561;p34"/>
          <p:cNvGrpSpPr/>
          <p:nvPr/>
        </p:nvGrpSpPr>
        <p:grpSpPr>
          <a:xfrm>
            <a:off x="1064001" y="1739490"/>
            <a:ext cx="2342144" cy="1664528"/>
            <a:chOff x="160325" y="221250"/>
            <a:chExt cx="7199950" cy="5116900"/>
          </a:xfrm>
        </p:grpSpPr>
        <p:sp>
          <p:nvSpPr>
            <p:cNvPr id="562" name="Google Shape;562;p3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sp>
        <p:nvSpPr>
          <p:cNvPr id="571" name="Google Shape;571;p35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We are open to questions now!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ctrTitle" idx="16"/>
          </p:nvPr>
        </p:nvSpPr>
        <p:spPr>
          <a:xfrm>
            <a:off x="643488" y="22750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AnytimeFood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ctrTitle" idx="17"/>
          </p:nvPr>
        </p:nvSpPr>
        <p:spPr>
          <a:xfrm>
            <a:off x="643488" y="3127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Problem</a:t>
            </a: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ctrTitle" idx="18"/>
          </p:nvPr>
        </p:nvSpPr>
        <p:spPr>
          <a:xfrm>
            <a:off x="643488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Solution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ctrTitle" idx="19"/>
          </p:nvPr>
        </p:nvSpPr>
        <p:spPr>
          <a:xfrm>
            <a:off x="6424513" y="2355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ctrTitle" idx="20"/>
          </p:nvPr>
        </p:nvSpPr>
        <p:spPr>
          <a:xfrm>
            <a:off x="6424513" y="3279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Cost Analysis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ctrTitle" idx="21"/>
          </p:nvPr>
        </p:nvSpPr>
        <p:spPr>
          <a:xfrm>
            <a:off x="6424513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Demonstration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6" name="Google Shape;226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6" name="Google Shape;236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44" name="Google Shape;244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AnytimeFood</a:t>
            </a:r>
            <a:endParaRPr sz="3000"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1"/>
          </p:nvPr>
        </p:nvSpPr>
        <p:spPr>
          <a:xfrm>
            <a:off x="4695725" y="2746375"/>
            <a:ext cx="3655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Nation-wide fast-food chain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More than 7000 outlets across the nation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Uses a centralized IT core</a:t>
            </a:r>
            <a:endParaRPr sz="1600"/>
          </a:p>
        </p:txBody>
      </p:sp>
      <p:cxnSp>
        <p:nvCxnSpPr>
          <p:cNvPr id="251" name="Google Shape;251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2"/>
          <p:cNvSpPr/>
          <p:nvPr/>
        </p:nvSpPr>
        <p:spPr>
          <a:xfrm>
            <a:off x="2105996" y="19824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209279" y="21445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2548532" y="38135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2544435" y="20460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2404214" y="34338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478765" y="35364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479452" y="35966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2563585" y="36267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000663" y="35966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3030756" y="32341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3030756" y="31767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3123095" y="31767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496551" y="31767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3525957" y="32594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525957" y="35782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1986973" y="28176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2075904" y="28477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2786564" y="28477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2761256" y="28005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1763994" y="37916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1876858" y="37622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1906951" y="33908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1825554" y="22300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889162" y="22300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1956880" y="22300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1986300" y="23217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1906951" y="33319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1993132" y="33319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892583" y="33319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2922675" y="34421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851547" y="34366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2678498" y="31603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2678498" y="27013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679185" y="26445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767414" y="26445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701742" y="26144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3731848" y="25029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3731848" y="24503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625832" y="31596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963724" y="17930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963724" y="18805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934305" y="24571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448672" y="24865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389848" y="24865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2389848" y="25713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2389848" y="30098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318720" y="29899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>
            <a:off x="2776830" y="1220791"/>
            <a:ext cx="373819" cy="412843"/>
            <a:chOff x="3040350" y="1113200"/>
            <a:chExt cx="1704600" cy="1882550"/>
          </a:xfrm>
        </p:grpSpPr>
        <p:sp>
          <p:nvSpPr>
            <p:cNvPr id="300" name="Google Shape;300;p22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3542691" y="1934976"/>
            <a:ext cx="406573" cy="402537"/>
            <a:chOff x="462200" y="569000"/>
            <a:chExt cx="1901650" cy="1882775"/>
          </a:xfrm>
        </p:grpSpPr>
        <p:sp>
          <p:nvSpPr>
            <p:cNvPr id="303" name="Google Shape;303;p22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2"/>
          <p:cNvGrpSpPr/>
          <p:nvPr/>
        </p:nvGrpSpPr>
        <p:grpSpPr>
          <a:xfrm>
            <a:off x="3361067" y="3772968"/>
            <a:ext cx="372185" cy="370679"/>
            <a:chOff x="4991125" y="2436850"/>
            <a:chExt cx="1890225" cy="1882575"/>
          </a:xfrm>
        </p:grpSpPr>
        <p:sp>
          <p:nvSpPr>
            <p:cNvPr id="308" name="Google Shape;308;p22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1265245" y="3606959"/>
            <a:ext cx="372245" cy="369356"/>
            <a:chOff x="5249675" y="238125"/>
            <a:chExt cx="1897275" cy="1882550"/>
          </a:xfrm>
        </p:grpSpPr>
        <p:sp>
          <p:nvSpPr>
            <p:cNvPr id="313" name="Google Shape;313;p22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2"/>
          <p:cNvGrpSpPr/>
          <p:nvPr/>
        </p:nvGrpSpPr>
        <p:grpSpPr>
          <a:xfrm>
            <a:off x="1278737" y="2022242"/>
            <a:ext cx="357689" cy="347177"/>
            <a:chOff x="2652075" y="3639925"/>
            <a:chExt cx="1882575" cy="1827250"/>
          </a:xfrm>
        </p:grpSpPr>
        <p:sp>
          <p:nvSpPr>
            <p:cNvPr id="319" name="Google Shape;319;p22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/>
        </p:nvSpPr>
        <p:spPr>
          <a:xfrm>
            <a:off x="1336225" y="3304900"/>
            <a:ext cx="34341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1336225" y="2603550"/>
            <a:ext cx="34341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1336225" y="1902200"/>
            <a:ext cx="3340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3" name="Google Shape;333;p23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1557922" y="2087900"/>
            <a:ext cx="3028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DISRUPTION AT CENTRAL DATA CENTER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3"/>
          <p:cNvSpPr txBox="1">
            <a:spLocks noGrp="1"/>
          </p:cNvSpPr>
          <p:nvPr>
            <p:ph type="ctrTitle" idx="2"/>
          </p:nvPr>
        </p:nvSpPr>
        <p:spPr>
          <a:xfrm>
            <a:off x="1557922" y="3490575"/>
            <a:ext cx="31632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LOSS OF CUSTOMERS AND REVENUE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ctrTitle" idx="3"/>
          </p:nvPr>
        </p:nvSpPr>
        <p:spPr>
          <a:xfrm>
            <a:off x="1557922" y="2789250"/>
            <a:ext cx="31632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48 HOUR DOWNTIME, LONG SERVICE DELAYS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7" name="Google Shape;337;p23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23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342" name="Google Shape;342;p23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343" name="Google Shape;343;p23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347" name="Google Shape;347;p23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9" name="Google Shape;349;p23"/>
          <p:cNvSpPr/>
          <p:nvPr/>
        </p:nvSpPr>
        <p:spPr>
          <a:xfrm>
            <a:off x="51816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53099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49408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3099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54485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55260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58056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58653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58653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54853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55476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59886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59886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66926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68845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69735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72099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71629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72811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78186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78822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74120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75301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 rot="10800000">
            <a:off x="4756250" y="1902950"/>
            <a:ext cx="30813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 rot="10800000">
            <a:off x="4768250" y="2606325"/>
            <a:ext cx="30693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 rot="10800000">
            <a:off x="4901450" y="3309700"/>
            <a:ext cx="29361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386" name="Google Shape;386;p24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8" name="Google Shape;388;p24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4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ctrTitle"/>
          </p:nvPr>
        </p:nvSpPr>
        <p:spPr>
          <a:xfrm>
            <a:off x="4930024" y="2071900"/>
            <a:ext cx="2539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CONTAINER TECHNOLOGY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87" name="Google Shape;487;p24"/>
          <p:cNvSpPr txBox="1">
            <a:spLocks noGrp="1"/>
          </p:cNvSpPr>
          <p:nvPr>
            <p:ph type="ctrTitle" idx="2"/>
          </p:nvPr>
        </p:nvSpPr>
        <p:spPr>
          <a:xfrm>
            <a:off x="4930074" y="3474575"/>
            <a:ext cx="2539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HYBRID CLOUD ARCHITECTURE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88" name="Google Shape;488;p24"/>
          <p:cNvSpPr txBox="1">
            <a:spLocks noGrp="1"/>
          </p:cNvSpPr>
          <p:nvPr>
            <p:ph type="ctrTitle" idx="3"/>
          </p:nvPr>
        </p:nvSpPr>
        <p:spPr>
          <a:xfrm>
            <a:off x="4930073" y="2773225"/>
            <a:ext cx="25398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MICROSERVCES AND HA CLUSTERS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28" y="1294975"/>
            <a:ext cx="5968896" cy="37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5"/>
          <p:cNvSpPr txBox="1">
            <a:spLocks noGrp="1"/>
          </p:cNvSpPr>
          <p:nvPr>
            <p:ph type="ctrTitle" idx="4294967295"/>
          </p:nvPr>
        </p:nvSpPr>
        <p:spPr>
          <a:xfrm>
            <a:off x="655050" y="389175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REFACTORING MONOLOTHIC CODE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5" name="Google Shape;495;p25"/>
          <p:cNvCxnSpPr/>
          <p:nvPr/>
        </p:nvCxnSpPr>
        <p:spPr>
          <a:xfrm>
            <a:off x="0" y="1197575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26"/>
          <p:cNvPicPr preferRelativeResize="0"/>
          <p:nvPr/>
        </p:nvPicPr>
        <p:blipFill rotWithShape="1">
          <a:blip r:embed="rId3">
            <a:alphaModFix/>
          </a:blip>
          <a:srcRect l="3472" t="3689" r="4649" b="2913"/>
          <a:stretch/>
        </p:blipFill>
        <p:spPr>
          <a:xfrm>
            <a:off x="1141000" y="1239550"/>
            <a:ext cx="6862025" cy="37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6"/>
          <p:cNvSpPr txBox="1">
            <a:spLocks noGrp="1"/>
          </p:cNvSpPr>
          <p:nvPr>
            <p:ph type="ctrTitle" idx="4294967295"/>
          </p:nvPr>
        </p:nvSpPr>
        <p:spPr>
          <a:xfrm>
            <a:off x="773038" y="3074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CONTAINERIZATION OF THE ENDPOINTS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2" name="Google Shape;502;p26"/>
          <p:cNvCxnSpPr/>
          <p:nvPr/>
        </p:nvCxnSpPr>
        <p:spPr>
          <a:xfrm>
            <a:off x="-14837" y="1052350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>
            <a:spLocks noGrp="1"/>
          </p:cNvSpPr>
          <p:nvPr>
            <p:ph type="ctrTitle" idx="4294967295"/>
          </p:nvPr>
        </p:nvSpPr>
        <p:spPr>
          <a:xfrm>
            <a:off x="959288" y="32990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 OVERVIEW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8" name="Google Shape;508;p27"/>
          <p:cNvCxnSpPr/>
          <p:nvPr/>
        </p:nvCxnSpPr>
        <p:spPr>
          <a:xfrm>
            <a:off x="-14837" y="1052350"/>
            <a:ext cx="9173700" cy="4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9" name="Google Shape;5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1217100"/>
            <a:ext cx="8839200" cy="357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25" y="212325"/>
            <a:ext cx="5024101" cy="471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Roboto Black</vt:lpstr>
      <vt:lpstr>Didact Gothic</vt:lpstr>
      <vt:lpstr>Roboto</vt:lpstr>
      <vt:lpstr>Roboto Light</vt:lpstr>
      <vt:lpstr>Proxima Nova Semibold</vt:lpstr>
      <vt:lpstr>Arial</vt:lpstr>
      <vt:lpstr>Roboto Thin</vt:lpstr>
      <vt:lpstr>Roboto Mono Thin</vt:lpstr>
      <vt:lpstr>Proxima Nova</vt:lpstr>
      <vt:lpstr>Bree Serif</vt:lpstr>
      <vt:lpstr>WEB PROPOSAL</vt:lpstr>
      <vt:lpstr>Slidesgo Final Pages</vt:lpstr>
      <vt:lpstr>PowerPoint Presentation</vt:lpstr>
      <vt:lpstr>TABLE OF CONTENTS</vt:lpstr>
      <vt:lpstr>AnytimeFood</vt:lpstr>
      <vt:lpstr>PROBLEM</vt:lpstr>
      <vt:lpstr>SOLUTION</vt:lpstr>
      <vt:lpstr>REFACTORING MONOLOTHIC CODE</vt:lpstr>
      <vt:lpstr>CONTAINERIZATION OF THE ENDPOINTS</vt:lpstr>
      <vt:lpstr>ARCHITECTURE OVERVIEW</vt:lpstr>
      <vt:lpstr>PowerPoint Presentation</vt:lpstr>
      <vt:lpstr>PowerPoint Presentation</vt:lpstr>
      <vt:lpstr>ALERT SERVICE SIGNAL FLOW</vt:lpstr>
      <vt:lpstr>MONITORING AND VISUALIZATION</vt:lpstr>
      <vt:lpstr>PREDICTION SERVICE USING LSTM</vt:lpstr>
      <vt:lpstr>COST ANALYSIS</vt:lpstr>
      <vt:lpstr>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Raghavendra Kaushik</cp:lastModifiedBy>
  <cp:revision>1</cp:revision>
  <dcterms:modified xsi:type="dcterms:W3CDTF">2022-03-31T17:52:27Z</dcterms:modified>
</cp:coreProperties>
</file>