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80" r:id="rId1"/>
  </p:sldMasterIdLst>
  <p:notesMasterIdLst>
    <p:notesMasterId r:id="rId19"/>
  </p:notesMasterIdLst>
  <p:sldIdLst>
    <p:sldId id="256" r:id="rId2"/>
    <p:sldId id="257" r:id="rId3"/>
    <p:sldId id="258" r:id="rId4"/>
    <p:sldId id="275" r:id="rId5"/>
    <p:sldId id="276" r:id="rId6"/>
    <p:sldId id="259" r:id="rId7"/>
    <p:sldId id="269" r:id="rId8"/>
    <p:sldId id="270" r:id="rId9"/>
    <p:sldId id="263" r:id="rId10"/>
    <p:sldId id="264" r:id="rId11"/>
    <p:sldId id="262" r:id="rId12"/>
    <p:sldId id="260" r:id="rId13"/>
    <p:sldId id="273" r:id="rId14"/>
    <p:sldId id="274" r:id="rId15"/>
    <p:sldId id="261" r:id="rId16"/>
    <p:sldId id="27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8A0"/>
    <a:srgbClr val="0432FF"/>
    <a:srgbClr val="E9D75B"/>
    <a:srgbClr val="4728EE"/>
    <a:srgbClr val="1277F9"/>
    <a:srgbClr val="5E169E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2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9F789-7DAE-6940-A758-0FCFE2D80264}" type="doc">
      <dgm:prSet loTypeId="urn:microsoft.com/office/officeart/2009/3/layout/RandomtoResultProcess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C6F2CF8-25EE-794B-940C-85510A7ED9E7}">
      <dgm:prSet custT="1"/>
      <dgm:spPr/>
      <dgm:t>
        <a:bodyPr/>
        <a:lstStyle/>
        <a:p>
          <a:r>
            <a:rPr lang="en-US" sz="3200" b="1" i="0" dirty="0">
              <a:solidFill>
                <a:srgbClr val="002060"/>
              </a:solidFill>
              <a:latin typeface="Adobe Caslon Pro" panose="0205050205050A020403" pitchFamily="18" charset="77"/>
            </a:rPr>
            <a:t>Background</a:t>
          </a:r>
        </a:p>
      </dgm:t>
    </dgm:pt>
    <dgm:pt modelId="{D05E8715-3F55-8146-81A7-C2D89A4F4318}" type="parTrans" cxnId="{DD03FA7B-F6C6-EF4B-A9B6-0AA57F14467E}">
      <dgm:prSet/>
      <dgm:spPr/>
      <dgm:t>
        <a:bodyPr/>
        <a:lstStyle/>
        <a:p>
          <a:endParaRPr lang="en-US" sz="2000" b="1" i="0">
            <a:solidFill>
              <a:schemeClr val="tx2"/>
            </a:solidFill>
            <a:latin typeface="Adobe Caslon Pro" panose="0205050205050A020403" pitchFamily="18" charset="77"/>
          </a:endParaRPr>
        </a:p>
      </dgm:t>
    </dgm:pt>
    <dgm:pt modelId="{61D3D5D4-C4D0-DE4A-BC8C-F8F2E5EFDF12}" type="sibTrans" cxnId="{DD03FA7B-F6C6-EF4B-A9B6-0AA57F14467E}">
      <dgm:prSet/>
      <dgm:spPr/>
      <dgm:t>
        <a:bodyPr/>
        <a:lstStyle/>
        <a:p>
          <a:endParaRPr lang="en-US" sz="2000" b="1" i="0">
            <a:solidFill>
              <a:schemeClr val="tx2"/>
            </a:solidFill>
            <a:latin typeface="Adobe Caslon Pro" panose="0205050205050A020403" pitchFamily="18" charset="77"/>
          </a:endParaRPr>
        </a:p>
      </dgm:t>
    </dgm:pt>
    <dgm:pt modelId="{D7108F64-3D83-664A-A7CF-71816C0D5A26}">
      <dgm:prSet custT="1"/>
      <dgm:spPr/>
      <dgm:t>
        <a:bodyPr/>
        <a:lstStyle/>
        <a:p>
          <a:r>
            <a:rPr lang="en-US" sz="3200" b="1" i="0" dirty="0">
              <a:solidFill>
                <a:srgbClr val="002060"/>
              </a:solidFill>
              <a:latin typeface="Adobe Caslon Pro" panose="0205050205050A020403" pitchFamily="18" charset="77"/>
            </a:rPr>
            <a:t>Hypothesis</a:t>
          </a:r>
        </a:p>
      </dgm:t>
    </dgm:pt>
    <dgm:pt modelId="{A405B1B2-F6D5-094C-9B94-E944744DE4CA}" type="parTrans" cxnId="{D6B9BF7F-7DE9-6A40-B8E5-6BC0C2939BF8}">
      <dgm:prSet/>
      <dgm:spPr/>
      <dgm:t>
        <a:bodyPr/>
        <a:lstStyle/>
        <a:p>
          <a:endParaRPr lang="en-US" sz="2000" b="1" i="0">
            <a:solidFill>
              <a:schemeClr val="tx2"/>
            </a:solidFill>
            <a:latin typeface="Adobe Caslon Pro" panose="0205050205050A020403" pitchFamily="18" charset="77"/>
          </a:endParaRPr>
        </a:p>
      </dgm:t>
    </dgm:pt>
    <dgm:pt modelId="{B88BC5A3-CA81-DE4B-AE14-7DD8FBC89E38}" type="sibTrans" cxnId="{D6B9BF7F-7DE9-6A40-B8E5-6BC0C2939BF8}">
      <dgm:prSet/>
      <dgm:spPr/>
      <dgm:t>
        <a:bodyPr/>
        <a:lstStyle/>
        <a:p>
          <a:endParaRPr lang="en-US" sz="2000" b="1" i="0">
            <a:solidFill>
              <a:schemeClr val="tx2"/>
            </a:solidFill>
            <a:latin typeface="Adobe Caslon Pro" panose="0205050205050A020403" pitchFamily="18" charset="77"/>
          </a:endParaRPr>
        </a:p>
      </dgm:t>
    </dgm:pt>
    <dgm:pt modelId="{D4737D2B-7708-E740-A5BE-A9CEADDFCB74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400" b="1" i="0" dirty="0">
              <a:solidFill>
                <a:schemeClr val="tx2"/>
              </a:solidFill>
              <a:latin typeface="Adobe Caslon Pro" panose="0205050205050A020403" pitchFamily="18" charset="77"/>
            </a:rPr>
            <a:t>Anecdotal observations may suggest that there is a correlation between temperature, time of year and death rates among older adults (75+)</a:t>
          </a:r>
        </a:p>
      </dgm:t>
    </dgm:pt>
    <dgm:pt modelId="{55E9D572-4647-054B-A0D6-13F3DA74C839}" type="parTrans" cxnId="{BC8B56F7-8788-9A4D-8786-91AAB80DC8CE}">
      <dgm:prSet/>
      <dgm:spPr/>
      <dgm:t>
        <a:bodyPr/>
        <a:lstStyle/>
        <a:p>
          <a:endParaRPr lang="en-US" sz="2000" b="1" i="0">
            <a:solidFill>
              <a:schemeClr val="tx2"/>
            </a:solidFill>
            <a:latin typeface="Adobe Caslon Pro" panose="0205050205050A020403" pitchFamily="18" charset="77"/>
          </a:endParaRPr>
        </a:p>
      </dgm:t>
    </dgm:pt>
    <dgm:pt modelId="{C614B948-66C0-0146-9FFC-E5B28C7872AD}" type="sibTrans" cxnId="{BC8B56F7-8788-9A4D-8786-91AAB80DC8CE}">
      <dgm:prSet/>
      <dgm:spPr/>
      <dgm:t>
        <a:bodyPr/>
        <a:lstStyle/>
        <a:p>
          <a:endParaRPr lang="en-US" sz="2000" b="1" i="0">
            <a:solidFill>
              <a:schemeClr val="tx2"/>
            </a:solidFill>
            <a:latin typeface="Adobe Caslon Pro" panose="0205050205050A020403" pitchFamily="18" charset="77"/>
          </a:endParaRPr>
        </a:p>
      </dgm:t>
    </dgm:pt>
    <dgm:pt modelId="{C99D7C1C-D74C-3640-9F93-F735BFFC3B4B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400" b="1" i="0" dirty="0">
              <a:solidFill>
                <a:schemeClr val="tx2"/>
              </a:solidFill>
              <a:latin typeface="Adobe Caslon Pro" panose="0205050205050A020403" pitchFamily="18" charset="77"/>
            </a:rPr>
            <a:t>Temperature and time of the year impacts death rate for older adults in Minnesota </a:t>
          </a:r>
        </a:p>
      </dgm:t>
    </dgm:pt>
    <dgm:pt modelId="{9DA57D41-2F50-4845-A6C2-9E5E8297998D}" type="parTrans" cxnId="{BD564815-3DD3-9541-8D3C-A0B44B038B12}">
      <dgm:prSet/>
      <dgm:spPr/>
      <dgm:t>
        <a:bodyPr/>
        <a:lstStyle/>
        <a:p>
          <a:endParaRPr lang="en-US" sz="2000" b="1" i="0">
            <a:solidFill>
              <a:schemeClr val="tx2"/>
            </a:solidFill>
            <a:latin typeface="Adobe Caslon Pro" panose="0205050205050A020403" pitchFamily="18" charset="77"/>
          </a:endParaRPr>
        </a:p>
      </dgm:t>
    </dgm:pt>
    <dgm:pt modelId="{25865A13-8A41-B348-9894-284B59234CD3}" type="sibTrans" cxnId="{BD564815-3DD3-9541-8D3C-A0B44B038B12}">
      <dgm:prSet/>
      <dgm:spPr/>
      <dgm:t>
        <a:bodyPr/>
        <a:lstStyle/>
        <a:p>
          <a:endParaRPr lang="en-US" sz="2000" b="1" i="0">
            <a:solidFill>
              <a:schemeClr val="tx2"/>
            </a:solidFill>
            <a:latin typeface="Adobe Caslon Pro" panose="0205050205050A020403" pitchFamily="18" charset="77"/>
          </a:endParaRPr>
        </a:p>
      </dgm:t>
    </dgm:pt>
    <dgm:pt modelId="{855E26A0-6F16-4641-BDF3-B7E4C7FC02EA}" type="pres">
      <dgm:prSet presAssocID="{F1C9F789-7DAE-6940-A758-0FCFE2D80264}" presName="Name0" presStyleCnt="0">
        <dgm:presLayoutVars>
          <dgm:dir/>
          <dgm:animOne val="branch"/>
          <dgm:animLvl val="lvl"/>
        </dgm:presLayoutVars>
      </dgm:prSet>
      <dgm:spPr/>
    </dgm:pt>
    <dgm:pt modelId="{08FACECF-6759-3643-90AC-9257C705C0B7}" type="pres">
      <dgm:prSet presAssocID="{AC6F2CF8-25EE-794B-940C-85510A7ED9E7}" presName="chaos" presStyleCnt="0"/>
      <dgm:spPr/>
    </dgm:pt>
    <dgm:pt modelId="{F25D56BA-94AE-264D-89D2-3EC806623D7A}" type="pres">
      <dgm:prSet presAssocID="{AC6F2CF8-25EE-794B-940C-85510A7ED9E7}" presName="parTx1" presStyleLbl="revTx" presStyleIdx="0" presStyleCnt="3"/>
      <dgm:spPr/>
    </dgm:pt>
    <dgm:pt modelId="{9E47E23B-8792-2D4C-AC44-592AD90124AB}" type="pres">
      <dgm:prSet presAssocID="{AC6F2CF8-25EE-794B-940C-85510A7ED9E7}" presName="desTx1" presStyleLbl="revTx" presStyleIdx="1" presStyleCnt="3" custScaleX="178567" custScaleY="85158" custLinFactNeighborX="4889" custLinFactNeighborY="-2958">
        <dgm:presLayoutVars>
          <dgm:bulletEnabled val="1"/>
        </dgm:presLayoutVars>
      </dgm:prSet>
      <dgm:spPr/>
    </dgm:pt>
    <dgm:pt modelId="{8EF17CFA-5ACB-A743-A5B6-8524BE8EC047}" type="pres">
      <dgm:prSet presAssocID="{AC6F2CF8-25EE-794B-940C-85510A7ED9E7}" presName="c1" presStyleLbl="node1" presStyleIdx="0" presStyleCnt="19"/>
      <dgm:spPr/>
    </dgm:pt>
    <dgm:pt modelId="{D16ED70F-7B37-9D43-A963-62D1C33E3100}" type="pres">
      <dgm:prSet presAssocID="{AC6F2CF8-25EE-794B-940C-85510A7ED9E7}" presName="c2" presStyleLbl="node1" presStyleIdx="1" presStyleCnt="19"/>
      <dgm:spPr/>
    </dgm:pt>
    <dgm:pt modelId="{138BD0FA-6C27-0545-ACE7-486A581C9063}" type="pres">
      <dgm:prSet presAssocID="{AC6F2CF8-25EE-794B-940C-85510A7ED9E7}" presName="c3" presStyleLbl="node1" presStyleIdx="2" presStyleCnt="19"/>
      <dgm:spPr/>
    </dgm:pt>
    <dgm:pt modelId="{8AD58D27-168F-1C43-9E7E-5523350DD598}" type="pres">
      <dgm:prSet presAssocID="{AC6F2CF8-25EE-794B-940C-85510A7ED9E7}" presName="c4" presStyleLbl="node1" presStyleIdx="3" presStyleCnt="19"/>
      <dgm:spPr/>
    </dgm:pt>
    <dgm:pt modelId="{FA7F40CD-6503-C344-BD43-18E8AC215AFC}" type="pres">
      <dgm:prSet presAssocID="{AC6F2CF8-25EE-794B-940C-85510A7ED9E7}" presName="c5" presStyleLbl="node1" presStyleIdx="4" presStyleCnt="19"/>
      <dgm:spPr/>
    </dgm:pt>
    <dgm:pt modelId="{AEBE475D-6409-2448-B422-C90240C54E98}" type="pres">
      <dgm:prSet presAssocID="{AC6F2CF8-25EE-794B-940C-85510A7ED9E7}" presName="c6" presStyleLbl="node1" presStyleIdx="5" presStyleCnt="19"/>
      <dgm:spPr/>
    </dgm:pt>
    <dgm:pt modelId="{5B2E2940-FFD5-374A-9820-0FC95E9E5727}" type="pres">
      <dgm:prSet presAssocID="{AC6F2CF8-25EE-794B-940C-85510A7ED9E7}" presName="c7" presStyleLbl="node1" presStyleIdx="6" presStyleCnt="19"/>
      <dgm:spPr/>
    </dgm:pt>
    <dgm:pt modelId="{9C3E302B-3ADE-BC4F-A027-E60C8B729B8A}" type="pres">
      <dgm:prSet presAssocID="{AC6F2CF8-25EE-794B-940C-85510A7ED9E7}" presName="c8" presStyleLbl="node1" presStyleIdx="7" presStyleCnt="19"/>
      <dgm:spPr/>
    </dgm:pt>
    <dgm:pt modelId="{16F207EC-3E9E-1243-939D-57F5C1634B23}" type="pres">
      <dgm:prSet presAssocID="{AC6F2CF8-25EE-794B-940C-85510A7ED9E7}" presName="c9" presStyleLbl="node1" presStyleIdx="8" presStyleCnt="19"/>
      <dgm:spPr/>
    </dgm:pt>
    <dgm:pt modelId="{E7ECAB32-015E-8B4B-8D0E-B4E4FEA75A91}" type="pres">
      <dgm:prSet presAssocID="{AC6F2CF8-25EE-794B-940C-85510A7ED9E7}" presName="c10" presStyleLbl="node1" presStyleIdx="9" presStyleCnt="19"/>
      <dgm:spPr/>
    </dgm:pt>
    <dgm:pt modelId="{2D3382DC-3E8A-FA40-92CC-B5F7E6072574}" type="pres">
      <dgm:prSet presAssocID="{AC6F2CF8-25EE-794B-940C-85510A7ED9E7}" presName="c11" presStyleLbl="node1" presStyleIdx="10" presStyleCnt="19"/>
      <dgm:spPr/>
    </dgm:pt>
    <dgm:pt modelId="{4A0CDEB1-B1F1-1C44-8C44-BE13787CFC87}" type="pres">
      <dgm:prSet presAssocID="{AC6F2CF8-25EE-794B-940C-85510A7ED9E7}" presName="c12" presStyleLbl="node1" presStyleIdx="11" presStyleCnt="19"/>
      <dgm:spPr/>
    </dgm:pt>
    <dgm:pt modelId="{43343AEF-96C4-4E43-81B6-D92AA0A9D855}" type="pres">
      <dgm:prSet presAssocID="{AC6F2CF8-25EE-794B-940C-85510A7ED9E7}" presName="c13" presStyleLbl="node1" presStyleIdx="12" presStyleCnt="19"/>
      <dgm:spPr/>
    </dgm:pt>
    <dgm:pt modelId="{5F876F11-5C9B-F048-8E87-BF8FC9B37F26}" type="pres">
      <dgm:prSet presAssocID="{AC6F2CF8-25EE-794B-940C-85510A7ED9E7}" presName="c14" presStyleLbl="node1" presStyleIdx="13" presStyleCnt="19"/>
      <dgm:spPr/>
    </dgm:pt>
    <dgm:pt modelId="{95BFB198-33DE-2F43-81F2-A68E06F38A77}" type="pres">
      <dgm:prSet presAssocID="{AC6F2CF8-25EE-794B-940C-85510A7ED9E7}" presName="c15" presStyleLbl="node1" presStyleIdx="14" presStyleCnt="19"/>
      <dgm:spPr/>
    </dgm:pt>
    <dgm:pt modelId="{7A0F1F67-6658-0740-858A-05EA9A35BFD1}" type="pres">
      <dgm:prSet presAssocID="{AC6F2CF8-25EE-794B-940C-85510A7ED9E7}" presName="c16" presStyleLbl="node1" presStyleIdx="15" presStyleCnt="19"/>
      <dgm:spPr/>
    </dgm:pt>
    <dgm:pt modelId="{63DE4641-BAE0-6A45-BADF-782A5437FB2B}" type="pres">
      <dgm:prSet presAssocID="{AC6F2CF8-25EE-794B-940C-85510A7ED9E7}" presName="c17" presStyleLbl="node1" presStyleIdx="16" presStyleCnt="19"/>
      <dgm:spPr/>
    </dgm:pt>
    <dgm:pt modelId="{7E6677AB-94A1-D740-A61F-DBF2A7A8FBE5}" type="pres">
      <dgm:prSet presAssocID="{AC6F2CF8-25EE-794B-940C-85510A7ED9E7}" presName="c18" presStyleLbl="node1" presStyleIdx="17" presStyleCnt="19"/>
      <dgm:spPr/>
    </dgm:pt>
    <dgm:pt modelId="{21BAFB47-1E3F-2D4C-8723-349155AC53BF}" type="pres">
      <dgm:prSet presAssocID="{61D3D5D4-C4D0-DE4A-BC8C-F8F2E5EFDF12}" presName="chevronComposite1" presStyleCnt="0"/>
      <dgm:spPr/>
    </dgm:pt>
    <dgm:pt modelId="{6C77BCD3-503B-B342-9F01-3798A4683663}" type="pres">
      <dgm:prSet presAssocID="{61D3D5D4-C4D0-DE4A-BC8C-F8F2E5EFDF12}" presName="chevron1" presStyleLbl="sibTrans2D1" presStyleIdx="0" presStyleCnt="2"/>
      <dgm:spPr/>
    </dgm:pt>
    <dgm:pt modelId="{BE2A3B78-12A8-B744-B945-D95BD8AB1EAF}" type="pres">
      <dgm:prSet presAssocID="{61D3D5D4-C4D0-DE4A-BC8C-F8F2E5EFDF12}" presName="spChevron1" presStyleCnt="0"/>
      <dgm:spPr/>
    </dgm:pt>
    <dgm:pt modelId="{E7BE2F43-3194-8443-A1B2-CBD5A3579FB0}" type="pres">
      <dgm:prSet presAssocID="{61D3D5D4-C4D0-DE4A-BC8C-F8F2E5EFDF12}" presName="overlap" presStyleCnt="0"/>
      <dgm:spPr/>
    </dgm:pt>
    <dgm:pt modelId="{B06AB1A9-1B6B-2D4B-8DEB-3833C7B59A1F}" type="pres">
      <dgm:prSet presAssocID="{61D3D5D4-C4D0-DE4A-BC8C-F8F2E5EFDF12}" presName="chevronComposite2" presStyleCnt="0"/>
      <dgm:spPr/>
    </dgm:pt>
    <dgm:pt modelId="{CC672944-1261-814C-8685-E8588447D969}" type="pres">
      <dgm:prSet presAssocID="{61D3D5D4-C4D0-DE4A-BC8C-F8F2E5EFDF12}" presName="chevron2" presStyleLbl="sibTrans2D1" presStyleIdx="1" presStyleCnt="2"/>
      <dgm:spPr/>
    </dgm:pt>
    <dgm:pt modelId="{903EFB77-40F1-E643-82BE-8B85727D28CC}" type="pres">
      <dgm:prSet presAssocID="{61D3D5D4-C4D0-DE4A-BC8C-F8F2E5EFDF12}" presName="spChevron2" presStyleCnt="0"/>
      <dgm:spPr/>
    </dgm:pt>
    <dgm:pt modelId="{CF0D644E-59B2-0F4F-AB58-DCD4CD3BD76C}" type="pres">
      <dgm:prSet presAssocID="{D7108F64-3D83-664A-A7CF-71816C0D5A26}" presName="last" presStyleCnt="0"/>
      <dgm:spPr/>
    </dgm:pt>
    <dgm:pt modelId="{5F231A12-B02B-8A45-941A-F2CFA8445EEB}" type="pres">
      <dgm:prSet presAssocID="{D7108F64-3D83-664A-A7CF-71816C0D5A26}" presName="circleTx" presStyleLbl="node1" presStyleIdx="18" presStyleCnt="19" custScaleX="150513" custScaleY="119121"/>
      <dgm:spPr/>
    </dgm:pt>
    <dgm:pt modelId="{3727015F-1CC9-184E-A4F5-038FDFC4EEDD}" type="pres">
      <dgm:prSet presAssocID="{D7108F64-3D83-664A-A7CF-71816C0D5A26}" presName="desTxN" presStyleLbl="revTx" presStyleIdx="2" presStyleCnt="3" custScaleX="151857" custScaleY="87156" custLinFactNeighborX="858" custLinFactNeighborY="-2190">
        <dgm:presLayoutVars>
          <dgm:bulletEnabled val="1"/>
        </dgm:presLayoutVars>
      </dgm:prSet>
      <dgm:spPr/>
    </dgm:pt>
    <dgm:pt modelId="{85C797BE-E1EE-6944-BCA6-B95E3B7B68DA}" type="pres">
      <dgm:prSet presAssocID="{D7108F64-3D83-664A-A7CF-71816C0D5A26}" presName="spN" presStyleCnt="0"/>
      <dgm:spPr/>
    </dgm:pt>
  </dgm:ptLst>
  <dgm:cxnLst>
    <dgm:cxn modelId="{BD564815-3DD3-9541-8D3C-A0B44B038B12}" srcId="{D7108F64-3D83-664A-A7CF-71816C0D5A26}" destId="{C99D7C1C-D74C-3640-9F93-F735BFFC3B4B}" srcOrd="0" destOrd="0" parTransId="{9DA57D41-2F50-4845-A6C2-9E5E8297998D}" sibTransId="{25865A13-8A41-B348-9894-284B59234CD3}"/>
    <dgm:cxn modelId="{020C8464-3E43-4F48-AFF4-73E5951CD19B}" type="presOf" srcId="{F1C9F789-7DAE-6940-A758-0FCFE2D80264}" destId="{855E26A0-6F16-4641-BDF3-B7E4C7FC02EA}" srcOrd="0" destOrd="0" presId="urn:microsoft.com/office/officeart/2009/3/layout/RandomtoResultProcess"/>
    <dgm:cxn modelId="{DD03FA7B-F6C6-EF4B-A9B6-0AA57F14467E}" srcId="{F1C9F789-7DAE-6940-A758-0FCFE2D80264}" destId="{AC6F2CF8-25EE-794B-940C-85510A7ED9E7}" srcOrd="0" destOrd="0" parTransId="{D05E8715-3F55-8146-81A7-C2D89A4F4318}" sibTransId="{61D3D5D4-C4D0-DE4A-BC8C-F8F2E5EFDF12}"/>
    <dgm:cxn modelId="{D6B9BF7F-7DE9-6A40-B8E5-6BC0C2939BF8}" srcId="{F1C9F789-7DAE-6940-A758-0FCFE2D80264}" destId="{D7108F64-3D83-664A-A7CF-71816C0D5A26}" srcOrd="1" destOrd="0" parTransId="{A405B1B2-F6D5-094C-9B94-E944744DE4CA}" sibTransId="{B88BC5A3-CA81-DE4B-AE14-7DD8FBC89E38}"/>
    <dgm:cxn modelId="{9B357286-5AFB-B045-B5F6-351E2B1DBDC8}" type="presOf" srcId="{D4737D2B-7708-E740-A5BE-A9CEADDFCB74}" destId="{9E47E23B-8792-2D4C-AC44-592AD90124AB}" srcOrd="0" destOrd="0" presId="urn:microsoft.com/office/officeart/2009/3/layout/RandomtoResultProcess"/>
    <dgm:cxn modelId="{303A6391-B8BE-0F4D-9689-F3FDF34F576C}" type="presOf" srcId="{AC6F2CF8-25EE-794B-940C-85510A7ED9E7}" destId="{F25D56BA-94AE-264D-89D2-3EC806623D7A}" srcOrd="0" destOrd="0" presId="urn:microsoft.com/office/officeart/2009/3/layout/RandomtoResultProcess"/>
    <dgm:cxn modelId="{E018E5E7-DD0C-0046-8BBC-24DC83CF40D6}" type="presOf" srcId="{D7108F64-3D83-664A-A7CF-71816C0D5A26}" destId="{5F231A12-B02B-8A45-941A-F2CFA8445EEB}" srcOrd="0" destOrd="0" presId="urn:microsoft.com/office/officeart/2009/3/layout/RandomtoResultProcess"/>
    <dgm:cxn modelId="{959C1DED-BD4C-554B-9A6D-10F7C931274B}" type="presOf" srcId="{C99D7C1C-D74C-3640-9F93-F735BFFC3B4B}" destId="{3727015F-1CC9-184E-A4F5-038FDFC4EEDD}" srcOrd="0" destOrd="0" presId="urn:microsoft.com/office/officeart/2009/3/layout/RandomtoResultProcess"/>
    <dgm:cxn modelId="{BC8B56F7-8788-9A4D-8786-91AAB80DC8CE}" srcId="{AC6F2CF8-25EE-794B-940C-85510A7ED9E7}" destId="{D4737D2B-7708-E740-A5BE-A9CEADDFCB74}" srcOrd="0" destOrd="0" parTransId="{55E9D572-4647-054B-A0D6-13F3DA74C839}" sibTransId="{C614B948-66C0-0146-9FFC-E5B28C7872AD}"/>
    <dgm:cxn modelId="{2B59930A-B49B-3745-BFBE-278F3B94EA07}" type="presParOf" srcId="{855E26A0-6F16-4641-BDF3-B7E4C7FC02EA}" destId="{08FACECF-6759-3643-90AC-9257C705C0B7}" srcOrd="0" destOrd="0" presId="urn:microsoft.com/office/officeart/2009/3/layout/RandomtoResultProcess"/>
    <dgm:cxn modelId="{99769A6C-E3D6-8C4B-B213-29E95275EEC6}" type="presParOf" srcId="{08FACECF-6759-3643-90AC-9257C705C0B7}" destId="{F25D56BA-94AE-264D-89D2-3EC806623D7A}" srcOrd="0" destOrd="0" presId="urn:microsoft.com/office/officeart/2009/3/layout/RandomtoResultProcess"/>
    <dgm:cxn modelId="{3EFAED5A-AD39-024D-9D03-2DFEE32C11DB}" type="presParOf" srcId="{08FACECF-6759-3643-90AC-9257C705C0B7}" destId="{9E47E23B-8792-2D4C-AC44-592AD90124AB}" srcOrd="1" destOrd="0" presId="urn:microsoft.com/office/officeart/2009/3/layout/RandomtoResultProcess"/>
    <dgm:cxn modelId="{6B867E3A-7CD1-EF4B-B5D4-630B367E9F9B}" type="presParOf" srcId="{08FACECF-6759-3643-90AC-9257C705C0B7}" destId="{8EF17CFA-5ACB-A743-A5B6-8524BE8EC047}" srcOrd="2" destOrd="0" presId="urn:microsoft.com/office/officeart/2009/3/layout/RandomtoResultProcess"/>
    <dgm:cxn modelId="{EC8B41A4-0BA1-1743-BEF0-C4BE72AB1DF1}" type="presParOf" srcId="{08FACECF-6759-3643-90AC-9257C705C0B7}" destId="{D16ED70F-7B37-9D43-A963-62D1C33E3100}" srcOrd="3" destOrd="0" presId="urn:microsoft.com/office/officeart/2009/3/layout/RandomtoResultProcess"/>
    <dgm:cxn modelId="{503EFA15-CE78-0145-ABA1-23E4E7E794BC}" type="presParOf" srcId="{08FACECF-6759-3643-90AC-9257C705C0B7}" destId="{138BD0FA-6C27-0545-ACE7-486A581C9063}" srcOrd="4" destOrd="0" presId="urn:microsoft.com/office/officeart/2009/3/layout/RandomtoResultProcess"/>
    <dgm:cxn modelId="{1D3340F4-4B6C-2946-BC78-69063AC493EF}" type="presParOf" srcId="{08FACECF-6759-3643-90AC-9257C705C0B7}" destId="{8AD58D27-168F-1C43-9E7E-5523350DD598}" srcOrd="5" destOrd="0" presId="urn:microsoft.com/office/officeart/2009/3/layout/RandomtoResultProcess"/>
    <dgm:cxn modelId="{B03E4E85-5579-9D42-9FE5-29739DB05E89}" type="presParOf" srcId="{08FACECF-6759-3643-90AC-9257C705C0B7}" destId="{FA7F40CD-6503-C344-BD43-18E8AC215AFC}" srcOrd="6" destOrd="0" presId="urn:microsoft.com/office/officeart/2009/3/layout/RandomtoResultProcess"/>
    <dgm:cxn modelId="{9BE4FE0B-5B86-694F-9D44-B3120DD623DC}" type="presParOf" srcId="{08FACECF-6759-3643-90AC-9257C705C0B7}" destId="{AEBE475D-6409-2448-B422-C90240C54E98}" srcOrd="7" destOrd="0" presId="urn:microsoft.com/office/officeart/2009/3/layout/RandomtoResultProcess"/>
    <dgm:cxn modelId="{4EF5482B-23D6-6D4F-B05A-A9FD7E0064A6}" type="presParOf" srcId="{08FACECF-6759-3643-90AC-9257C705C0B7}" destId="{5B2E2940-FFD5-374A-9820-0FC95E9E5727}" srcOrd="8" destOrd="0" presId="urn:microsoft.com/office/officeart/2009/3/layout/RandomtoResultProcess"/>
    <dgm:cxn modelId="{469304A4-A67B-0D49-9E4D-22862E3A29B9}" type="presParOf" srcId="{08FACECF-6759-3643-90AC-9257C705C0B7}" destId="{9C3E302B-3ADE-BC4F-A027-E60C8B729B8A}" srcOrd="9" destOrd="0" presId="urn:microsoft.com/office/officeart/2009/3/layout/RandomtoResultProcess"/>
    <dgm:cxn modelId="{B5ACF78E-84A0-714B-A59C-54AF3BF90E3D}" type="presParOf" srcId="{08FACECF-6759-3643-90AC-9257C705C0B7}" destId="{16F207EC-3E9E-1243-939D-57F5C1634B23}" srcOrd="10" destOrd="0" presId="urn:microsoft.com/office/officeart/2009/3/layout/RandomtoResultProcess"/>
    <dgm:cxn modelId="{9F7922DE-68B0-3740-BC8A-4FA52A49269B}" type="presParOf" srcId="{08FACECF-6759-3643-90AC-9257C705C0B7}" destId="{E7ECAB32-015E-8B4B-8D0E-B4E4FEA75A91}" srcOrd="11" destOrd="0" presId="urn:microsoft.com/office/officeart/2009/3/layout/RandomtoResultProcess"/>
    <dgm:cxn modelId="{855AC77F-10F7-4E47-89A7-B74253F29E3E}" type="presParOf" srcId="{08FACECF-6759-3643-90AC-9257C705C0B7}" destId="{2D3382DC-3E8A-FA40-92CC-B5F7E6072574}" srcOrd="12" destOrd="0" presId="urn:microsoft.com/office/officeart/2009/3/layout/RandomtoResultProcess"/>
    <dgm:cxn modelId="{C93291D0-0CFA-434D-84D6-FDAFD532344B}" type="presParOf" srcId="{08FACECF-6759-3643-90AC-9257C705C0B7}" destId="{4A0CDEB1-B1F1-1C44-8C44-BE13787CFC87}" srcOrd="13" destOrd="0" presId="urn:microsoft.com/office/officeart/2009/3/layout/RandomtoResultProcess"/>
    <dgm:cxn modelId="{4C4A83D0-D5F6-5649-B33E-8A16B153D749}" type="presParOf" srcId="{08FACECF-6759-3643-90AC-9257C705C0B7}" destId="{43343AEF-96C4-4E43-81B6-D92AA0A9D855}" srcOrd="14" destOrd="0" presId="urn:microsoft.com/office/officeart/2009/3/layout/RandomtoResultProcess"/>
    <dgm:cxn modelId="{1DC3A8A3-437B-0641-B677-ABE49C41211D}" type="presParOf" srcId="{08FACECF-6759-3643-90AC-9257C705C0B7}" destId="{5F876F11-5C9B-F048-8E87-BF8FC9B37F26}" srcOrd="15" destOrd="0" presId="urn:microsoft.com/office/officeart/2009/3/layout/RandomtoResultProcess"/>
    <dgm:cxn modelId="{6E675D54-53B0-0847-B8CF-FC9649A70FBA}" type="presParOf" srcId="{08FACECF-6759-3643-90AC-9257C705C0B7}" destId="{95BFB198-33DE-2F43-81F2-A68E06F38A77}" srcOrd="16" destOrd="0" presId="urn:microsoft.com/office/officeart/2009/3/layout/RandomtoResultProcess"/>
    <dgm:cxn modelId="{B25C02C9-07EB-6F4D-92D0-68666F0FF751}" type="presParOf" srcId="{08FACECF-6759-3643-90AC-9257C705C0B7}" destId="{7A0F1F67-6658-0740-858A-05EA9A35BFD1}" srcOrd="17" destOrd="0" presId="urn:microsoft.com/office/officeart/2009/3/layout/RandomtoResultProcess"/>
    <dgm:cxn modelId="{8DD5A1AC-6255-614C-B085-53762B4F4122}" type="presParOf" srcId="{08FACECF-6759-3643-90AC-9257C705C0B7}" destId="{63DE4641-BAE0-6A45-BADF-782A5437FB2B}" srcOrd="18" destOrd="0" presId="urn:microsoft.com/office/officeart/2009/3/layout/RandomtoResultProcess"/>
    <dgm:cxn modelId="{F044F18C-254A-EF4D-8C7D-B5470EC61CD6}" type="presParOf" srcId="{08FACECF-6759-3643-90AC-9257C705C0B7}" destId="{7E6677AB-94A1-D740-A61F-DBF2A7A8FBE5}" srcOrd="19" destOrd="0" presId="urn:microsoft.com/office/officeart/2009/3/layout/RandomtoResultProcess"/>
    <dgm:cxn modelId="{BF2BACB8-DFC1-B248-8850-D0B61B3CE7FF}" type="presParOf" srcId="{855E26A0-6F16-4641-BDF3-B7E4C7FC02EA}" destId="{21BAFB47-1E3F-2D4C-8723-349155AC53BF}" srcOrd="1" destOrd="0" presId="urn:microsoft.com/office/officeart/2009/3/layout/RandomtoResultProcess"/>
    <dgm:cxn modelId="{7EBA10DD-8DFC-7949-AB5A-89601A939B93}" type="presParOf" srcId="{21BAFB47-1E3F-2D4C-8723-349155AC53BF}" destId="{6C77BCD3-503B-B342-9F01-3798A4683663}" srcOrd="0" destOrd="0" presId="urn:microsoft.com/office/officeart/2009/3/layout/RandomtoResultProcess"/>
    <dgm:cxn modelId="{D0C9A438-E640-414D-A769-3FAFA2B1A544}" type="presParOf" srcId="{21BAFB47-1E3F-2D4C-8723-349155AC53BF}" destId="{BE2A3B78-12A8-B744-B945-D95BD8AB1EAF}" srcOrd="1" destOrd="0" presId="urn:microsoft.com/office/officeart/2009/3/layout/RandomtoResultProcess"/>
    <dgm:cxn modelId="{DFEF746C-37B0-7B4E-B6D2-0B4CF29E8672}" type="presParOf" srcId="{855E26A0-6F16-4641-BDF3-B7E4C7FC02EA}" destId="{E7BE2F43-3194-8443-A1B2-CBD5A3579FB0}" srcOrd="2" destOrd="0" presId="urn:microsoft.com/office/officeart/2009/3/layout/RandomtoResultProcess"/>
    <dgm:cxn modelId="{8700DEAF-0585-7E49-85BD-97BF5FED1A4F}" type="presParOf" srcId="{855E26A0-6F16-4641-BDF3-B7E4C7FC02EA}" destId="{B06AB1A9-1B6B-2D4B-8DEB-3833C7B59A1F}" srcOrd="3" destOrd="0" presId="urn:microsoft.com/office/officeart/2009/3/layout/RandomtoResultProcess"/>
    <dgm:cxn modelId="{13FA0E35-6A33-C34E-82A2-B2C1412044D9}" type="presParOf" srcId="{B06AB1A9-1B6B-2D4B-8DEB-3833C7B59A1F}" destId="{CC672944-1261-814C-8685-E8588447D969}" srcOrd="0" destOrd="0" presId="urn:microsoft.com/office/officeart/2009/3/layout/RandomtoResultProcess"/>
    <dgm:cxn modelId="{FDD87CA0-8AD1-C741-8C9F-FC29071ED796}" type="presParOf" srcId="{B06AB1A9-1B6B-2D4B-8DEB-3833C7B59A1F}" destId="{903EFB77-40F1-E643-82BE-8B85727D28CC}" srcOrd="1" destOrd="0" presId="urn:microsoft.com/office/officeart/2009/3/layout/RandomtoResultProcess"/>
    <dgm:cxn modelId="{53D82296-09C3-7047-881A-71C32B755EBC}" type="presParOf" srcId="{855E26A0-6F16-4641-BDF3-B7E4C7FC02EA}" destId="{CF0D644E-59B2-0F4F-AB58-DCD4CD3BD76C}" srcOrd="4" destOrd="0" presId="urn:microsoft.com/office/officeart/2009/3/layout/RandomtoResultProcess"/>
    <dgm:cxn modelId="{63219A55-DBB0-7C4E-B57D-5BADD0DEAEE1}" type="presParOf" srcId="{CF0D644E-59B2-0F4F-AB58-DCD4CD3BD76C}" destId="{5F231A12-B02B-8A45-941A-F2CFA8445EEB}" srcOrd="0" destOrd="0" presId="urn:microsoft.com/office/officeart/2009/3/layout/RandomtoResultProcess"/>
    <dgm:cxn modelId="{DC9735C4-FF24-CD47-8E51-4E43365FFCCC}" type="presParOf" srcId="{CF0D644E-59B2-0F4F-AB58-DCD4CD3BD76C}" destId="{3727015F-1CC9-184E-A4F5-038FDFC4EEDD}" srcOrd="1" destOrd="0" presId="urn:microsoft.com/office/officeart/2009/3/layout/RandomtoResultProcess"/>
    <dgm:cxn modelId="{9FA04CAE-DCAD-7146-B19D-B9A36E7DEFE9}" type="presParOf" srcId="{CF0D644E-59B2-0F4F-AB58-DCD4CD3BD76C}" destId="{85C797BE-E1EE-6944-BCA6-B95E3B7B68DA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7B613A-30E5-6D43-BAA4-2A9DE6DD2E7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CBFA9DB-A0F9-9644-BDA9-A66258694D1B}">
      <dgm:prSet/>
      <dgm:spPr/>
      <dgm:t>
        <a:bodyPr/>
        <a:lstStyle/>
        <a:p>
          <a:r>
            <a:rPr lang="en-US" b="0" i="0" dirty="0">
              <a:solidFill>
                <a:schemeClr val="tx2"/>
              </a:solidFill>
              <a:latin typeface="Adobe Caslon Pro" panose="0205050205050A020403" pitchFamily="18" charset="77"/>
            </a:rPr>
            <a:t>Focused on Minnesota — by month and age group for the past 10 years</a:t>
          </a:r>
        </a:p>
      </dgm:t>
    </dgm:pt>
    <dgm:pt modelId="{E2CF2EB7-63ED-694D-9728-783A2856E83E}" type="parTrans" cxnId="{75A51151-0FF2-BD49-A3E1-61A85B53E3BA}">
      <dgm:prSet/>
      <dgm:spPr/>
      <dgm:t>
        <a:bodyPr/>
        <a:lstStyle/>
        <a:p>
          <a:endParaRPr lang="en-US"/>
        </a:p>
      </dgm:t>
    </dgm:pt>
    <dgm:pt modelId="{D89496BA-C08D-9B45-A181-21E67301A715}" type="sibTrans" cxnId="{75A51151-0FF2-BD49-A3E1-61A85B53E3BA}">
      <dgm:prSet/>
      <dgm:spPr/>
      <dgm:t>
        <a:bodyPr/>
        <a:lstStyle/>
        <a:p>
          <a:endParaRPr lang="en-US"/>
        </a:p>
      </dgm:t>
    </dgm:pt>
    <dgm:pt modelId="{62E4F05E-CD27-C94A-A2D7-53E587F9ADD9}">
      <dgm:prSet/>
      <dgm:spPr/>
      <dgm:t>
        <a:bodyPr/>
        <a:lstStyle/>
        <a:p>
          <a:r>
            <a:rPr lang="en-US" b="0" i="0" dirty="0">
              <a:solidFill>
                <a:schemeClr val="tx2"/>
              </a:solidFill>
              <a:latin typeface="Adobe Caslon Pro" panose="0205050205050A020403" pitchFamily="18" charset="77"/>
            </a:rPr>
            <a:t>Temperature data from the National Weather Service</a:t>
          </a:r>
        </a:p>
      </dgm:t>
    </dgm:pt>
    <dgm:pt modelId="{BAC772ED-B9A6-F940-9334-897E8F9985EE}" type="parTrans" cxnId="{421251AB-C7F3-7B40-8C2A-6A8A761BD7CC}">
      <dgm:prSet/>
      <dgm:spPr/>
      <dgm:t>
        <a:bodyPr/>
        <a:lstStyle/>
        <a:p>
          <a:endParaRPr lang="en-US"/>
        </a:p>
      </dgm:t>
    </dgm:pt>
    <dgm:pt modelId="{63008241-FB69-124B-BB6C-DAE1543FB3DB}" type="sibTrans" cxnId="{421251AB-C7F3-7B40-8C2A-6A8A761BD7CC}">
      <dgm:prSet/>
      <dgm:spPr/>
      <dgm:t>
        <a:bodyPr/>
        <a:lstStyle/>
        <a:p>
          <a:endParaRPr lang="en-US"/>
        </a:p>
      </dgm:t>
    </dgm:pt>
    <dgm:pt modelId="{3FA015D6-40ED-0A44-9D6E-D974DC50BF5E}">
      <dgm:prSet/>
      <dgm:spPr/>
      <dgm:t>
        <a:bodyPr/>
        <a:lstStyle/>
        <a:p>
          <a:r>
            <a:rPr lang="en-US" b="0" i="0" dirty="0">
              <a:solidFill>
                <a:schemeClr val="tx2"/>
              </a:solidFill>
              <a:latin typeface="Adobe Caslon Pro" panose="0205050205050A020403" pitchFamily="18" charset="77"/>
            </a:rPr>
            <a:t>Death rates data from Center for Disease Control and Prevention</a:t>
          </a:r>
        </a:p>
      </dgm:t>
    </dgm:pt>
    <dgm:pt modelId="{E3DA8958-A5A1-504B-BD75-1AA7922CFC36}" type="parTrans" cxnId="{F2810DC7-5529-194F-A1E2-164A64333933}">
      <dgm:prSet/>
      <dgm:spPr/>
      <dgm:t>
        <a:bodyPr/>
        <a:lstStyle/>
        <a:p>
          <a:endParaRPr lang="en-US"/>
        </a:p>
      </dgm:t>
    </dgm:pt>
    <dgm:pt modelId="{7B69B020-0718-7C41-9882-6CB43AE20A55}" type="sibTrans" cxnId="{F2810DC7-5529-194F-A1E2-164A64333933}">
      <dgm:prSet/>
      <dgm:spPr/>
      <dgm:t>
        <a:bodyPr/>
        <a:lstStyle/>
        <a:p>
          <a:endParaRPr lang="en-US"/>
        </a:p>
      </dgm:t>
    </dgm:pt>
    <dgm:pt modelId="{AB19BE15-21FD-F24B-B852-6F878217FE49}" type="pres">
      <dgm:prSet presAssocID="{F27B613A-30E5-6D43-BAA4-2A9DE6DD2E7D}" presName="linear" presStyleCnt="0">
        <dgm:presLayoutVars>
          <dgm:animLvl val="lvl"/>
          <dgm:resizeHandles val="exact"/>
        </dgm:presLayoutVars>
      </dgm:prSet>
      <dgm:spPr/>
    </dgm:pt>
    <dgm:pt modelId="{75A5607C-C5A6-FA47-A180-0892A82AB7D2}" type="pres">
      <dgm:prSet presAssocID="{7CBFA9DB-A0F9-9644-BDA9-A66258694D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A3A1C9-5B5D-FE46-8846-29FC6BE07760}" type="pres">
      <dgm:prSet presAssocID="{D89496BA-C08D-9B45-A181-21E67301A715}" presName="spacer" presStyleCnt="0"/>
      <dgm:spPr/>
    </dgm:pt>
    <dgm:pt modelId="{901DDB70-F948-E54E-B5FE-277F2EA37F6F}" type="pres">
      <dgm:prSet presAssocID="{62E4F05E-CD27-C94A-A2D7-53E587F9AD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9704F9F-A446-4744-93FA-3F7D3B2FA2A3}" type="pres">
      <dgm:prSet presAssocID="{63008241-FB69-124B-BB6C-DAE1543FB3DB}" presName="spacer" presStyleCnt="0"/>
      <dgm:spPr/>
    </dgm:pt>
    <dgm:pt modelId="{3EF5DA59-A605-104D-AEB7-F9F3E51B3375}" type="pres">
      <dgm:prSet presAssocID="{3FA015D6-40ED-0A44-9D6E-D974DC50BF5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5A51151-0FF2-BD49-A3E1-61A85B53E3BA}" srcId="{F27B613A-30E5-6D43-BAA4-2A9DE6DD2E7D}" destId="{7CBFA9DB-A0F9-9644-BDA9-A66258694D1B}" srcOrd="0" destOrd="0" parTransId="{E2CF2EB7-63ED-694D-9728-783A2856E83E}" sibTransId="{D89496BA-C08D-9B45-A181-21E67301A715}"/>
    <dgm:cxn modelId="{3F80C55E-EB30-0A4D-8467-B2905EC66C02}" type="presOf" srcId="{7CBFA9DB-A0F9-9644-BDA9-A66258694D1B}" destId="{75A5607C-C5A6-FA47-A180-0892A82AB7D2}" srcOrd="0" destOrd="0" presId="urn:microsoft.com/office/officeart/2005/8/layout/vList2"/>
    <dgm:cxn modelId="{C6151372-7F2B-AF44-959C-032F46877224}" type="presOf" srcId="{62E4F05E-CD27-C94A-A2D7-53E587F9ADD9}" destId="{901DDB70-F948-E54E-B5FE-277F2EA37F6F}" srcOrd="0" destOrd="0" presId="urn:microsoft.com/office/officeart/2005/8/layout/vList2"/>
    <dgm:cxn modelId="{417F1677-1BD3-0047-8302-852250F822F9}" type="presOf" srcId="{F27B613A-30E5-6D43-BAA4-2A9DE6DD2E7D}" destId="{AB19BE15-21FD-F24B-B852-6F878217FE49}" srcOrd="0" destOrd="0" presId="urn:microsoft.com/office/officeart/2005/8/layout/vList2"/>
    <dgm:cxn modelId="{421251AB-C7F3-7B40-8C2A-6A8A761BD7CC}" srcId="{F27B613A-30E5-6D43-BAA4-2A9DE6DD2E7D}" destId="{62E4F05E-CD27-C94A-A2D7-53E587F9ADD9}" srcOrd="1" destOrd="0" parTransId="{BAC772ED-B9A6-F940-9334-897E8F9985EE}" sibTransId="{63008241-FB69-124B-BB6C-DAE1543FB3DB}"/>
    <dgm:cxn modelId="{F2810DC7-5529-194F-A1E2-164A64333933}" srcId="{F27B613A-30E5-6D43-BAA4-2A9DE6DD2E7D}" destId="{3FA015D6-40ED-0A44-9D6E-D974DC50BF5E}" srcOrd="2" destOrd="0" parTransId="{E3DA8958-A5A1-504B-BD75-1AA7922CFC36}" sibTransId="{7B69B020-0718-7C41-9882-6CB43AE20A55}"/>
    <dgm:cxn modelId="{5C3CA1FD-AEEE-1843-B2D6-B085C5BF9898}" type="presOf" srcId="{3FA015D6-40ED-0A44-9D6E-D974DC50BF5E}" destId="{3EF5DA59-A605-104D-AEB7-F9F3E51B3375}" srcOrd="0" destOrd="0" presId="urn:microsoft.com/office/officeart/2005/8/layout/vList2"/>
    <dgm:cxn modelId="{69FA3887-5D8A-B046-BA4F-6A077F853427}" type="presParOf" srcId="{AB19BE15-21FD-F24B-B852-6F878217FE49}" destId="{75A5607C-C5A6-FA47-A180-0892A82AB7D2}" srcOrd="0" destOrd="0" presId="urn:microsoft.com/office/officeart/2005/8/layout/vList2"/>
    <dgm:cxn modelId="{D8E6FC28-3157-6648-9FA9-E043640A2B95}" type="presParOf" srcId="{AB19BE15-21FD-F24B-B852-6F878217FE49}" destId="{CAA3A1C9-5B5D-FE46-8846-29FC6BE07760}" srcOrd="1" destOrd="0" presId="urn:microsoft.com/office/officeart/2005/8/layout/vList2"/>
    <dgm:cxn modelId="{B1322486-10CA-F944-A714-FD70CBA20616}" type="presParOf" srcId="{AB19BE15-21FD-F24B-B852-6F878217FE49}" destId="{901DDB70-F948-E54E-B5FE-277F2EA37F6F}" srcOrd="2" destOrd="0" presId="urn:microsoft.com/office/officeart/2005/8/layout/vList2"/>
    <dgm:cxn modelId="{B0320A62-588B-B64A-8B06-0315F2AA783B}" type="presParOf" srcId="{AB19BE15-21FD-F24B-B852-6F878217FE49}" destId="{09704F9F-A446-4744-93FA-3F7D3B2FA2A3}" srcOrd="3" destOrd="0" presId="urn:microsoft.com/office/officeart/2005/8/layout/vList2"/>
    <dgm:cxn modelId="{30BA4A79-50DB-CE4F-9409-817724F22C0D}" type="presParOf" srcId="{AB19BE15-21FD-F24B-B852-6F878217FE49}" destId="{3EF5DA59-A605-104D-AEB7-F9F3E51B337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95BE81-F77D-0A41-8C2A-2696785C2FEC}" type="doc">
      <dgm:prSet loTypeId="urn:microsoft.com/office/officeart/2005/8/layout/radial6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50C289-333E-7644-813F-1DACD87FFFF8}">
      <dgm:prSet/>
      <dgm:spPr/>
      <dgm:t>
        <a:bodyPr/>
        <a:lstStyle/>
        <a:p>
          <a:r>
            <a:rPr lang="en-US" b="1" i="0">
              <a:latin typeface="Adobe Caslon Pro" panose="0205050205050A020403" pitchFamily="18" charset="77"/>
            </a:rPr>
            <a:t>Tools</a:t>
          </a:r>
          <a:endParaRPr lang="en-US" b="1" i="0" dirty="0">
            <a:latin typeface="Adobe Caslon Pro" panose="0205050205050A020403" pitchFamily="18" charset="77"/>
          </a:endParaRPr>
        </a:p>
      </dgm:t>
    </dgm:pt>
    <dgm:pt modelId="{EC834658-D0E4-8546-931F-A0CD7B0B8DC4}" type="parTrans" cxnId="{851C4D38-119F-9443-95A8-7654EB187845}">
      <dgm:prSet/>
      <dgm:spPr/>
      <dgm:t>
        <a:bodyPr/>
        <a:lstStyle/>
        <a:p>
          <a:endParaRPr lang="en-US"/>
        </a:p>
      </dgm:t>
    </dgm:pt>
    <dgm:pt modelId="{D4163B83-7B3A-274F-930A-DF1EB413A31B}" type="sibTrans" cxnId="{851C4D38-119F-9443-95A8-7654EB187845}">
      <dgm:prSet/>
      <dgm:spPr/>
      <dgm:t>
        <a:bodyPr/>
        <a:lstStyle/>
        <a:p>
          <a:endParaRPr lang="en-US"/>
        </a:p>
      </dgm:t>
    </dgm:pt>
    <dgm:pt modelId="{555B46C6-7054-1543-BEE7-31935768EBAB}">
      <dgm:prSet custT="1"/>
      <dgm:spPr/>
      <dgm:t>
        <a:bodyPr/>
        <a:lstStyle/>
        <a:p>
          <a:r>
            <a:rPr lang="en-US" sz="1600" b="1" i="0">
              <a:latin typeface="Adobe Caslon Pro" panose="0205050205050A020403" pitchFamily="18" charset="77"/>
            </a:rPr>
            <a:t>Python Code</a:t>
          </a:r>
          <a:endParaRPr lang="en-US" sz="1600" b="1" i="0" dirty="0">
            <a:latin typeface="Adobe Caslon Pro" panose="0205050205050A020403" pitchFamily="18" charset="77"/>
          </a:endParaRPr>
        </a:p>
      </dgm:t>
    </dgm:pt>
    <dgm:pt modelId="{FF2A26A4-66FA-1C49-B8B1-662F44845125}" type="parTrans" cxnId="{A0A60CC5-0CE2-2C49-A429-2D0CE435E08B}">
      <dgm:prSet/>
      <dgm:spPr/>
      <dgm:t>
        <a:bodyPr/>
        <a:lstStyle/>
        <a:p>
          <a:endParaRPr lang="en-US"/>
        </a:p>
      </dgm:t>
    </dgm:pt>
    <dgm:pt modelId="{D00C9841-D447-7B4D-A8CB-B44EF575751E}" type="sibTrans" cxnId="{A0A60CC5-0CE2-2C49-A429-2D0CE435E08B}">
      <dgm:prSet/>
      <dgm:spPr/>
      <dgm:t>
        <a:bodyPr/>
        <a:lstStyle/>
        <a:p>
          <a:endParaRPr lang="en-US"/>
        </a:p>
      </dgm:t>
    </dgm:pt>
    <dgm:pt modelId="{09F0E3D2-6279-EB42-9776-5461743C32A1}">
      <dgm:prSet custT="1"/>
      <dgm:spPr/>
      <dgm:t>
        <a:bodyPr/>
        <a:lstStyle/>
        <a:p>
          <a:r>
            <a:rPr lang="en-US" sz="1600" b="1" i="0">
              <a:latin typeface="Adobe Caslon Pro" panose="0205050205050A020403" pitchFamily="18" charset="77"/>
            </a:rPr>
            <a:t>Pandas DataFrame</a:t>
          </a:r>
        </a:p>
      </dgm:t>
    </dgm:pt>
    <dgm:pt modelId="{4F872D42-64F4-E241-8502-F0B85FA017CF}" type="parTrans" cxnId="{B0D3CC84-C11F-8341-BA7F-48411C00A7DE}">
      <dgm:prSet/>
      <dgm:spPr/>
      <dgm:t>
        <a:bodyPr/>
        <a:lstStyle/>
        <a:p>
          <a:endParaRPr lang="en-US"/>
        </a:p>
      </dgm:t>
    </dgm:pt>
    <dgm:pt modelId="{37DA0AD6-16E8-A040-ADB9-032B59A6D62C}" type="sibTrans" cxnId="{B0D3CC84-C11F-8341-BA7F-48411C00A7DE}">
      <dgm:prSet/>
      <dgm:spPr/>
      <dgm:t>
        <a:bodyPr/>
        <a:lstStyle/>
        <a:p>
          <a:endParaRPr lang="en-US"/>
        </a:p>
      </dgm:t>
    </dgm:pt>
    <dgm:pt modelId="{17091086-AA90-3643-B7E0-D6E2FC1ACCE5}">
      <dgm:prSet custT="1"/>
      <dgm:spPr/>
      <dgm:t>
        <a:bodyPr/>
        <a:lstStyle/>
        <a:p>
          <a:r>
            <a:rPr lang="en-US" sz="1600" b="1" i="0">
              <a:latin typeface="Adobe Caslon Pro" panose="0205050205050A020403" pitchFamily="18" charset="77"/>
            </a:rPr>
            <a:t>Jupyter Notebook</a:t>
          </a:r>
        </a:p>
      </dgm:t>
    </dgm:pt>
    <dgm:pt modelId="{AFA9E635-3993-D54C-9932-DDDC0EF4D4DF}" type="parTrans" cxnId="{148C428E-09FF-3848-8708-B3A998A6F183}">
      <dgm:prSet/>
      <dgm:spPr/>
      <dgm:t>
        <a:bodyPr/>
        <a:lstStyle/>
        <a:p>
          <a:endParaRPr lang="en-US"/>
        </a:p>
      </dgm:t>
    </dgm:pt>
    <dgm:pt modelId="{83CE4683-5697-E643-80C5-954C09B10F80}" type="sibTrans" cxnId="{148C428E-09FF-3848-8708-B3A998A6F183}">
      <dgm:prSet/>
      <dgm:spPr/>
      <dgm:t>
        <a:bodyPr/>
        <a:lstStyle/>
        <a:p>
          <a:endParaRPr lang="en-US"/>
        </a:p>
      </dgm:t>
    </dgm:pt>
    <dgm:pt modelId="{C27B9D98-D48F-764B-9D26-83E74702B97A}">
      <dgm:prSet custT="1"/>
      <dgm:spPr/>
      <dgm:t>
        <a:bodyPr/>
        <a:lstStyle/>
        <a:p>
          <a:r>
            <a:rPr lang="en-US" sz="1600" b="1" i="0">
              <a:latin typeface="Adobe Caslon Pro" panose="0205050205050A020403" pitchFamily="18" charset="77"/>
            </a:rPr>
            <a:t>Matplotlib &amp; Numpy &amp; Scipy</a:t>
          </a:r>
          <a:endParaRPr lang="en-US" sz="1600" b="1" i="0" dirty="0">
            <a:latin typeface="Adobe Caslon Pro" panose="0205050205050A020403" pitchFamily="18" charset="77"/>
          </a:endParaRPr>
        </a:p>
      </dgm:t>
    </dgm:pt>
    <dgm:pt modelId="{CD75B65B-9176-BC48-8582-7EF2DB4DFF6A}" type="parTrans" cxnId="{AE1FBAAF-9BAB-3C4B-A5CF-BA23D2827226}">
      <dgm:prSet/>
      <dgm:spPr/>
      <dgm:t>
        <a:bodyPr/>
        <a:lstStyle/>
        <a:p>
          <a:endParaRPr lang="en-US"/>
        </a:p>
      </dgm:t>
    </dgm:pt>
    <dgm:pt modelId="{192E7EEE-FDD8-D64A-AF1B-FA5D45B9FF0D}" type="sibTrans" cxnId="{AE1FBAAF-9BAB-3C4B-A5CF-BA23D2827226}">
      <dgm:prSet/>
      <dgm:spPr/>
      <dgm:t>
        <a:bodyPr/>
        <a:lstStyle/>
        <a:p>
          <a:endParaRPr lang="en-US"/>
        </a:p>
      </dgm:t>
    </dgm:pt>
    <dgm:pt modelId="{28EE3C8B-E879-E94A-8937-922B56CE355E}">
      <dgm:prSet custT="1"/>
      <dgm:spPr/>
      <dgm:t>
        <a:bodyPr/>
        <a:lstStyle/>
        <a:p>
          <a:r>
            <a:rPr lang="en-US" sz="1600" b="1" i="0">
              <a:latin typeface="Adobe Caslon Pro" panose="0205050205050A020403" pitchFamily="18" charset="77"/>
            </a:rPr>
            <a:t>GitHub</a:t>
          </a:r>
          <a:endParaRPr lang="en-US" sz="1600" b="1" i="0" dirty="0">
            <a:latin typeface="Adobe Caslon Pro" panose="0205050205050A020403" pitchFamily="18" charset="77"/>
          </a:endParaRPr>
        </a:p>
      </dgm:t>
    </dgm:pt>
    <dgm:pt modelId="{E41F4CC1-963B-5F42-9782-597822AFB52E}" type="parTrans" cxnId="{680B5899-A7BD-984E-9574-5584018B0A89}">
      <dgm:prSet/>
      <dgm:spPr/>
      <dgm:t>
        <a:bodyPr/>
        <a:lstStyle/>
        <a:p>
          <a:endParaRPr lang="en-US"/>
        </a:p>
      </dgm:t>
    </dgm:pt>
    <dgm:pt modelId="{7EE7B84B-FDE5-EF4D-A964-B1FF3F9EF31D}" type="sibTrans" cxnId="{680B5899-A7BD-984E-9574-5584018B0A89}">
      <dgm:prSet/>
      <dgm:spPr/>
      <dgm:t>
        <a:bodyPr/>
        <a:lstStyle/>
        <a:p>
          <a:endParaRPr lang="en-US"/>
        </a:p>
      </dgm:t>
    </dgm:pt>
    <dgm:pt modelId="{6235F5B9-F7FE-ED42-BFF0-1E3A903B114F}" type="pres">
      <dgm:prSet presAssocID="{7E95BE81-F77D-0A41-8C2A-2696785C2FE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0C9E9DE-B552-B849-B3CD-B6682A1F6CE7}" type="pres">
      <dgm:prSet presAssocID="{3D50C289-333E-7644-813F-1DACD87FFFF8}" presName="centerShape" presStyleLbl="node0" presStyleIdx="0" presStyleCnt="1" custScaleX="112891"/>
      <dgm:spPr/>
    </dgm:pt>
    <dgm:pt modelId="{A9AE4287-0544-1742-9B33-BFB12E891A59}" type="pres">
      <dgm:prSet presAssocID="{555B46C6-7054-1543-BEE7-31935768EBAB}" presName="node" presStyleLbl="node1" presStyleIdx="0" presStyleCnt="5" custScaleX="131791" custScaleY="126537">
        <dgm:presLayoutVars>
          <dgm:bulletEnabled val="1"/>
        </dgm:presLayoutVars>
      </dgm:prSet>
      <dgm:spPr/>
    </dgm:pt>
    <dgm:pt modelId="{BC1821EE-4A02-6C42-B221-2513AC43223A}" type="pres">
      <dgm:prSet presAssocID="{555B46C6-7054-1543-BEE7-31935768EBAB}" presName="dummy" presStyleCnt="0"/>
      <dgm:spPr/>
    </dgm:pt>
    <dgm:pt modelId="{94B7D404-5D1E-4345-BA45-3856B1DA7564}" type="pres">
      <dgm:prSet presAssocID="{D00C9841-D447-7B4D-A8CB-B44EF575751E}" presName="sibTrans" presStyleLbl="sibTrans2D1" presStyleIdx="0" presStyleCnt="5"/>
      <dgm:spPr/>
    </dgm:pt>
    <dgm:pt modelId="{C2B846C6-22CD-BA4A-A79F-A8576EFE5FBC}" type="pres">
      <dgm:prSet presAssocID="{09F0E3D2-6279-EB42-9776-5461743C32A1}" presName="node" presStyleLbl="node1" presStyleIdx="1" presStyleCnt="5" custScaleX="131791" custScaleY="126537">
        <dgm:presLayoutVars>
          <dgm:bulletEnabled val="1"/>
        </dgm:presLayoutVars>
      </dgm:prSet>
      <dgm:spPr/>
    </dgm:pt>
    <dgm:pt modelId="{A9534EE0-D1F5-FB46-9FE3-34C528E9055A}" type="pres">
      <dgm:prSet presAssocID="{09F0E3D2-6279-EB42-9776-5461743C32A1}" presName="dummy" presStyleCnt="0"/>
      <dgm:spPr/>
    </dgm:pt>
    <dgm:pt modelId="{7EACF356-9AEF-9E47-B560-D93629E337A5}" type="pres">
      <dgm:prSet presAssocID="{37DA0AD6-16E8-A040-ADB9-032B59A6D62C}" presName="sibTrans" presStyleLbl="sibTrans2D1" presStyleIdx="1" presStyleCnt="5"/>
      <dgm:spPr/>
    </dgm:pt>
    <dgm:pt modelId="{D6D6ABDB-73F1-5046-AC6A-C5553965A07D}" type="pres">
      <dgm:prSet presAssocID="{17091086-AA90-3643-B7E0-D6E2FC1ACCE5}" presName="node" presStyleLbl="node1" presStyleIdx="2" presStyleCnt="5" custScaleX="131791" custScaleY="126537">
        <dgm:presLayoutVars>
          <dgm:bulletEnabled val="1"/>
        </dgm:presLayoutVars>
      </dgm:prSet>
      <dgm:spPr/>
    </dgm:pt>
    <dgm:pt modelId="{B1116844-7ADC-D045-9370-48EB00115681}" type="pres">
      <dgm:prSet presAssocID="{17091086-AA90-3643-B7E0-D6E2FC1ACCE5}" presName="dummy" presStyleCnt="0"/>
      <dgm:spPr/>
    </dgm:pt>
    <dgm:pt modelId="{C91EAF50-1865-9140-BBAA-4EBD1A29210B}" type="pres">
      <dgm:prSet presAssocID="{83CE4683-5697-E643-80C5-954C09B10F80}" presName="sibTrans" presStyleLbl="sibTrans2D1" presStyleIdx="2" presStyleCnt="5"/>
      <dgm:spPr/>
    </dgm:pt>
    <dgm:pt modelId="{FE07C9AB-F21C-CE4C-9070-E6DE3BAC7581}" type="pres">
      <dgm:prSet presAssocID="{C27B9D98-D48F-764B-9D26-83E74702B97A}" presName="node" presStyleLbl="node1" presStyleIdx="3" presStyleCnt="5" custScaleX="131791" custScaleY="126537">
        <dgm:presLayoutVars>
          <dgm:bulletEnabled val="1"/>
        </dgm:presLayoutVars>
      </dgm:prSet>
      <dgm:spPr/>
    </dgm:pt>
    <dgm:pt modelId="{A15F8349-C16C-0949-86C6-6ADFF546D824}" type="pres">
      <dgm:prSet presAssocID="{C27B9D98-D48F-764B-9D26-83E74702B97A}" presName="dummy" presStyleCnt="0"/>
      <dgm:spPr/>
    </dgm:pt>
    <dgm:pt modelId="{1CC0287B-0E4E-1C45-A70F-16AA451A2647}" type="pres">
      <dgm:prSet presAssocID="{192E7EEE-FDD8-D64A-AF1B-FA5D45B9FF0D}" presName="sibTrans" presStyleLbl="sibTrans2D1" presStyleIdx="3" presStyleCnt="5"/>
      <dgm:spPr/>
    </dgm:pt>
    <dgm:pt modelId="{4C48B1E7-A151-BE47-91D8-AD38926FEFC5}" type="pres">
      <dgm:prSet presAssocID="{28EE3C8B-E879-E94A-8937-922B56CE355E}" presName="node" presStyleLbl="node1" presStyleIdx="4" presStyleCnt="5" custScaleX="131791" custScaleY="126537">
        <dgm:presLayoutVars>
          <dgm:bulletEnabled val="1"/>
        </dgm:presLayoutVars>
      </dgm:prSet>
      <dgm:spPr/>
    </dgm:pt>
    <dgm:pt modelId="{7DE3FB1E-B9AF-574A-A9AE-D163904E8B59}" type="pres">
      <dgm:prSet presAssocID="{28EE3C8B-E879-E94A-8937-922B56CE355E}" presName="dummy" presStyleCnt="0"/>
      <dgm:spPr/>
    </dgm:pt>
    <dgm:pt modelId="{99F3FAC5-74DD-684A-81DF-5F6C7DC40BB9}" type="pres">
      <dgm:prSet presAssocID="{7EE7B84B-FDE5-EF4D-A964-B1FF3F9EF31D}" presName="sibTrans" presStyleLbl="sibTrans2D1" presStyleIdx="4" presStyleCnt="5"/>
      <dgm:spPr/>
    </dgm:pt>
  </dgm:ptLst>
  <dgm:cxnLst>
    <dgm:cxn modelId="{2809D70B-0E5D-954C-9803-41D2E30B88CC}" type="presOf" srcId="{C27B9D98-D48F-764B-9D26-83E74702B97A}" destId="{FE07C9AB-F21C-CE4C-9070-E6DE3BAC7581}" srcOrd="0" destOrd="0" presId="urn:microsoft.com/office/officeart/2005/8/layout/radial6"/>
    <dgm:cxn modelId="{0F865B12-B9E7-374A-86EB-16C43CD5A7DE}" type="presOf" srcId="{17091086-AA90-3643-B7E0-D6E2FC1ACCE5}" destId="{D6D6ABDB-73F1-5046-AC6A-C5553965A07D}" srcOrd="0" destOrd="0" presId="urn:microsoft.com/office/officeart/2005/8/layout/radial6"/>
    <dgm:cxn modelId="{8E6FB235-7F22-8C45-B367-9634C593E469}" type="presOf" srcId="{192E7EEE-FDD8-D64A-AF1B-FA5D45B9FF0D}" destId="{1CC0287B-0E4E-1C45-A70F-16AA451A2647}" srcOrd="0" destOrd="0" presId="urn:microsoft.com/office/officeart/2005/8/layout/radial6"/>
    <dgm:cxn modelId="{851C4D38-119F-9443-95A8-7654EB187845}" srcId="{7E95BE81-F77D-0A41-8C2A-2696785C2FEC}" destId="{3D50C289-333E-7644-813F-1DACD87FFFF8}" srcOrd="0" destOrd="0" parTransId="{EC834658-D0E4-8546-931F-A0CD7B0B8DC4}" sibTransId="{D4163B83-7B3A-274F-930A-DF1EB413A31B}"/>
    <dgm:cxn modelId="{AF9E6058-F9B4-0C4C-BD47-92FE7514DB28}" type="presOf" srcId="{37DA0AD6-16E8-A040-ADB9-032B59A6D62C}" destId="{7EACF356-9AEF-9E47-B560-D93629E337A5}" srcOrd="0" destOrd="0" presId="urn:microsoft.com/office/officeart/2005/8/layout/radial6"/>
    <dgm:cxn modelId="{B0D3CC84-C11F-8341-BA7F-48411C00A7DE}" srcId="{3D50C289-333E-7644-813F-1DACD87FFFF8}" destId="{09F0E3D2-6279-EB42-9776-5461743C32A1}" srcOrd="1" destOrd="0" parTransId="{4F872D42-64F4-E241-8502-F0B85FA017CF}" sibTransId="{37DA0AD6-16E8-A040-ADB9-032B59A6D62C}"/>
    <dgm:cxn modelId="{81AE838A-FAB0-0647-88D8-05AE5F1899EC}" type="presOf" srcId="{7E95BE81-F77D-0A41-8C2A-2696785C2FEC}" destId="{6235F5B9-F7FE-ED42-BFF0-1E3A903B114F}" srcOrd="0" destOrd="0" presId="urn:microsoft.com/office/officeart/2005/8/layout/radial6"/>
    <dgm:cxn modelId="{148C428E-09FF-3848-8708-B3A998A6F183}" srcId="{3D50C289-333E-7644-813F-1DACD87FFFF8}" destId="{17091086-AA90-3643-B7E0-D6E2FC1ACCE5}" srcOrd="2" destOrd="0" parTransId="{AFA9E635-3993-D54C-9932-DDDC0EF4D4DF}" sibTransId="{83CE4683-5697-E643-80C5-954C09B10F80}"/>
    <dgm:cxn modelId="{680B5899-A7BD-984E-9574-5584018B0A89}" srcId="{3D50C289-333E-7644-813F-1DACD87FFFF8}" destId="{28EE3C8B-E879-E94A-8937-922B56CE355E}" srcOrd="4" destOrd="0" parTransId="{E41F4CC1-963B-5F42-9782-597822AFB52E}" sibTransId="{7EE7B84B-FDE5-EF4D-A964-B1FF3F9EF31D}"/>
    <dgm:cxn modelId="{F64CB99B-1975-E544-9A43-5F24001252DA}" type="presOf" srcId="{83CE4683-5697-E643-80C5-954C09B10F80}" destId="{C91EAF50-1865-9140-BBAA-4EBD1A29210B}" srcOrd="0" destOrd="0" presId="urn:microsoft.com/office/officeart/2005/8/layout/radial6"/>
    <dgm:cxn modelId="{AE1FBAAF-9BAB-3C4B-A5CF-BA23D2827226}" srcId="{3D50C289-333E-7644-813F-1DACD87FFFF8}" destId="{C27B9D98-D48F-764B-9D26-83E74702B97A}" srcOrd="3" destOrd="0" parTransId="{CD75B65B-9176-BC48-8582-7EF2DB4DFF6A}" sibTransId="{192E7EEE-FDD8-D64A-AF1B-FA5D45B9FF0D}"/>
    <dgm:cxn modelId="{1AD2C2B9-DD2D-A94D-94B6-C8A44B1AAB3B}" type="presOf" srcId="{09F0E3D2-6279-EB42-9776-5461743C32A1}" destId="{C2B846C6-22CD-BA4A-A79F-A8576EFE5FBC}" srcOrd="0" destOrd="0" presId="urn:microsoft.com/office/officeart/2005/8/layout/radial6"/>
    <dgm:cxn modelId="{FB55EDC0-3097-6340-8C77-AFA500DABDC4}" type="presOf" srcId="{3D50C289-333E-7644-813F-1DACD87FFFF8}" destId="{00C9E9DE-B552-B849-B3CD-B6682A1F6CE7}" srcOrd="0" destOrd="0" presId="urn:microsoft.com/office/officeart/2005/8/layout/radial6"/>
    <dgm:cxn modelId="{A0A60CC5-0CE2-2C49-A429-2D0CE435E08B}" srcId="{3D50C289-333E-7644-813F-1DACD87FFFF8}" destId="{555B46C6-7054-1543-BEE7-31935768EBAB}" srcOrd="0" destOrd="0" parTransId="{FF2A26A4-66FA-1C49-B8B1-662F44845125}" sibTransId="{D00C9841-D447-7B4D-A8CB-B44EF575751E}"/>
    <dgm:cxn modelId="{BFC751C5-4144-E740-9180-E6808F3C2E05}" type="presOf" srcId="{28EE3C8B-E879-E94A-8937-922B56CE355E}" destId="{4C48B1E7-A151-BE47-91D8-AD38926FEFC5}" srcOrd="0" destOrd="0" presId="urn:microsoft.com/office/officeart/2005/8/layout/radial6"/>
    <dgm:cxn modelId="{641978E5-0B91-AD48-91DB-358DF89FC589}" type="presOf" srcId="{D00C9841-D447-7B4D-A8CB-B44EF575751E}" destId="{94B7D404-5D1E-4345-BA45-3856B1DA7564}" srcOrd="0" destOrd="0" presId="urn:microsoft.com/office/officeart/2005/8/layout/radial6"/>
    <dgm:cxn modelId="{7CFF6BE6-4F7C-A945-839C-DBA22EB31996}" type="presOf" srcId="{555B46C6-7054-1543-BEE7-31935768EBAB}" destId="{A9AE4287-0544-1742-9B33-BFB12E891A59}" srcOrd="0" destOrd="0" presId="urn:microsoft.com/office/officeart/2005/8/layout/radial6"/>
    <dgm:cxn modelId="{07C96FF9-41BC-1E4C-BE6F-65217966D116}" type="presOf" srcId="{7EE7B84B-FDE5-EF4D-A964-B1FF3F9EF31D}" destId="{99F3FAC5-74DD-684A-81DF-5F6C7DC40BB9}" srcOrd="0" destOrd="0" presId="urn:microsoft.com/office/officeart/2005/8/layout/radial6"/>
    <dgm:cxn modelId="{66E663B7-56D7-FB48-BA38-219A4645F8D9}" type="presParOf" srcId="{6235F5B9-F7FE-ED42-BFF0-1E3A903B114F}" destId="{00C9E9DE-B552-B849-B3CD-B6682A1F6CE7}" srcOrd="0" destOrd="0" presId="urn:microsoft.com/office/officeart/2005/8/layout/radial6"/>
    <dgm:cxn modelId="{17116AEA-B7B7-6E48-8AAD-CE7879D939BA}" type="presParOf" srcId="{6235F5B9-F7FE-ED42-BFF0-1E3A903B114F}" destId="{A9AE4287-0544-1742-9B33-BFB12E891A59}" srcOrd="1" destOrd="0" presId="urn:microsoft.com/office/officeart/2005/8/layout/radial6"/>
    <dgm:cxn modelId="{1E9AA049-CE8C-1E40-914B-1464D3E1E183}" type="presParOf" srcId="{6235F5B9-F7FE-ED42-BFF0-1E3A903B114F}" destId="{BC1821EE-4A02-6C42-B221-2513AC43223A}" srcOrd="2" destOrd="0" presId="urn:microsoft.com/office/officeart/2005/8/layout/radial6"/>
    <dgm:cxn modelId="{B637FFF9-3952-3446-B29C-D6E5F1F0A49F}" type="presParOf" srcId="{6235F5B9-F7FE-ED42-BFF0-1E3A903B114F}" destId="{94B7D404-5D1E-4345-BA45-3856B1DA7564}" srcOrd="3" destOrd="0" presId="urn:microsoft.com/office/officeart/2005/8/layout/radial6"/>
    <dgm:cxn modelId="{041B1218-A9CF-FB4D-9AFA-088BC97E9231}" type="presParOf" srcId="{6235F5B9-F7FE-ED42-BFF0-1E3A903B114F}" destId="{C2B846C6-22CD-BA4A-A79F-A8576EFE5FBC}" srcOrd="4" destOrd="0" presId="urn:microsoft.com/office/officeart/2005/8/layout/radial6"/>
    <dgm:cxn modelId="{53C676D7-14D1-E54B-BC0D-7E271C768DC7}" type="presParOf" srcId="{6235F5B9-F7FE-ED42-BFF0-1E3A903B114F}" destId="{A9534EE0-D1F5-FB46-9FE3-34C528E9055A}" srcOrd="5" destOrd="0" presId="urn:microsoft.com/office/officeart/2005/8/layout/radial6"/>
    <dgm:cxn modelId="{9952717E-2296-C342-B74C-38344740AE13}" type="presParOf" srcId="{6235F5B9-F7FE-ED42-BFF0-1E3A903B114F}" destId="{7EACF356-9AEF-9E47-B560-D93629E337A5}" srcOrd="6" destOrd="0" presId="urn:microsoft.com/office/officeart/2005/8/layout/radial6"/>
    <dgm:cxn modelId="{6D0E6C5B-7BFE-2D46-AC12-ED2E742F6BFE}" type="presParOf" srcId="{6235F5B9-F7FE-ED42-BFF0-1E3A903B114F}" destId="{D6D6ABDB-73F1-5046-AC6A-C5553965A07D}" srcOrd="7" destOrd="0" presId="urn:microsoft.com/office/officeart/2005/8/layout/radial6"/>
    <dgm:cxn modelId="{11E38734-5620-A44F-A8FB-E5562017EE9F}" type="presParOf" srcId="{6235F5B9-F7FE-ED42-BFF0-1E3A903B114F}" destId="{B1116844-7ADC-D045-9370-48EB00115681}" srcOrd="8" destOrd="0" presId="urn:microsoft.com/office/officeart/2005/8/layout/radial6"/>
    <dgm:cxn modelId="{FC19EF07-52A7-4742-85A5-9DA5B6E095DB}" type="presParOf" srcId="{6235F5B9-F7FE-ED42-BFF0-1E3A903B114F}" destId="{C91EAF50-1865-9140-BBAA-4EBD1A29210B}" srcOrd="9" destOrd="0" presId="urn:microsoft.com/office/officeart/2005/8/layout/radial6"/>
    <dgm:cxn modelId="{85A74931-8EAE-E746-A1A9-8DD43109CDA0}" type="presParOf" srcId="{6235F5B9-F7FE-ED42-BFF0-1E3A903B114F}" destId="{FE07C9AB-F21C-CE4C-9070-E6DE3BAC7581}" srcOrd="10" destOrd="0" presId="urn:microsoft.com/office/officeart/2005/8/layout/radial6"/>
    <dgm:cxn modelId="{47D7091B-AC1E-424B-A339-1F5BBD09274C}" type="presParOf" srcId="{6235F5B9-F7FE-ED42-BFF0-1E3A903B114F}" destId="{A15F8349-C16C-0949-86C6-6ADFF546D824}" srcOrd="11" destOrd="0" presId="urn:microsoft.com/office/officeart/2005/8/layout/radial6"/>
    <dgm:cxn modelId="{256E29F0-96E4-F446-9628-EAE3B188382F}" type="presParOf" srcId="{6235F5B9-F7FE-ED42-BFF0-1E3A903B114F}" destId="{1CC0287B-0E4E-1C45-A70F-16AA451A2647}" srcOrd="12" destOrd="0" presId="urn:microsoft.com/office/officeart/2005/8/layout/radial6"/>
    <dgm:cxn modelId="{8777E6EE-9343-524C-8772-E182DEB59E8C}" type="presParOf" srcId="{6235F5B9-F7FE-ED42-BFF0-1E3A903B114F}" destId="{4C48B1E7-A151-BE47-91D8-AD38926FEFC5}" srcOrd="13" destOrd="0" presId="urn:microsoft.com/office/officeart/2005/8/layout/radial6"/>
    <dgm:cxn modelId="{7834B6ED-5396-C641-A9F0-9B1E6C075A08}" type="presParOf" srcId="{6235F5B9-F7FE-ED42-BFF0-1E3A903B114F}" destId="{7DE3FB1E-B9AF-574A-A9AE-D163904E8B59}" srcOrd="14" destOrd="0" presId="urn:microsoft.com/office/officeart/2005/8/layout/radial6"/>
    <dgm:cxn modelId="{B95F05AF-D84B-D74A-BF05-D34976457324}" type="presParOf" srcId="{6235F5B9-F7FE-ED42-BFF0-1E3A903B114F}" destId="{99F3FAC5-74DD-684A-81DF-5F6C7DC40BB9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252653-617B-E842-BC07-D63EB8F12B08}" type="doc">
      <dgm:prSet loTypeId="urn:microsoft.com/office/officeart/2005/8/layout/vList2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5CC19A0-64A4-2342-865B-231C7EC67232}">
      <dgm:prSet custT="1"/>
      <dgm:spPr/>
      <dgm:t>
        <a:bodyPr/>
        <a:lstStyle/>
        <a:p>
          <a:r>
            <a:rPr lang="en-US" sz="1200" b="1" i="0" dirty="0">
              <a:solidFill>
                <a:srgbClr val="002060"/>
              </a:solidFill>
              <a:latin typeface="Adobe Caslon Pro" panose="0205050205050A020403" pitchFamily="18" charset="77"/>
            </a:rPr>
            <a:t>For 85+	[ R</a:t>
          </a:r>
          <a:r>
            <a:rPr lang="en-US" sz="1200" b="1" i="0" baseline="30000" dirty="0">
              <a:solidFill>
                <a:srgbClr val="002060"/>
              </a:solidFill>
              <a:latin typeface="Adobe Caslon Pro" panose="0205050205050A020403" pitchFamily="18" charset="77"/>
            </a:rPr>
            <a:t>2</a:t>
          </a:r>
          <a:r>
            <a:rPr lang="en-US" sz="1200" b="1" i="0" dirty="0">
              <a:solidFill>
                <a:srgbClr val="002060"/>
              </a:solidFill>
              <a:latin typeface="Adobe Caslon Pro" panose="0205050205050A020403" pitchFamily="18" charset="77"/>
            </a:rPr>
            <a:t> = 0.344	|	P-value = 1.886e-12 ]</a:t>
          </a:r>
        </a:p>
      </dgm:t>
    </dgm:pt>
    <dgm:pt modelId="{DD48DCCD-FA95-8A43-91E2-DAB2ACB0C4A0}" type="parTrans" cxnId="{73717F28-DE57-334B-919E-8B7CDB16A42C}">
      <dgm:prSet/>
      <dgm:spPr/>
      <dgm:t>
        <a:bodyPr/>
        <a:lstStyle/>
        <a:p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D610CE62-0353-F843-96B5-C085C43ADF7E}" type="sibTrans" cxnId="{73717F28-DE57-334B-919E-8B7CDB16A42C}">
      <dgm:prSet/>
      <dgm:spPr/>
      <dgm:t>
        <a:bodyPr/>
        <a:lstStyle/>
        <a:p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27966F99-1F3D-6D4D-9A10-8A2BB8F14A63}">
      <dgm:prSet custT="1"/>
      <dgm:spPr>
        <a:solidFill>
          <a:srgbClr val="0432FF"/>
        </a:solidFill>
      </dgm:spPr>
      <dgm:t>
        <a:bodyPr/>
        <a:lstStyle/>
        <a:p>
          <a:r>
            <a:rPr lang="en-US" sz="1200" b="1" i="0" dirty="0">
              <a:ln>
                <a:noFill/>
              </a:ln>
              <a:solidFill>
                <a:schemeClr val="tx2"/>
              </a:solidFill>
              <a:latin typeface="Adobe Caslon Pro" panose="0205050205050A020403" pitchFamily="18" charset="77"/>
            </a:rPr>
            <a:t>For 75 – 84	[R</a:t>
          </a:r>
          <a:r>
            <a:rPr lang="en-US" sz="1200" b="1" i="0" baseline="30000" dirty="0">
              <a:ln>
                <a:noFill/>
              </a:ln>
              <a:solidFill>
                <a:schemeClr val="tx2"/>
              </a:solidFill>
              <a:latin typeface="Adobe Caslon Pro" panose="0205050205050A020403" pitchFamily="18" charset="77"/>
            </a:rPr>
            <a:t>2</a:t>
          </a:r>
          <a:r>
            <a:rPr lang="en-US" sz="1200" b="1" i="0" dirty="0">
              <a:ln>
                <a:noFill/>
              </a:ln>
              <a:solidFill>
                <a:schemeClr val="tx2"/>
              </a:solidFill>
              <a:latin typeface="Adobe Caslon Pro" panose="0205050205050A020403" pitchFamily="18" charset="77"/>
            </a:rPr>
            <a:t> = 0.337	|	P-value = 3.482e-12 ]</a:t>
          </a:r>
        </a:p>
      </dgm:t>
    </dgm:pt>
    <dgm:pt modelId="{227B5962-C423-2744-ABFE-673FB5F6D862}" type="parTrans" cxnId="{CCE09984-F101-3948-82F0-5D7C3B16C3CC}">
      <dgm:prSet/>
      <dgm:spPr/>
      <dgm:t>
        <a:bodyPr/>
        <a:lstStyle/>
        <a:p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6B4E7E8B-6133-8843-8522-633E70F2A236}" type="sibTrans" cxnId="{CCE09984-F101-3948-82F0-5D7C3B16C3CC}">
      <dgm:prSet/>
      <dgm:spPr/>
      <dgm:t>
        <a:bodyPr/>
        <a:lstStyle/>
        <a:p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8BB7B7BB-FA78-5C4D-B3D4-0AE5AA5C858D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r>
            <a:rPr lang="en-US" sz="1200" b="1" i="0" dirty="0">
              <a:ln>
                <a:noFill/>
              </a:ln>
              <a:solidFill>
                <a:schemeClr val="tx1">
                  <a:lumMod val="85000"/>
                </a:schemeClr>
              </a:solidFill>
              <a:latin typeface="Adobe Caslon Pro" panose="0205050205050A020403" pitchFamily="18" charset="77"/>
            </a:rPr>
            <a:t>For 65 – 74	[R</a:t>
          </a:r>
          <a:r>
            <a:rPr lang="en-US" sz="1200" b="1" i="0" baseline="30000" dirty="0">
              <a:ln>
                <a:noFill/>
              </a:ln>
              <a:solidFill>
                <a:schemeClr val="tx1">
                  <a:lumMod val="85000"/>
                </a:schemeClr>
              </a:solidFill>
              <a:latin typeface="Adobe Caslon Pro" panose="0205050205050A020403" pitchFamily="18" charset="77"/>
            </a:rPr>
            <a:t>2</a:t>
          </a:r>
          <a:r>
            <a:rPr lang="en-US" sz="1200" b="1" i="0" dirty="0">
              <a:ln>
                <a:noFill/>
              </a:ln>
              <a:solidFill>
                <a:schemeClr val="tx1">
                  <a:lumMod val="85000"/>
                </a:schemeClr>
              </a:solidFill>
              <a:latin typeface="Adobe Caslon Pro" panose="0205050205050A020403" pitchFamily="18" charset="77"/>
            </a:rPr>
            <a:t> = 0.075	|	P-value = 0.00234 ]</a:t>
          </a:r>
        </a:p>
      </dgm:t>
    </dgm:pt>
    <dgm:pt modelId="{B3998560-A1D1-9849-86D0-64CFCF03DBF5}" type="parTrans" cxnId="{49E3DF25-591D-DC42-A46C-55BC35CBBB48}">
      <dgm:prSet/>
      <dgm:spPr/>
      <dgm:t>
        <a:bodyPr/>
        <a:lstStyle/>
        <a:p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39B2A260-43DC-7644-B8A6-FFED682BB36E}" type="sibTrans" cxnId="{49E3DF25-591D-DC42-A46C-55BC35CBBB48}">
      <dgm:prSet/>
      <dgm:spPr/>
      <dgm:t>
        <a:bodyPr/>
        <a:lstStyle/>
        <a:p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73D8917E-59AC-F84C-8961-9B02927A5A01}">
      <dgm:prSet custT="1"/>
      <dgm:spPr>
        <a:solidFill>
          <a:srgbClr val="FFC000"/>
        </a:solidFill>
      </dgm:spPr>
      <dgm:t>
        <a:bodyPr/>
        <a:lstStyle/>
        <a:p>
          <a:r>
            <a:rPr lang="en-US" sz="1200" b="1" i="0" dirty="0">
              <a:solidFill>
                <a:srgbClr val="002060"/>
              </a:solidFill>
              <a:latin typeface="Adobe Caslon Pro" panose="0205050205050A020403" pitchFamily="18" charset="77"/>
            </a:rPr>
            <a:t>For 55 – 64	[R</a:t>
          </a:r>
          <a:r>
            <a:rPr lang="en-US" sz="1200" b="1" i="0" baseline="30000" dirty="0">
              <a:solidFill>
                <a:srgbClr val="002060"/>
              </a:solidFill>
              <a:latin typeface="Adobe Caslon Pro" panose="0205050205050A020403" pitchFamily="18" charset="77"/>
            </a:rPr>
            <a:t>2</a:t>
          </a:r>
          <a:r>
            <a:rPr lang="en-US" sz="1200" b="1" i="0" dirty="0">
              <a:solidFill>
                <a:srgbClr val="002060"/>
              </a:solidFill>
              <a:latin typeface="Adobe Caslon Pro" panose="0205050205050A020403" pitchFamily="18" charset="77"/>
            </a:rPr>
            <a:t> = 0.093	|	P-value = 0.00067 ]</a:t>
          </a:r>
        </a:p>
      </dgm:t>
    </dgm:pt>
    <dgm:pt modelId="{777D28D0-E2E4-D641-AC8D-9FAC3B67304F}" type="parTrans" cxnId="{90E9AD19-27E7-5049-AF4C-7701DD2CC111}">
      <dgm:prSet/>
      <dgm:spPr/>
      <dgm:t>
        <a:bodyPr/>
        <a:lstStyle/>
        <a:p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1886ED20-5B88-7C43-B65B-3273C8248D21}" type="sibTrans" cxnId="{90E9AD19-27E7-5049-AF4C-7701DD2CC111}">
      <dgm:prSet/>
      <dgm:spPr/>
      <dgm:t>
        <a:bodyPr/>
        <a:lstStyle/>
        <a:p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E5B27E6F-30E3-DF44-B9B1-0110B13F96C6}">
      <dgm:prSet custT="1"/>
      <dgm:spPr/>
      <dgm:t>
        <a:bodyPr/>
        <a:lstStyle/>
        <a:p>
          <a:r>
            <a:rPr lang="en-US" sz="1200" b="1" i="0" dirty="0">
              <a:solidFill>
                <a:srgbClr val="002060"/>
              </a:solidFill>
              <a:latin typeface="Adobe Caslon Pro" panose="0205050205050A020403" pitchFamily="18" charset="77"/>
            </a:rPr>
            <a:t>For 45 – 54	[R</a:t>
          </a:r>
          <a:r>
            <a:rPr lang="en-US" sz="1200" b="1" i="0" baseline="30000" dirty="0">
              <a:solidFill>
                <a:srgbClr val="002060"/>
              </a:solidFill>
              <a:latin typeface="Adobe Caslon Pro" panose="0205050205050A020403" pitchFamily="18" charset="77"/>
            </a:rPr>
            <a:t>2</a:t>
          </a:r>
          <a:r>
            <a:rPr lang="en-US" sz="1200" b="1" i="0" dirty="0">
              <a:solidFill>
                <a:srgbClr val="002060"/>
              </a:solidFill>
              <a:latin typeface="Adobe Caslon Pro" panose="0205050205050A020403" pitchFamily="18" charset="77"/>
            </a:rPr>
            <a:t> = 0.002	|	P-value = 0.59459 ]</a:t>
          </a:r>
        </a:p>
      </dgm:t>
    </dgm:pt>
    <dgm:pt modelId="{5847BA6E-C050-3E4F-8847-1D777274B22B}" type="parTrans" cxnId="{089899C2-DFAF-1D45-8B6F-D8DCF5213F5A}">
      <dgm:prSet/>
      <dgm:spPr/>
      <dgm:t>
        <a:bodyPr/>
        <a:lstStyle/>
        <a:p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6AEE7466-D022-E54B-B633-8950DB967821}" type="sibTrans" cxnId="{089899C2-DFAF-1D45-8B6F-D8DCF5213F5A}">
      <dgm:prSet/>
      <dgm:spPr/>
      <dgm:t>
        <a:bodyPr/>
        <a:lstStyle/>
        <a:p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4B87F77E-F25D-4A46-BCDE-72CD9397F251}" type="pres">
      <dgm:prSet presAssocID="{1D252653-617B-E842-BC07-D63EB8F12B08}" presName="linear" presStyleCnt="0">
        <dgm:presLayoutVars>
          <dgm:animLvl val="lvl"/>
          <dgm:resizeHandles val="exact"/>
        </dgm:presLayoutVars>
      </dgm:prSet>
      <dgm:spPr/>
    </dgm:pt>
    <dgm:pt modelId="{BBF9110D-FCDE-934B-99BD-70E59011D715}" type="pres">
      <dgm:prSet presAssocID="{B5CC19A0-64A4-2342-865B-231C7EC67232}" presName="parentText" presStyleLbl="node1" presStyleIdx="0" presStyleCnt="5" custScaleY="15159">
        <dgm:presLayoutVars>
          <dgm:chMax val="0"/>
          <dgm:bulletEnabled val="1"/>
        </dgm:presLayoutVars>
      </dgm:prSet>
      <dgm:spPr/>
    </dgm:pt>
    <dgm:pt modelId="{1D9C4406-C147-AA4A-849F-4EFDD919C814}" type="pres">
      <dgm:prSet presAssocID="{D610CE62-0353-F843-96B5-C085C43ADF7E}" presName="spacer" presStyleCnt="0"/>
      <dgm:spPr/>
    </dgm:pt>
    <dgm:pt modelId="{4C8E3DC6-F9F8-1E4D-917A-900AF14532E1}" type="pres">
      <dgm:prSet presAssocID="{27966F99-1F3D-6D4D-9A10-8A2BB8F14A63}" presName="parentText" presStyleLbl="node1" presStyleIdx="1" presStyleCnt="5" custScaleY="15159">
        <dgm:presLayoutVars>
          <dgm:chMax val="0"/>
          <dgm:bulletEnabled val="1"/>
        </dgm:presLayoutVars>
      </dgm:prSet>
      <dgm:spPr/>
    </dgm:pt>
    <dgm:pt modelId="{0285B9B4-0ECE-5149-AE8B-1379DA20F85C}" type="pres">
      <dgm:prSet presAssocID="{6B4E7E8B-6133-8843-8522-633E70F2A236}" presName="spacer" presStyleCnt="0"/>
      <dgm:spPr/>
    </dgm:pt>
    <dgm:pt modelId="{AFDE7C13-4B84-9047-A38C-C02DECB354FC}" type="pres">
      <dgm:prSet presAssocID="{8BB7B7BB-FA78-5C4D-B3D4-0AE5AA5C858D}" presName="parentText" presStyleLbl="node1" presStyleIdx="2" presStyleCnt="5" custScaleY="15159">
        <dgm:presLayoutVars>
          <dgm:chMax val="0"/>
          <dgm:bulletEnabled val="1"/>
        </dgm:presLayoutVars>
      </dgm:prSet>
      <dgm:spPr/>
    </dgm:pt>
    <dgm:pt modelId="{14568E8E-F57F-8D49-8867-F39A6AE64902}" type="pres">
      <dgm:prSet presAssocID="{39B2A260-43DC-7644-B8A6-FFED682BB36E}" presName="spacer" presStyleCnt="0"/>
      <dgm:spPr/>
    </dgm:pt>
    <dgm:pt modelId="{B02F9B47-2EEB-CC4F-8F04-A13F029C0376}" type="pres">
      <dgm:prSet presAssocID="{73D8917E-59AC-F84C-8961-9B02927A5A01}" presName="parentText" presStyleLbl="node1" presStyleIdx="3" presStyleCnt="5" custScaleY="15159">
        <dgm:presLayoutVars>
          <dgm:chMax val="0"/>
          <dgm:bulletEnabled val="1"/>
        </dgm:presLayoutVars>
      </dgm:prSet>
      <dgm:spPr/>
    </dgm:pt>
    <dgm:pt modelId="{265E91FD-1B99-F248-B9C0-A1FB9E670EB3}" type="pres">
      <dgm:prSet presAssocID="{1886ED20-5B88-7C43-B65B-3273C8248D21}" presName="spacer" presStyleCnt="0"/>
      <dgm:spPr/>
    </dgm:pt>
    <dgm:pt modelId="{71CA2CA6-C411-5C46-A3AC-71D795F85F87}" type="pres">
      <dgm:prSet presAssocID="{E5B27E6F-30E3-DF44-B9B1-0110B13F96C6}" presName="parentText" presStyleLbl="node1" presStyleIdx="4" presStyleCnt="5" custScaleY="15159">
        <dgm:presLayoutVars>
          <dgm:chMax val="0"/>
          <dgm:bulletEnabled val="1"/>
        </dgm:presLayoutVars>
      </dgm:prSet>
      <dgm:spPr/>
    </dgm:pt>
  </dgm:ptLst>
  <dgm:cxnLst>
    <dgm:cxn modelId="{88E4DB0E-5ECA-714A-A6BD-5483C40C8431}" type="presOf" srcId="{73D8917E-59AC-F84C-8961-9B02927A5A01}" destId="{B02F9B47-2EEB-CC4F-8F04-A13F029C0376}" srcOrd="0" destOrd="0" presId="urn:microsoft.com/office/officeart/2005/8/layout/vList2"/>
    <dgm:cxn modelId="{E1FF7C19-576A-C04E-8876-99251C4A1059}" type="presOf" srcId="{1D252653-617B-E842-BC07-D63EB8F12B08}" destId="{4B87F77E-F25D-4A46-BCDE-72CD9397F251}" srcOrd="0" destOrd="0" presId="urn:microsoft.com/office/officeart/2005/8/layout/vList2"/>
    <dgm:cxn modelId="{90E9AD19-27E7-5049-AF4C-7701DD2CC111}" srcId="{1D252653-617B-E842-BC07-D63EB8F12B08}" destId="{73D8917E-59AC-F84C-8961-9B02927A5A01}" srcOrd="3" destOrd="0" parTransId="{777D28D0-E2E4-D641-AC8D-9FAC3B67304F}" sibTransId="{1886ED20-5B88-7C43-B65B-3273C8248D21}"/>
    <dgm:cxn modelId="{49E3DF25-591D-DC42-A46C-55BC35CBBB48}" srcId="{1D252653-617B-E842-BC07-D63EB8F12B08}" destId="{8BB7B7BB-FA78-5C4D-B3D4-0AE5AA5C858D}" srcOrd="2" destOrd="0" parTransId="{B3998560-A1D1-9849-86D0-64CFCF03DBF5}" sibTransId="{39B2A260-43DC-7644-B8A6-FFED682BB36E}"/>
    <dgm:cxn modelId="{73717F28-DE57-334B-919E-8B7CDB16A42C}" srcId="{1D252653-617B-E842-BC07-D63EB8F12B08}" destId="{B5CC19A0-64A4-2342-865B-231C7EC67232}" srcOrd="0" destOrd="0" parTransId="{DD48DCCD-FA95-8A43-91E2-DAB2ACB0C4A0}" sibTransId="{D610CE62-0353-F843-96B5-C085C43ADF7E}"/>
    <dgm:cxn modelId="{6935507E-1D4F-3C46-B719-65D2619EBD60}" type="presOf" srcId="{E5B27E6F-30E3-DF44-B9B1-0110B13F96C6}" destId="{71CA2CA6-C411-5C46-A3AC-71D795F85F87}" srcOrd="0" destOrd="0" presId="urn:microsoft.com/office/officeart/2005/8/layout/vList2"/>
    <dgm:cxn modelId="{CCE09984-F101-3948-82F0-5D7C3B16C3CC}" srcId="{1D252653-617B-E842-BC07-D63EB8F12B08}" destId="{27966F99-1F3D-6D4D-9A10-8A2BB8F14A63}" srcOrd="1" destOrd="0" parTransId="{227B5962-C423-2744-ABFE-673FB5F6D862}" sibTransId="{6B4E7E8B-6133-8843-8522-633E70F2A236}"/>
    <dgm:cxn modelId="{1D0F5999-CD59-5F46-AEF2-19FE39CDA104}" type="presOf" srcId="{8BB7B7BB-FA78-5C4D-B3D4-0AE5AA5C858D}" destId="{AFDE7C13-4B84-9047-A38C-C02DECB354FC}" srcOrd="0" destOrd="0" presId="urn:microsoft.com/office/officeart/2005/8/layout/vList2"/>
    <dgm:cxn modelId="{089899C2-DFAF-1D45-8B6F-D8DCF5213F5A}" srcId="{1D252653-617B-E842-BC07-D63EB8F12B08}" destId="{E5B27E6F-30E3-DF44-B9B1-0110B13F96C6}" srcOrd="4" destOrd="0" parTransId="{5847BA6E-C050-3E4F-8847-1D777274B22B}" sibTransId="{6AEE7466-D022-E54B-B633-8950DB967821}"/>
    <dgm:cxn modelId="{FCC69BDA-FF68-1445-AC7D-912CA48C1E53}" type="presOf" srcId="{B5CC19A0-64A4-2342-865B-231C7EC67232}" destId="{BBF9110D-FCDE-934B-99BD-70E59011D715}" srcOrd="0" destOrd="0" presId="urn:microsoft.com/office/officeart/2005/8/layout/vList2"/>
    <dgm:cxn modelId="{C64548F2-E3E4-7244-BE08-6617F2A120D4}" type="presOf" srcId="{27966F99-1F3D-6D4D-9A10-8A2BB8F14A63}" destId="{4C8E3DC6-F9F8-1E4D-917A-900AF14532E1}" srcOrd="0" destOrd="0" presId="urn:microsoft.com/office/officeart/2005/8/layout/vList2"/>
    <dgm:cxn modelId="{A9F1ABAE-DDD3-1749-B54C-56BAFFEFF1F9}" type="presParOf" srcId="{4B87F77E-F25D-4A46-BCDE-72CD9397F251}" destId="{BBF9110D-FCDE-934B-99BD-70E59011D715}" srcOrd="0" destOrd="0" presId="urn:microsoft.com/office/officeart/2005/8/layout/vList2"/>
    <dgm:cxn modelId="{2FDB6D0C-D576-314F-9965-AAEE05974C29}" type="presParOf" srcId="{4B87F77E-F25D-4A46-BCDE-72CD9397F251}" destId="{1D9C4406-C147-AA4A-849F-4EFDD919C814}" srcOrd="1" destOrd="0" presId="urn:microsoft.com/office/officeart/2005/8/layout/vList2"/>
    <dgm:cxn modelId="{916D2AA4-2561-2A40-9C29-81C31C4BC7EA}" type="presParOf" srcId="{4B87F77E-F25D-4A46-BCDE-72CD9397F251}" destId="{4C8E3DC6-F9F8-1E4D-917A-900AF14532E1}" srcOrd="2" destOrd="0" presId="urn:microsoft.com/office/officeart/2005/8/layout/vList2"/>
    <dgm:cxn modelId="{3AAF5F17-5DB8-1549-AAB1-2AE0393DED57}" type="presParOf" srcId="{4B87F77E-F25D-4A46-BCDE-72CD9397F251}" destId="{0285B9B4-0ECE-5149-AE8B-1379DA20F85C}" srcOrd="3" destOrd="0" presId="urn:microsoft.com/office/officeart/2005/8/layout/vList2"/>
    <dgm:cxn modelId="{BBFB5D6F-6C56-AA45-9E12-13C558855531}" type="presParOf" srcId="{4B87F77E-F25D-4A46-BCDE-72CD9397F251}" destId="{AFDE7C13-4B84-9047-A38C-C02DECB354FC}" srcOrd="4" destOrd="0" presId="urn:microsoft.com/office/officeart/2005/8/layout/vList2"/>
    <dgm:cxn modelId="{48298802-C70C-6243-9B96-9CAEEA3DAB7F}" type="presParOf" srcId="{4B87F77E-F25D-4A46-BCDE-72CD9397F251}" destId="{14568E8E-F57F-8D49-8867-F39A6AE64902}" srcOrd="5" destOrd="0" presId="urn:microsoft.com/office/officeart/2005/8/layout/vList2"/>
    <dgm:cxn modelId="{87539C0C-2832-4D4B-AD44-F689442FE166}" type="presParOf" srcId="{4B87F77E-F25D-4A46-BCDE-72CD9397F251}" destId="{B02F9B47-2EEB-CC4F-8F04-A13F029C0376}" srcOrd="6" destOrd="0" presId="urn:microsoft.com/office/officeart/2005/8/layout/vList2"/>
    <dgm:cxn modelId="{A095F051-3C5B-D049-818E-92390F7DEBBA}" type="presParOf" srcId="{4B87F77E-F25D-4A46-BCDE-72CD9397F251}" destId="{265E91FD-1B99-F248-B9C0-A1FB9E670EB3}" srcOrd="7" destOrd="0" presId="urn:microsoft.com/office/officeart/2005/8/layout/vList2"/>
    <dgm:cxn modelId="{F7ACC19D-15D5-7043-9BC1-4B2AD3261506}" type="presParOf" srcId="{4B87F77E-F25D-4A46-BCDE-72CD9397F251}" destId="{71CA2CA6-C411-5C46-A3AC-71D795F85F8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252653-617B-E842-BC07-D63EB8F12B08}" type="doc">
      <dgm:prSet loTypeId="urn:microsoft.com/office/officeart/2005/8/layout/vList2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5CC19A0-64A4-2342-865B-231C7EC67232}">
      <dgm:prSet custT="1"/>
      <dgm:spPr/>
      <dgm:t>
        <a:bodyPr/>
        <a:lstStyle/>
        <a:p>
          <a:pPr algn="ctr"/>
          <a:r>
            <a:rPr lang="en-US" sz="1200" b="1" i="0" dirty="0">
              <a:solidFill>
                <a:srgbClr val="002060"/>
              </a:solidFill>
              <a:latin typeface="Adobe Caslon Pro" panose="0205050205050A020403" pitchFamily="18" charset="77"/>
            </a:rPr>
            <a:t>For 85+	[ R</a:t>
          </a:r>
          <a:r>
            <a:rPr lang="en-US" sz="1200" b="1" i="0" baseline="30000" dirty="0">
              <a:solidFill>
                <a:srgbClr val="002060"/>
              </a:solidFill>
              <a:latin typeface="Adobe Caslon Pro" panose="0205050205050A020403" pitchFamily="18" charset="77"/>
            </a:rPr>
            <a:t>2</a:t>
          </a:r>
          <a:r>
            <a:rPr lang="en-US" sz="1200" b="1" i="0" dirty="0">
              <a:solidFill>
                <a:srgbClr val="002060"/>
              </a:solidFill>
              <a:latin typeface="Adobe Caslon Pro" panose="0205050205050A020403" pitchFamily="18" charset="77"/>
            </a:rPr>
            <a:t> = 0.343	|	P-value = 2.085e-12 ]</a:t>
          </a:r>
        </a:p>
      </dgm:t>
    </dgm:pt>
    <dgm:pt modelId="{DD48DCCD-FA95-8A43-91E2-DAB2ACB0C4A0}" type="parTrans" cxnId="{73717F28-DE57-334B-919E-8B7CDB16A42C}">
      <dgm:prSet/>
      <dgm:spPr/>
      <dgm:t>
        <a:bodyPr/>
        <a:lstStyle/>
        <a:p>
          <a:pPr algn="ctr"/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D610CE62-0353-F843-96B5-C085C43ADF7E}" type="sibTrans" cxnId="{73717F28-DE57-334B-919E-8B7CDB16A42C}">
      <dgm:prSet/>
      <dgm:spPr/>
      <dgm:t>
        <a:bodyPr/>
        <a:lstStyle/>
        <a:p>
          <a:pPr algn="ctr"/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27966F99-1F3D-6D4D-9A10-8A2BB8F14A63}">
      <dgm:prSet custT="1"/>
      <dgm:spPr>
        <a:solidFill>
          <a:schemeClr val="accent4"/>
        </a:solidFill>
      </dgm:spPr>
      <dgm:t>
        <a:bodyPr/>
        <a:lstStyle/>
        <a:p>
          <a:pPr algn="ctr"/>
          <a:r>
            <a:rPr lang="en-US" sz="1200" b="1" i="0" dirty="0">
              <a:solidFill>
                <a:srgbClr val="002060"/>
              </a:solidFill>
              <a:latin typeface="Adobe Caslon Pro" panose="0205050205050A020403" pitchFamily="18" charset="77"/>
            </a:rPr>
            <a:t>For 45 – 54	[R</a:t>
          </a:r>
          <a:r>
            <a:rPr lang="en-US" sz="1200" b="1" i="0" baseline="30000" dirty="0">
              <a:solidFill>
                <a:srgbClr val="002060"/>
              </a:solidFill>
              <a:latin typeface="Adobe Caslon Pro" panose="0205050205050A020403" pitchFamily="18" charset="77"/>
            </a:rPr>
            <a:t>2</a:t>
          </a:r>
          <a:r>
            <a:rPr lang="en-US" sz="1200" b="1" i="0" dirty="0">
              <a:solidFill>
                <a:srgbClr val="002060"/>
              </a:solidFill>
              <a:latin typeface="Adobe Caslon Pro" panose="0205050205050A020403" pitchFamily="18" charset="77"/>
            </a:rPr>
            <a:t> = 0.025	|	P-value = 0.08409 ]</a:t>
          </a:r>
        </a:p>
      </dgm:t>
    </dgm:pt>
    <dgm:pt modelId="{227B5962-C423-2744-ABFE-673FB5F6D862}" type="parTrans" cxnId="{CCE09984-F101-3948-82F0-5D7C3B16C3CC}">
      <dgm:prSet/>
      <dgm:spPr/>
      <dgm:t>
        <a:bodyPr/>
        <a:lstStyle/>
        <a:p>
          <a:pPr algn="ctr"/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6B4E7E8B-6133-8843-8522-633E70F2A236}" type="sibTrans" cxnId="{CCE09984-F101-3948-82F0-5D7C3B16C3CC}">
      <dgm:prSet/>
      <dgm:spPr/>
      <dgm:t>
        <a:bodyPr/>
        <a:lstStyle/>
        <a:p>
          <a:pPr algn="ctr"/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8BB7B7BB-FA78-5C4D-B3D4-0AE5AA5C858D}">
      <dgm:prSet custT="1"/>
      <dgm:spPr>
        <a:solidFill>
          <a:srgbClr val="FFFF00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 prst="coolSlant"/>
          <a:bevelB w="165100" h="254000"/>
        </a:sp3d>
      </dgm:spPr>
      <dgm:t>
        <a:bodyPr/>
        <a:lstStyle/>
        <a:p>
          <a:pPr algn="ctr"/>
          <a:r>
            <a:rPr lang="en-US" sz="1200" b="1" i="0" dirty="0">
              <a:solidFill>
                <a:srgbClr val="002060"/>
              </a:solidFill>
              <a:latin typeface="Adobe Caslon Pro" panose="0205050205050A020403" pitchFamily="18" charset="77"/>
            </a:rPr>
            <a:t>For 15 - 24	[R</a:t>
          </a:r>
          <a:r>
            <a:rPr lang="en-US" sz="1200" b="1" i="0" baseline="30000" dirty="0">
              <a:solidFill>
                <a:srgbClr val="002060"/>
              </a:solidFill>
              <a:latin typeface="Adobe Caslon Pro" panose="0205050205050A020403" pitchFamily="18" charset="77"/>
            </a:rPr>
            <a:t>2</a:t>
          </a:r>
          <a:r>
            <a:rPr lang="en-US" sz="1200" b="1" i="0" dirty="0">
              <a:solidFill>
                <a:srgbClr val="002060"/>
              </a:solidFill>
              <a:latin typeface="Adobe Caslon Pro" panose="0205050205050A020403" pitchFamily="18" charset="77"/>
            </a:rPr>
            <a:t> = 0.053	|	P-value = 0.40509 ]</a:t>
          </a:r>
        </a:p>
      </dgm:t>
    </dgm:pt>
    <dgm:pt modelId="{B3998560-A1D1-9849-86D0-64CFCF03DBF5}" type="parTrans" cxnId="{49E3DF25-591D-DC42-A46C-55BC35CBBB48}">
      <dgm:prSet/>
      <dgm:spPr/>
      <dgm:t>
        <a:bodyPr/>
        <a:lstStyle/>
        <a:p>
          <a:pPr algn="ctr"/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39B2A260-43DC-7644-B8A6-FFED682BB36E}" type="sibTrans" cxnId="{49E3DF25-591D-DC42-A46C-55BC35CBBB48}">
      <dgm:prSet/>
      <dgm:spPr/>
      <dgm:t>
        <a:bodyPr/>
        <a:lstStyle/>
        <a:p>
          <a:pPr algn="ctr"/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4B87F77E-F25D-4A46-BCDE-72CD9397F251}" type="pres">
      <dgm:prSet presAssocID="{1D252653-617B-E842-BC07-D63EB8F12B08}" presName="linear" presStyleCnt="0">
        <dgm:presLayoutVars>
          <dgm:animLvl val="lvl"/>
          <dgm:resizeHandles val="exact"/>
        </dgm:presLayoutVars>
      </dgm:prSet>
      <dgm:spPr/>
    </dgm:pt>
    <dgm:pt modelId="{BBF9110D-FCDE-934B-99BD-70E59011D715}" type="pres">
      <dgm:prSet presAssocID="{B5CC19A0-64A4-2342-865B-231C7EC67232}" presName="parentText" presStyleLbl="node1" presStyleIdx="0" presStyleCnt="3" custScaleY="15159" custLinFactY="-56921" custLinFactNeighborY="-100000">
        <dgm:presLayoutVars>
          <dgm:chMax val="0"/>
          <dgm:bulletEnabled val="1"/>
        </dgm:presLayoutVars>
      </dgm:prSet>
      <dgm:spPr/>
    </dgm:pt>
    <dgm:pt modelId="{1D9C4406-C147-AA4A-849F-4EFDD919C814}" type="pres">
      <dgm:prSet presAssocID="{D610CE62-0353-F843-96B5-C085C43ADF7E}" presName="spacer" presStyleCnt="0"/>
      <dgm:spPr/>
    </dgm:pt>
    <dgm:pt modelId="{4C8E3DC6-F9F8-1E4D-917A-900AF14532E1}" type="pres">
      <dgm:prSet presAssocID="{27966F99-1F3D-6D4D-9A10-8A2BB8F14A63}" presName="parentText" presStyleLbl="node1" presStyleIdx="1" presStyleCnt="3" custScaleY="15159" custLinFactY="22107" custLinFactNeighborY="100000">
        <dgm:presLayoutVars>
          <dgm:chMax val="0"/>
          <dgm:bulletEnabled val="1"/>
        </dgm:presLayoutVars>
      </dgm:prSet>
      <dgm:spPr/>
    </dgm:pt>
    <dgm:pt modelId="{0285B9B4-0ECE-5149-AE8B-1379DA20F85C}" type="pres">
      <dgm:prSet presAssocID="{6B4E7E8B-6133-8843-8522-633E70F2A236}" presName="spacer" presStyleCnt="0"/>
      <dgm:spPr/>
    </dgm:pt>
    <dgm:pt modelId="{AFDE7C13-4B84-9047-A38C-C02DECB354FC}" type="pres">
      <dgm:prSet presAssocID="{8BB7B7BB-FA78-5C4D-B3D4-0AE5AA5C858D}" presName="parentText" presStyleLbl="node1" presStyleIdx="2" presStyleCnt="3" custScaleY="15159" custLinFactY="18090" custLinFactNeighborY="100000">
        <dgm:presLayoutVars>
          <dgm:chMax val="0"/>
          <dgm:bulletEnabled val="1"/>
        </dgm:presLayoutVars>
      </dgm:prSet>
      <dgm:spPr/>
    </dgm:pt>
  </dgm:ptLst>
  <dgm:cxnLst>
    <dgm:cxn modelId="{E1FF7C19-576A-C04E-8876-99251C4A1059}" type="presOf" srcId="{1D252653-617B-E842-BC07-D63EB8F12B08}" destId="{4B87F77E-F25D-4A46-BCDE-72CD9397F251}" srcOrd="0" destOrd="0" presId="urn:microsoft.com/office/officeart/2005/8/layout/vList2"/>
    <dgm:cxn modelId="{49E3DF25-591D-DC42-A46C-55BC35CBBB48}" srcId="{1D252653-617B-E842-BC07-D63EB8F12B08}" destId="{8BB7B7BB-FA78-5C4D-B3D4-0AE5AA5C858D}" srcOrd="2" destOrd="0" parTransId="{B3998560-A1D1-9849-86D0-64CFCF03DBF5}" sibTransId="{39B2A260-43DC-7644-B8A6-FFED682BB36E}"/>
    <dgm:cxn modelId="{73717F28-DE57-334B-919E-8B7CDB16A42C}" srcId="{1D252653-617B-E842-BC07-D63EB8F12B08}" destId="{B5CC19A0-64A4-2342-865B-231C7EC67232}" srcOrd="0" destOrd="0" parTransId="{DD48DCCD-FA95-8A43-91E2-DAB2ACB0C4A0}" sibTransId="{D610CE62-0353-F843-96B5-C085C43ADF7E}"/>
    <dgm:cxn modelId="{CCE09984-F101-3948-82F0-5D7C3B16C3CC}" srcId="{1D252653-617B-E842-BC07-D63EB8F12B08}" destId="{27966F99-1F3D-6D4D-9A10-8A2BB8F14A63}" srcOrd="1" destOrd="0" parTransId="{227B5962-C423-2744-ABFE-673FB5F6D862}" sibTransId="{6B4E7E8B-6133-8843-8522-633E70F2A236}"/>
    <dgm:cxn modelId="{1D0F5999-CD59-5F46-AEF2-19FE39CDA104}" type="presOf" srcId="{8BB7B7BB-FA78-5C4D-B3D4-0AE5AA5C858D}" destId="{AFDE7C13-4B84-9047-A38C-C02DECB354FC}" srcOrd="0" destOrd="0" presId="urn:microsoft.com/office/officeart/2005/8/layout/vList2"/>
    <dgm:cxn modelId="{FCC69BDA-FF68-1445-AC7D-912CA48C1E53}" type="presOf" srcId="{B5CC19A0-64A4-2342-865B-231C7EC67232}" destId="{BBF9110D-FCDE-934B-99BD-70E59011D715}" srcOrd="0" destOrd="0" presId="urn:microsoft.com/office/officeart/2005/8/layout/vList2"/>
    <dgm:cxn modelId="{C64548F2-E3E4-7244-BE08-6617F2A120D4}" type="presOf" srcId="{27966F99-1F3D-6D4D-9A10-8A2BB8F14A63}" destId="{4C8E3DC6-F9F8-1E4D-917A-900AF14532E1}" srcOrd="0" destOrd="0" presId="urn:microsoft.com/office/officeart/2005/8/layout/vList2"/>
    <dgm:cxn modelId="{A9F1ABAE-DDD3-1749-B54C-56BAFFEFF1F9}" type="presParOf" srcId="{4B87F77E-F25D-4A46-BCDE-72CD9397F251}" destId="{BBF9110D-FCDE-934B-99BD-70E59011D715}" srcOrd="0" destOrd="0" presId="urn:microsoft.com/office/officeart/2005/8/layout/vList2"/>
    <dgm:cxn modelId="{2FDB6D0C-D576-314F-9965-AAEE05974C29}" type="presParOf" srcId="{4B87F77E-F25D-4A46-BCDE-72CD9397F251}" destId="{1D9C4406-C147-AA4A-849F-4EFDD919C814}" srcOrd="1" destOrd="0" presId="urn:microsoft.com/office/officeart/2005/8/layout/vList2"/>
    <dgm:cxn modelId="{916D2AA4-2561-2A40-9C29-81C31C4BC7EA}" type="presParOf" srcId="{4B87F77E-F25D-4A46-BCDE-72CD9397F251}" destId="{4C8E3DC6-F9F8-1E4D-917A-900AF14532E1}" srcOrd="2" destOrd="0" presId="urn:microsoft.com/office/officeart/2005/8/layout/vList2"/>
    <dgm:cxn modelId="{3AAF5F17-5DB8-1549-AAB1-2AE0393DED57}" type="presParOf" srcId="{4B87F77E-F25D-4A46-BCDE-72CD9397F251}" destId="{0285B9B4-0ECE-5149-AE8B-1379DA20F85C}" srcOrd="3" destOrd="0" presId="urn:microsoft.com/office/officeart/2005/8/layout/vList2"/>
    <dgm:cxn modelId="{BBFB5D6F-6C56-AA45-9E12-13C558855531}" type="presParOf" srcId="{4B87F77E-F25D-4A46-BCDE-72CD9397F251}" destId="{AFDE7C13-4B84-9047-A38C-C02DECB354F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252653-617B-E842-BC07-D63EB8F12B08}" type="doc">
      <dgm:prSet loTypeId="urn:microsoft.com/office/officeart/2005/8/layout/vList2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5CC19A0-64A4-2342-865B-231C7EC67232}">
      <dgm:prSet custT="1"/>
      <dgm:spPr/>
      <dgm:t>
        <a:bodyPr/>
        <a:lstStyle/>
        <a:p>
          <a:pPr algn="ctr"/>
          <a:r>
            <a:rPr lang="en-US" sz="1200" b="1" i="0" dirty="0">
              <a:solidFill>
                <a:srgbClr val="002060"/>
              </a:solidFill>
              <a:latin typeface="Adobe Caslon Pro" panose="0205050205050A020403" pitchFamily="18" charset="77"/>
            </a:rPr>
            <a:t>For 85+	[ R</a:t>
          </a:r>
          <a:r>
            <a:rPr lang="en-US" sz="1200" b="1" i="0" baseline="30000" dirty="0">
              <a:solidFill>
                <a:srgbClr val="002060"/>
              </a:solidFill>
              <a:latin typeface="Adobe Caslon Pro" panose="0205050205050A020403" pitchFamily="18" charset="77"/>
            </a:rPr>
            <a:t>2</a:t>
          </a:r>
          <a:r>
            <a:rPr lang="en-US" sz="1200" b="1" i="0" dirty="0">
              <a:solidFill>
                <a:srgbClr val="002060"/>
              </a:solidFill>
              <a:latin typeface="Adobe Caslon Pro" panose="0205050205050A020403" pitchFamily="18" charset="77"/>
            </a:rPr>
            <a:t> = 0.343	|	P-value = 2.085e-12 ]</a:t>
          </a:r>
        </a:p>
      </dgm:t>
    </dgm:pt>
    <dgm:pt modelId="{DD48DCCD-FA95-8A43-91E2-DAB2ACB0C4A0}" type="parTrans" cxnId="{73717F28-DE57-334B-919E-8B7CDB16A42C}">
      <dgm:prSet/>
      <dgm:spPr/>
      <dgm:t>
        <a:bodyPr/>
        <a:lstStyle/>
        <a:p>
          <a:pPr algn="ctr"/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D610CE62-0353-F843-96B5-C085C43ADF7E}" type="sibTrans" cxnId="{73717F28-DE57-334B-919E-8B7CDB16A42C}">
      <dgm:prSet/>
      <dgm:spPr/>
      <dgm:t>
        <a:bodyPr/>
        <a:lstStyle/>
        <a:p>
          <a:pPr algn="ctr"/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27966F99-1F3D-6D4D-9A10-8A2BB8F14A63}">
      <dgm:prSet custT="1"/>
      <dgm:spPr>
        <a:solidFill>
          <a:srgbClr val="0432FF"/>
        </a:solidFill>
      </dgm:spPr>
      <dgm:t>
        <a:bodyPr/>
        <a:lstStyle/>
        <a:p>
          <a:pPr algn="ctr"/>
          <a:r>
            <a:rPr lang="en-US" sz="1200" b="1" i="0" dirty="0">
              <a:ln>
                <a:noFill/>
              </a:ln>
              <a:solidFill>
                <a:schemeClr val="tx2"/>
              </a:solidFill>
              <a:latin typeface="Adobe Caslon Pro" panose="0205050205050A020403" pitchFamily="18" charset="77"/>
            </a:rPr>
            <a:t>For 75 – 84	[R</a:t>
          </a:r>
          <a:r>
            <a:rPr lang="en-US" sz="1200" b="1" i="0" baseline="30000" dirty="0">
              <a:ln>
                <a:noFill/>
              </a:ln>
              <a:solidFill>
                <a:schemeClr val="tx2"/>
              </a:solidFill>
              <a:latin typeface="Adobe Caslon Pro" panose="0205050205050A020403" pitchFamily="18" charset="77"/>
            </a:rPr>
            <a:t>2</a:t>
          </a:r>
          <a:r>
            <a:rPr lang="en-US" sz="1200" b="1" i="0" dirty="0">
              <a:ln>
                <a:noFill/>
              </a:ln>
              <a:solidFill>
                <a:schemeClr val="tx2"/>
              </a:solidFill>
              <a:latin typeface="Adobe Caslon Pro" panose="0205050205050A020403" pitchFamily="18" charset="77"/>
            </a:rPr>
            <a:t> = 0.440	|	P-value = 1.499e-16 ]</a:t>
          </a:r>
        </a:p>
      </dgm:t>
    </dgm:pt>
    <dgm:pt modelId="{227B5962-C423-2744-ABFE-673FB5F6D862}" type="parTrans" cxnId="{CCE09984-F101-3948-82F0-5D7C3B16C3CC}">
      <dgm:prSet/>
      <dgm:spPr/>
      <dgm:t>
        <a:bodyPr/>
        <a:lstStyle/>
        <a:p>
          <a:pPr algn="ctr"/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6B4E7E8B-6133-8843-8522-633E70F2A236}" type="sibTrans" cxnId="{CCE09984-F101-3948-82F0-5D7C3B16C3CC}">
      <dgm:prSet/>
      <dgm:spPr/>
      <dgm:t>
        <a:bodyPr/>
        <a:lstStyle/>
        <a:p>
          <a:pPr algn="ctr"/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8BB7B7BB-FA78-5C4D-B3D4-0AE5AA5C858D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1200" b="1" i="0" dirty="0">
              <a:solidFill>
                <a:schemeClr val="tx1">
                  <a:lumMod val="85000"/>
                </a:schemeClr>
              </a:solidFill>
              <a:latin typeface="Adobe Caslon Pro" panose="0205050205050A020403" pitchFamily="18" charset="77"/>
            </a:rPr>
            <a:t>For 65 – 74	[R</a:t>
          </a:r>
          <a:r>
            <a:rPr lang="en-US" sz="1200" b="1" i="0" baseline="30000" dirty="0">
              <a:solidFill>
                <a:schemeClr val="tx1">
                  <a:lumMod val="85000"/>
                </a:schemeClr>
              </a:solidFill>
              <a:latin typeface="Adobe Caslon Pro" panose="0205050205050A020403" pitchFamily="18" charset="77"/>
            </a:rPr>
            <a:t>2</a:t>
          </a:r>
          <a:r>
            <a:rPr lang="en-US" sz="1200" b="1" i="0" dirty="0">
              <a:solidFill>
                <a:schemeClr val="tx1">
                  <a:lumMod val="85000"/>
                </a:schemeClr>
              </a:solidFill>
              <a:latin typeface="Adobe Caslon Pro" panose="0205050205050A020403" pitchFamily="18" charset="77"/>
            </a:rPr>
            <a:t> = 0.053	|	P-value = 0.01071 ]</a:t>
          </a:r>
        </a:p>
      </dgm:t>
    </dgm:pt>
    <dgm:pt modelId="{B3998560-A1D1-9849-86D0-64CFCF03DBF5}" type="parTrans" cxnId="{49E3DF25-591D-DC42-A46C-55BC35CBBB48}">
      <dgm:prSet/>
      <dgm:spPr/>
      <dgm:t>
        <a:bodyPr/>
        <a:lstStyle/>
        <a:p>
          <a:pPr algn="ctr"/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39B2A260-43DC-7644-B8A6-FFED682BB36E}" type="sibTrans" cxnId="{49E3DF25-591D-DC42-A46C-55BC35CBBB48}">
      <dgm:prSet/>
      <dgm:spPr/>
      <dgm:t>
        <a:bodyPr/>
        <a:lstStyle/>
        <a:p>
          <a:pPr algn="ctr"/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73D8917E-59AC-F84C-8961-9B02927A5A01}">
      <dgm:prSet custT="1"/>
      <dgm:spPr>
        <a:solidFill>
          <a:srgbClr val="FFC000"/>
        </a:solidFill>
      </dgm:spPr>
      <dgm:t>
        <a:bodyPr/>
        <a:lstStyle/>
        <a:p>
          <a:pPr algn="ctr"/>
          <a:r>
            <a:rPr lang="en-US" sz="1200" b="1" i="0" dirty="0">
              <a:solidFill>
                <a:srgbClr val="002060"/>
              </a:solidFill>
              <a:latin typeface="Adobe Caslon Pro" panose="0205050205050A020403" pitchFamily="18" charset="77"/>
            </a:rPr>
            <a:t>For 55 – 64	[R</a:t>
          </a:r>
          <a:r>
            <a:rPr lang="en-US" sz="1200" b="1" i="0" baseline="30000" dirty="0">
              <a:solidFill>
                <a:srgbClr val="002060"/>
              </a:solidFill>
              <a:latin typeface="Adobe Caslon Pro" panose="0205050205050A020403" pitchFamily="18" charset="77"/>
            </a:rPr>
            <a:t>2</a:t>
          </a:r>
          <a:r>
            <a:rPr lang="en-US" sz="1200" b="1" i="0" dirty="0">
              <a:solidFill>
                <a:srgbClr val="002060"/>
              </a:solidFill>
              <a:latin typeface="Adobe Caslon Pro" panose="0205050205050A020403" pitchFamily="18" charset="77"/>
            </a:rPr>
            <a:t> = 0.021	|	P-value = 0.10703 ]</a:t>
          </a:r>
        </a:p>
      </dgm:t>
    </dgm:pt>
    <dgm:pt modelId="{777D28D0-E2E4-D641-AC8D-9FAC3B67304F}" type="parTrans" cxnId="{90E9AD19-27E7-5049-AF4C-7701DD2CC111}">
      <dgm:prSet/>
      <dgm:spPr/>
      <dgm:t>
        <a:bodyPr/>
        <a:lstStyle/>
        <a:p>
          <a:pPr algn="ctr"/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1886ED20-5B88-7C43-B65B-3273C8248D21}" type="sibTrans" cxnId="{90E9AD19-27E7-5049-AF4C-7701DD2CC111}">
      <dgm:prSet/>
      <dgm:spPr/>
      <dgm:t>
        <a:bodyPr/>
        <a:lstStyle/>
        <a:p>
          <a:pPr algn="ctr"/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E5B27E6F-30E3-DF44-B9B1-0110B13F96C6}">
      <dgm:prSet custT="1"/>
      <dgm:spPr/>
      <dgm:t>
        <a:bodyPr/>
        <a:lstStyle/>
        <a:p>
          <a:pPr algn="ctr"/>
          <a:r>
            <a:rPr lang="en-US" sz="1200" b="1" i="0" dirty="0">
              <a:solidFill>
                <a:srgbClr val="002060"/>
              </a:solidFill>
              <a:latin typeface="Adobe Caslon Pro" panose="0205050205050A020403" pitchFamily="18" charset="77"/>
            </a:rPr>
            <a:t>For 45 – 54	[R</a:t>
          </a:r>
          <a:r>
            <a:rPr lang="en-US" sz="1200" b="1" i="0" baseline="30000" dirty="0">
              <a:solidFill>
                <a:srgbClr val="002060"/>
              </a:solidFill>
              <a:latin typeface="Adobe Caslon Pro" panose="0205050205050A020403" pitchFamily="18" charset="77"/>
            </a:rPr>
            <a:t>2</a:t>
          </a:r>
          <a:r>
            <a:rPr lang="en-US" sz="1200" b="1" i="0" dirty="0">
              <a:solidFill>
                <a:srgbClr val="002060"/>
              </a:solidFill>
              <a:latin typeface="Adobe Caslon Pro" panose="0205050205050A020403" pitchFamily="18" charset="77"/>
            </a:rPr>
            <a:t> = 0.025	|	P-value = 0.08409 ]</a:t>
          </a:r>
        </a:p>
      </dgm:t>
    </dgm:pt>
    <dgm:pt modelId="{5847BA6E-C050-3E4F-8847-1D777274B22B}" type="parTrans" cxnId="{089899C2-DFAF-1D45-8B6F-D8DCF5213F5A}">
      <dgm:prSet/>
      <dgm:spPr/>
      <dgm:t>
        <a:bodyPr/>
        <a:lstStyle/>
        <a:p>
          <a:pPr algn="ctr"/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6AEE7466-D022-E54B-B633-8950DB967821}" type="sibTrans" cxnId="{089899C2-DFAF-1D45-8B6F-D8DCF5213F5A}">
      <dgm:prSet/>
      <dgm:spPr/>
      <dgm:t>
        <a:bodyPr/>
        <a:lstStyle/>
        <a:p>
          <a:pPr algn="ctr"/>
          <a:endParaRPr lang="en-US" sz="1400" b="1" i="0">
            <a:solidFill>
              <a:srgbClr val="002060"/>
            </a:solidFill>
            <a:latin typeface="Adobe Caslon Pro" panose="0205050205050A020403" pitchFamily="18" charset="77"/>
          </a:endParaRPr>
        </a:p>
      </dgm:t>
    </dgm:pt>
    <dgm:pt modelId="{4B87F77E-F25D-4A46-BCDE-72CD9397F251}" type="pres">
      <dgm:prSet presAssocID="{1D252653-617B-E842-BC07-D63EB8F12B08}" presName="linear" presStyleCnt="0">
        <dgm:presLayoutVars>
          <dgm:animLvl val="lvl"/>
          <dgm:resizeHandles val="exact"/>
        </dgm:presLayoutVars>
      </dgm:prSet>
      <dgm:spPr/>
    </dgm:pt>
    <dgm:pt modelId="{BBF9110D-FCDE-934B-99BD-70E59011D715}" type="pres">
      <dgm:prSet presAssocID="{B5CC19A0-64A4-2342-865B-231C7EC67232}" presName="parentText" presStyleLbl="node1" presStyleIdx="0" presStyleCnt="5" custScaleY="15159">
        <dgm:presLayoutVars>
          <dgm:chMax val="0"/>
          <dgm:bulletEnabled val="1"/>
        </dgm:presLayoutVars>
      </dgm:prSet>
      <dgm:spPr/>
    </dgm:pt>
    <dgm:pt modelId="{1D9C4406-C147-AA4A-849F-4EFDD919C814}" type="pres">
      <dgm:prSet presAssocID="{D610CE62-0353-F843-96B5-C085C43ADF7E}" presName="spacer" presStyleCnt="0"/>
      <dgm:spPr/>
    </dgm:pt>
    <dgm:pt modelId="{4C8E3DC6-F9F8-1E4D-917A-900AF14532E1}" type="pres">
      <dgm:prSet presAssocID="{27966F99-1F3D-6D4D-9A10-8A2BB8F14A63}" presName="parentText" presStyleLbl="node1" presStyleIdx="1" presStyleCnt="5" custScaleY="15159">
        <dgm:presLayoutVars>
          <dgm:chMax val="0"/>
          <dgm:bulletEnabled val="1"/>
        </dgm:presLayoutVars>
      </dgm:prSet>
      <dgm:spPr/>
    </dgm:pt>
    <dgm:pt modelId="{0285B9B4-0ECE-5149-AE8B-1379DA20F85C}" type="pres">
      <dgm:prSet presAssocID="{6B4E7E8B-6133-8843-8522-633E70F2A236}" presName="spacer" presStyleCnt="0"/>
      <dgm:spPr/>
    </dgm:pt>
    <dgm:pt modelId="{AFDE7C13-4B84-9047-A38C-C02DECB354FC}" type="pres">
      <dgm:prSet presAssocID="{8BB7B7BB-FA78-5C4D-B3D4-0AE5AA5C858D}" presName="parentText" presStyleLbl="node1" presStyleIdx="2" presStyleCnt="5" custScaleY="15159">
        <dgm:presLayoutVars>
          <dgm:chMax val="0"/>
          <dgm:bulletEnabled val="1"/>
        </dgm:presLayoutVars>
      </dgm:prSet>
      <dgm:spPr/>
    </dgm:pt>
    <dgm:pt modelId="{14568E8E-F57F-8D49-8867-F39A6AE64902}" type="pres">
      <dgm:prSet presAssocID="{39B2A260-43DC-7644-B8A6-FFED682BB36E}" presName="spacer" presStyleCnt="0"/>
      <dgm:spPr/>
    </dgm:pt>
    <dgm:pt modelId="{B02F9B47-2EEB-CC4F-8F04-A13F029C0376}" type="pres">
      <dgm:prSet presAssocID="{73D8917E-59AC-F84C-8961-9B02927A5A01}" presName="parentText" presStyleLbl="node1" presStyleIdx="3" presStyleCnt="5" custScaleY="15159">
        <dgm:presLayoutVars>
          <dgm:chMax val="0"/>
          <dgm:bulletEnabled val="1"/>
        </dgm:presLayoutVars>
      </dgm:prSet>
      <dgm:spPr/>
    </dgm:pt>
    <dgm:pt modelId="{265E91FD-1B99-F248-B9C0-A1FB9E670EB3}" type="pres">
      <dgm:prSet presAssocID="{1886ED20-5B88-7C43-B65B-3273C8248D21}" presName="spacer" presStyleCnt="0"/>
      <dgm:spPr/>
    </dgm:pt>
    <dgm:pt modelId="{71CA2CA6-C411-5C46-A3AC-71D795F85F87}" type="pres">
      <dgm:prSet presAssocID="{E5B27E6F-30E3-DF44-B9B1-0110B13F96C6}" presName="parentText" presStyleLbl="node1" presStyleIdx="4" presStyleCnt="5" custScaleY="15159">
        <dgm:presLayoutVars>
          <dgm:chMax val="0"/>
          <dgm:bulletEnabled val="1"/>
        </dgm:presLayoutVars>
      </dgm:prSet>
      <dgm:spPr/>
    </dgm:pt>
  </dgm:ptLst>
  <dgm:cxnLst>
    <dgm:cxn modelId="{88E4DB0E-5ECA-714A-A6BD-5483C40C8431}" type="presOf" srcId="{73D8917E-59AC-F84C-8961-9B02927A5A01}" destId="{B02F9B47-2EEB-CC4F-8F04-A13F029C0376}" srcOrd="0" destOrd="0" presId="urn:microsoft.com/office/officeart/2005/8/layout/vList2"/>
    <dgm:cxn modelId="{E1FF7C19-576A-C04E-8876-99251C4A1059}" type="presOf" srcId="{1D252653-617B-E842-BC07-D63EB8F12B08}" destId="{4B87F77E-F25D-4A46-BCDE-72CD9397F251}" srcOrd="0" destOrd="0" presId="urn:microsoft.com/office/officeart/2005/8/layout/vList2"/>
    <dgm:cxn modelId="{90E9AD19-27E7-5049-AF4C-7701DD2CC111}" srcId="{1D252653-617B-E842-BC07-D63EB8F12B08}" destId="{73D8917E-59AC-F84C-8961-9B02927A5A01}" srcOrd="3" destOrd="0" parTransId="{777D28D0-E2E4-D641-AC8D-9FAC3B67304F}" sibTransId="{1886ED20-5B88-7C43-B65B-3273C8248D21}"/>
    <dgm:cxn modelId="{49E3DF25-591D-DC42-A46C-55BC35CBBB48}" srcId="{1D252653-617B-E842-BC07-D63EB8F12B08}" destId="{8BB7B7BB-FA78-5C4D-B3D4-0AE5AA5C858D}" srcOrd="2" destOrd="0" parTransId="{B3998560-A1D1-9849-86D0-64CFCF03DBF5}" sibTransId="{39B2A260-43DC-7644-B8A6-FFED682BB36E}"/>
    <dgm:cxn modelId="{73717F28-DE57-334B-919E-8B7CDB16A42C}" srcId="{1D252653-617B-E842-BC07-D63EB8F12B08}" destId="{B5CC19A0-64A4-2342-865B-231C7EC67232}" srcOrd="0" destOrd="0" parTransId="{DD48DCCD-FA95-8A43-91E2-DAB2ACB0C4A0}" sibTransId="{D610CE62-0353-F843-96B5-C085C43ADF7E}"/>
    <dgm:cxn modelId="{6935507E-1D4F-3C46-B719-65D2619EBD60}" type="presOf" srcId="{E5B27E6F-30E3-DF44-B9B1-0110B13F96C6}" destId="{71CA2CA6-C411-5C46-A3AC-71D795F85F87}" srcOrd="0" destOrd="0" presId="urn:microsoft.com/office/officeart/2005/8/layout/vList2"/>
    <dgm:cxn modelId="{CCE09984-F101-3948-82F0-5D7C3B16C3CC}" srcId="{1D252653-617B-E842-BC07-D63EB8F12B08}" destId="{27966F99-1F3D-6D4D-9A10-8A2BB8F14A63}" srcOrd="1" destOrd="0" parTransId="{227B5962-C423-2744-ABFE-673FB5F6D862}" sibTransId="{6B4E7E8B-6133-8843-8522-633E70F2A236}"/>
    <dgm:cxn modelId="{1D0F5999-CD59-5F46-AEF2-19FE39CDA104}" type="presOf" srcId="{8BB7B7BB-FA78-5C4D-B3D4-0AE5AA5C858D}" destId="{AFDE7C13-4B84-9047-A38C-C02DECB354FC}" srcOrd="0" destOrd="0" presId="urn:microsoft.com/office/officeart/2005/8/layout/vList2"/>
    <dgm:cxn modelId="{089899C2-DFAF-1D45-8B6F-D8DCF5213F5A}" srcId="{1D252653-617B-E842-BC07-D63EB8F12B08}" destId="{E5B27E6F-30E3-DF44-B9B1-0110B13F96C6}" srcOrd="4" destOrd="0" parTransId="{5847BA6E-C050-3E4F-8847-1D777274B22B}" sibTransId="{6AEE7466-D022-E54B-B633-8950DB967821}"/>
    <dgm:cxn modelId="{FCC69BDA-FF68-1445-AC7D-912CA48C1E53}" type="presOf" srcId="{B5CC19A0-64A4-2342-865B-231C7EC67232}" destId="{BBF9110D-FCDE-934B-99BD-70E59011D715}" srcOrd="0" destOrd="0" presId="urn:microsoft.com/office/officeart/2005/8/layout/vList2"/>
    <dgm:cxn modelId="{C64548F2-E3E4-7244-BE08-6617F2A120D4}" type="presOf" srcId="{27966F99-1F3D-6D4D-9A10-8A2BB8F14A63}" destId="{4C8E3DC6-F9F8-1E4D-917A-900AF14532E1}" srcOrd="0" destOrd="0" presId="urn:microsoft.com/office/officeart/2005/8/layout/vList2"/>
    <dgm:cxn modelId="{A9F1ABAE-DDD3-1749-B54C-56BAFFEFF1F9}" type="presParOf" srcId="{4B87F77E-F25D-4A46-BCDE-72CD9397F251}" destId="{BBF9110D-FCDE-934B-99BD-70E59011D715}" srcOrd="0" destOrd="0" presId="urn:microsoft.com/office/officeart/2005/8/layout/vList2"/>
    <dgm:cxn modelId="{2FDB6D0C-D576-314F-9965-AAEE05974C29}" type="presParOf" srcId="{4B87F77E-F25D-4A46-BCDE-72CD9397F251}" destId="{1D9C4406-C147-AA4A-849F-4EFDD919C814}" srcOrd="1" destOrd="0" presId="urn:microsoft.com/office/officeart/2005/8/layout/vList2"/>
    <dgm:cxn modelId="{916D2AA4-2561-2A40-9C29-81C31C4BC7EA}" type="presParOf" srcId="{4B87F77E-F25D-4A46-BCDE-72CD9397F251}" destId="{4C8E3DC6-F9F8-1E4D-917A-900AF14532E1}" srcOrd="2" destOrd="0" presId="urn:microsoft.com/office/officeart/2005/8/layout/vList2"/>
    <dgm:cxn modelId="{3AAF5F17-5DB8-1549-AAB1-2AE0393DED57}" type="presParOf" srcId="{4B87F77E-F25D-4A46-BCDE-72CD9397F251}" destId="{0285B9B4-0ECE-5149-AE8B-1379DA20F85C}" srcOrd="3" destOrd="0" presId="urn:microsoft.com/office/officeart/2005/8/layout/vList2"/>
    <dgm:cxn modelId="{BBFB5D6F-6C56-AA45-9E12-13C558855531}" type="presParOf" srcId="{4B87F77E-F25D-4A46-BCDE-72CD9397F251}" destId="{AFDE7C13-4B84-9047-A38C-C02DECB354FC}" srcOrd="4" destOrd="0" presId="urn:microsoft.com/office/officeart/2005/8/layout/vList2"/>
    <dgm:cxn modelId="{48298802-C70C-6243-9B96-9CAEEA3DAB7F}" type="presParOf" srcId="{4B87F77E-F25D-4A46-BCDE-72CD9397F251}" destId="{14568E8E-F57F-8D49-8867-F39A6AE64902}" srcOrd="5" destOrd="0" presId="urn:microsoft.com/office/officeart/2005/8/layout/vList2"/>
    <dgm:cxn modelId="{87539C0C-2832-4D4B-AD44-F689442FE166}" type="presParOf" srcId="{4B87F77E-F25D-4A46-BCDE-72CD9397F251}" destId="{B02F9B47-2EEB-CC4F-8F04-A13F029C0376}" srcOrd="6" destOrd="0" presId="urn:microsoft.com/office/officeart/2005/8/layout/vList2"/>
    <dgm:cxn modelId="{A095F051-3C5B-D049-818E-92390F7DEBBA}" type="presParOf" srcId="{4B87F77E-F25D-4A46-BCDE-72CD9397F251}" destId="{265E91FD-1B99-F248-B9C0-A1FB9E670EB3}" srcOrd="7" destOrd="0" presId="urn:microsoft.com/office/officeart/2005/8/layout/vList2"/>
    <dgm:cxn modelId="{F7ACC19D-15D5-7043-9BC1-4B2AD3261506}" type="presParOf" srcId="{4B87F77E-F25D-4A46-BCDE-72CD9397F251}" destId="{71CA2CA6-C411-5C46-A3AC-71D795F85F8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82A4BF-EF91-DB47-B997-C88701E8CD22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3DC5DDF-1842-A24E-9788-506D2B5561DB}">
      <dgm:prSet/>
      <dgm:spPr/>
      <dgm:t>
        <a:bodyPr/>
        <a:lstStyle/>
        <a:p>
          <a:r>
            <a:rPr lang="en-US" b="1" i="0" dirty="0">
              <a:latin typeface="Adobe Caslon Pro" panose="0205050205050A020403" pitchFamily="18" charset="77"/>
            </a:rPr>
            <a:t>For Ages 65+ P-value &lt; 0.05 indicates:</a:t>
          </a:r>
        </a:p>
      </dgm:t>
    </dgm:pt>
    <dgm:pt modelId="{C4936C60-A42B-B946-AB7C-48F15A32EED6}" type="parTrans" cxnId="{D6FD52EB-AC13-9742-B3ED-5CE56876838A}">
      <dgm:prSet/>
      <dgm:spPr/>
      <dgm:t>
        <a:bodyPr/>
        <a:lstStyle/>
        <a:p>
          <a:endParaRPr lang="en-US"/>
        </a:p>
      </dgm:t>
    </dgm:pt>
    <dgm:pt modelId="{6CE7C933-A5B8-464C-A053-CB10C8206322}" type="sibTrans" cxnId="{D6FD52EB-AC13-9742-B3ED-5CE56876838A}">
      <dgm:prSet/>
      <dgm:spPr/>
      <dgm:t>
        <a:bodyPr/>
        <a:lstStyle/>
        <a:p>
          <a:endParaRPr lang="en-US"/>
        </a:p>
      </dgm:t>
    </dgm:pt>
    <dgm:pt modelId="{FE7DE1EE-4995-1842-AAC1-EDDC20B59E25}">
      <dgm:prSet custT="1"/>
      <dgm:spPr/>
      <dgm:t>
        <a:bodyPr/>
        <a:lstStyle/>
        <a:p>
          <a:pPr algn="l"/>
          <a:r>
            <a:rPr lang="en-US" sz="2800" b="0" i="0" dirty="0">
              <a:solidFill>
                <a:schemeClr val="bg2"/>
              </a:solidFill>
              <a:latin typeface="Adobe Caslon Pro" panose="0205050205050A020403" pitchFamily="18" charset="77"/>
            </a:rPr>
            <a:t>Death rate is inversely proportional to temperature</a:t>
          </a:r>
        </a:p>
      </dgm:t>
    </dgm:pt>
    <dgm:pt modelId="{77D32C3A-4719-B54E-8053-3DD3AD39E3AE}" type="parTrans" cxnId="{262CBFEC-4243-6541-9874-BC490D82C722}">
      <dgm:prSet/>
      <dgm:spPr/>
      <dgm:t>
        <a:bodyPr/>
        <a:lstStyle/>
        <a:p>
          <a:endParaRPr lang="en-US"/>
        </a:p>
      </dgm:t>
    </dgm:pt>
    <dgm:pt modelId="{12AB5076-5141-D746-BF89-A27571C17CAE}" type="sibTrans" cxnId="{262CBFEC-4243-6541-9874-BC490D82C722}">
      <dgm:prSet/>
      <dgm:spPr/>
      <dgm:t>
        <a:bodyPr/>
        <a:lstStyle/>
        <a:p>
          <a:endParaRPr lang="en-US"/>
        </a:p>
      </dgm:t>
    </dgm:pt>
    <dgm:pt modelId="{05C381C9-F977-324A-AE6B-2322D595F50C}">
      <dgm:prSet custT="1"/>
      <dgm:spPr/>
      <dgm:t>
        <a:bodyPr/>
        <a:lstStyle/>
        <a:p>
          <a:pPr algn="l"/>
          <a:r>
            <a:rPr lang="en-US" sz="2800" b="0" i="0" dirty="0">
              <a:solidFill>
                <a:schemeClr val="bg2"/>
              </a:solidFill>
              <a:latin typeface="Adobe Caslon Pro" panose="0205050205050A020403" pitchFamily="18" charset="77"/>
            </a:rPr>
            <a:t>Ages 65+ are significantly more susceptible to death during colder months than children or young adults.</a:t>
          </a:r>
        </a:p>
      </dgm:t>
    </dgm:pt>
    <dgm:pt modelId="{4FCA0AE2-CB0C-0C41-8420-F5808FC69A4C}" type="parTrans" cxnId="{93694C59-2462-A44D-90C3-8CDD3FE52F17}">
      <dgm:prSet/>
      <dgm:spPr/>
      <dgm:t>
        <a:bodyPr/>
        <a:lstStyle/>
        <a:p>
          <a:endParaRPr lang="en-US"/>
        </a:p>
      </dgm:t>
    </dgm:pt>
    <dgm:pt modelId="{02107127-11F8-4A46-BE5D-1B6ECF3B5851}" type="sibTrans" cxnId="{93694C59-2462-A44D-90C3-8CDD3FE52F17}">
      <dgm:prSet/>
      <dgm:spPr/>
      <dgm:t>
        <a:bodyPr/>
        <a:lstStyle/>
        <a:p>
          <a:endParaRPr lang="en-US"/>
        </a:p>
      </dgm:t>
    </dgm:pt>
    <dgm:pt modelId="{11529FFF-76B8-AB48-A03B-D87B26BCE6D8}">
      <dgm:prSet/>
      <dgm:spPr/>
      <dgm:t>
        <a:bodyPr/>
        <a:lstStyle/>
        <a:p>
          <a:r>
            <a:rPr lang="en-US" b="0" i="0" dirty="0">
              <a:solidFill>
                <a:schemeClr val="bg2"/>
              </a:solidFill>
              <a:latin typeface="Adobe Caslon Pro" panose="0205050205050A020403" pitchFamily="18" charset="77"/>
            </a:rPr>
            <a:t>January appears to be the deadliest month across Minnesota</a:t>
          </a:r>
        </a:p>
      </dgm:t>
    </dgm:pt>
    <dgm:pt modelId="{D1154555-8C1C-EE46-83A7-FF8CC95D63FB}" type="parTrans" cxnId="{0B193597-47E1-0247-A21E-4E44C9BBC45A}">
      <dgm:prSet/>
      <dgm:spPr/>
      <dgm:t>
        <a:bodyPr/>
        <a:lstStyle/>
        <a:p>
          <a:endParaRPr lang="en-US"/>
        </a:p>
      </dgm:t>
    </dgm:pt>
    <dgm:pt modelId="{1C247ED4-2E93-574A-99D0-3C143013C208}" type="sibTrans" cxnId="{0B193597-47E1-0247-A21E-4E44C9BBC45A}">
      <dgm:prSet/>
      <dgm:spPr/>
      <dgm:t>
        <a:bodyPr/>
        <a:lstStyle/>
        <a:p>
          <a:endParaRPr lang="en-US"/>
        </a:p>
      </dgm:t>
    </dgm:pt>
    <dgm:pt modelId="{EAE09F21-DF47-7A46-A3D3-CDEB652F64B1}">
      <dgm:prSet/>
      <dgm:spPr/>
      <dgm:t>
        <a:bodyPr/>
        <a:lstStyle/>
        <a:p>
          <a:pPr algn="l"/>
          <a:r>
            <a:rPr lang="en-US" b="0" i="0" dirty="0">
              <a:solidFill>
                <a:schemeClr val="bg2"/>
              </a:solidFill>
              <a:latin typeface="Adobe Caslon Pro" panose="0205050205050A020403" pitchFamily="18" charset="77"/>
            </a:rPr>
            <a:t>June appears to be the happiest month across Minnesota</a:t>
          </a:r>
        </a:p>
      </dgm:t>
    </dgm:pt>
    <dgm:pt modelId="{239F0784-B607-2746-B024-126546B856F1}" type="parTrans" cxnId="{C81813B8-6613-0145-906D-218029D56662}">
      <dgm:prSet/>
      <dgm:spPr/>
      <dgm:t>
        <a:bodyPr/>
        <a:lstStyle/>
        <a:p>
          <a:endParaRPr lang="en-US"/>
        </a:p>
      </dgm:t>
    </dgm:pt>
    <dgm:pt modelId="{FC4F21EB-BDB8-D44C-8612-2FC59DF4E84D}" type="sibTrans" cxnId="{C81813B8-6613-0145-906D-218029D56662}">
      <dgm:prSet/>
      <dgm:spPr/>
      <dgm:t>
        <a:bodyPr/>
        <a:lstStyle/>
        <a:p>
          <a:endParaRPr lang="en-US"/>
        </a:p>
      </dgm:t>
    </dgm:pt>
    <dgm:pt modelId="{AE47C804-13F7-DC40-B3B3-2CBD060F9167}" type="pres">
      <dgm:prSet presAssocID="{ED82A4BF-EF91-DB47-B997-C88701E8CD2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2F5388-000F-8E47-A4A4-B419AED7F01B}" type="pres">
      <dgm:prSet presAssocID="{E3DC5DDF-1842-A24E-9788-506D2B5561DB}" presName="root" presStyleCnt="0"/>
      <dgm:spPr/>
    </dgm:pt>
    <dgm:pt modelId="{4CA804D9-8790-8344-9B69-6B5DFD72BAF2}" type="pres">
      <dgm:prSet presAssocID="{E3DC5DDF-1842-A24E-9788-506D2B5561DB}" presName="rootComposite" presStyleCnt="0"/>
      <dgm:spPr/>
    </dgm:pt>
    <dgm:pt modelId="{53C81AAD-7E2E-874E-BB94-FC43D30BAFE2}" type="pres">
      <dgm:prSet presAssocID="{E3DC5DDF-1842-A24E-9788-506D2B5561DB}" presName="rootText" presStyleLbl="node1" presStyleIdx="0" presStyleCnt="1" custScaleX="359143"/>
      <dgm:spPr/>
    </dgm:pt>
    <dgm:pt modelId="{8DB1DB7C-D96A-404E-B5E8-7F1E79681901}" type="pres">
      <dgm:prSet presAssocID="{E3DC5DDF-1842-A24E-9788-506D2B5561DB}" presName="rootConnector" presStyleLbl="node1" presStyleIdx="0" presStyleCnt="1"/>
      <dgm:spPr/>
    </dgm:pt>
    <dgm:pt modelId="{9B5E5897-F26C-684C-A64F-BFA6421DD800}" type="pres">
      <dgm:prSet presAssocID="{E3DC5DDF-1842-A24E-9788-506D2B5561DB}" presName="childShape" presStyleCnt="0"/>
      <dgm:spPr/>
    </dgm:pt>
    <dgm:pt modelId="{92438A88-87A6-674F-AEEA-3CCC0D5B1421}" type="pres">
      <dgm:prSet presAssocID="{77D32C3A-4719-B54E-8053-3DD3AD39E3AE}" presName="Name13" presStyleLbl="parChTrans1D2" presStyleIdx="0" presStyleCnt="4"/>
      <dgm:spPr/>
    </dgm:pt>
    <dgm:pt modelId="{AB85E4B5-BC61-3340-B238-0489DAE1A2C3}" type="pres">
      <dgm:prSet presAssocID="{FE7DE1EE-4995-1842-AAC1-EDDC20B59E25}" presName="childText" presStyleLbl="bgAcc1" presStyleIdx="0" presStyleCnt="4" custScaleX="823415">
        <dgm:presLayoutVars>
          <dgm:bulletEnabled val="1"/>
        </dgm:presLayoutVars>
      </dgm:prSet>
      <dgm:spPr/>
    </dgm:pt>
    <dgm:pt modelId="{BF410115-6665-5C4A-8634-D84014E822C2}" type="pres">
      <dgm:prSet presAssocID="{4FCA0AE2-CB0C-0C41-8420-F5808FC69A4C}" presName="Name13" presStyleLbl="parChTrans1D2" presStyleIdx="1" presStyleCnt="4"/>
      <dgm:spPr/>
    </dgm:pt>
    <dgm:pt modelId="{B7A3CFCE-DFCE-2547-BD0D-5E34310322CB}" type="pres">
      <dgm:prSet presAssocID="{05C381C9-F977-324A-AE6B-2322D595F50C}" presName="childText" presStyleLbl="bgAcc1" presStyleIdx="1" presStyleCnt="4" custScaleX="823415" custScaleY="141545">
        <dgm:presLayoutVars>
          <dgm:bulletEnabled val="1"/>
        </dgm:presLayoutVars>
      </dgm:prSet>
      <dgm:spPr/>
    </dgm:pt>
    <dgm:pt modelId="{804A92CC-74D8-0F42-8EBC-E8B33D5DB3F2}" type="pres">
      <dgm:prSet presAssocID="{D1154555-8C1C-EE46-83A7-FF8CC95D63FB}" presName="Name13" presStyleLbl="parChTrans1D2" presStyleIdx="2" presStyleCnt="4"/>
      <dgm:spPr/>
    </dgm:pt>
    <dgm:pt modelId="{8BF388AA-07E5-404E-A468-9EA1842CA8A5}" type="pres">
      <dgm:prSet presAssocID="{11529FFF-76B8-AB48-A03B-D87B26BCE6D8}" presName="childText" presStyleLbl="bgAcc1" presStyleIdx="2" presStyleCnt="4" custScaleX="823415">
        <dgm:presLayoutVars>
          <dgm:bulletEnabled val="1"/>
        </dgm:presLayoutVars>
      </dgm:prSet>
      <dgm:spPr/>
    </dgm:pt>
    <dgm:pt modelId="{3311A6AB-9432-EE42-A07D-ADCDD956D6CF}" type="pres">
      <dgm:prSet presAssocID="{239F0784-B607-2746-B024-126546B856F1}" presName="Name13" presStyleLbl="parChTrans1D2" presStyleIdx="3" presStyleCnt="4"/>
      <dgm:spPr/>
    </dgm:pt>
    <dgm:pt modelId="{F7F80EBA-80F7-D24F-A254-D799B2473938}" type="pres">
      <dgm:prSet presAssocID="{EAE09F21-DF47-7A46-A3D3-CDEB652F64B1}" presName="childText" presStyleLbl="bgAcc1" presStyleIdx="3" presStyleCnt="4" custScaleX="823415">
        <dgm:presLayoutVars>
          <dgm:bulletEnabled val="1"/>
        </dgm:presLayoutVars>
      </dgm:prSet>
      <dgm:spPr/>
    </dgm:pt>
  </dgm:ptLst>
  <dgm:cxnLst>
    <dgm:cxn modelId="{8634010C-0569-664C-938C-5E4556DC72D2}" type="presOf" srcId="{4FCA0AE2-CB0C-0C41-8420-F5808FC69A4C}" destId="{BF410115-6665-5C4A-8634-D84014E822C2}" srcOrd="0" destOrd="0" presId="urn:microsoft.com/office/officeart/2005/8/layout/hierarchy3"/>
    <dgm:cxn modelId="{72927C37-C25D-354B-A25E-9117E7631EC2}" type="presOf" srcId="{11529FFF-76B8-AB48-A03B-D87B26BCE6D8}" destId="{8BF388AA-07E5-404E-A468-9EA1842CA8A5}" srcOrd="0" destOrd="0" presId="urn:microsoft.com/office/officeart/2005/8/layout/hierarchy3"/>
    <dgm:cxn modelId="{32A71149-CD15-7348-BA15-171D2DDC98AA}" type="presOf" srcId="{77D32C3A-4719-B54E-8053-3DD3AD39E3AE}" destId="{92438A88-87A6-674F-AEEA-3CCC0D5B1421}" srcOrd="0" destOrd="0" presId="urn:microsoft.com/office/officeart/2005/8/layout/hierarchy3"/>
    <dgm:cxn modelId="{CA3C0E4D-8BB9-4445-9709-81D459DF1409}" type="presOf" srcId="{D1154555-8C1C-EE46-83A7-FF8CC95D63FB}" destId="{804A92CC-74D8-0F42-8EBC-E8B33D5DB3F2}" srcOrd="0" destOrd="0" presId="urn:microsoft.com/office/officeart/2005/8/layout/hierarchy3"/>
    <dgm:cxn modelId="{3A9AC652-CE63-8040-8EBD-0557343E46C2}" type="presOf" srcId="{FE7DE1EE-4995-1842-AAC1-EDDC20B59E25}" destId="{AB85E4B5-BC61-3340-B238-0489DAE1A2C3}" srcOrd="0" destOrd="0" presId="urn:microsoft.com/office/officeart/2005/8/layout/hierarchy3"/>
    <dgm:cxn modelId="{93694C59-2462-A44D-90C3-8CDD3FE52F17}" srcId="{E3DC5DDF-1842-A24E-9788-506D2B5561DB}" destId="{05C381C9-F977-324A-AE6B-2322D595F50C}" srcOrd="1" destOrd="0" parTransId="{4FCA0AE2-CB0C-0C41-8420-F5808FC69A4C}" sibTransId="{02107127-11F8-4A46-BE5D-1B6ECF3B5851}"/>
    <dgm:cxn modelId="{F2798759-F185-FC47-B594-FCCDBE7CD447}" type="presOf" srcId="{05C381C9-F977-324A-AE6B-2322D595F50C}" destId="{B7A3CFCE-DFCE-2547-BD0D-5E34310322CB}" srcOrd="0" destOrd="0" presId="urn:microsoft.com/office/officeart/2005/8/layout/hierarchy3"/>
    <dgm:cxn modelId="{0B193597-47E1-0247-A21E-4E44C9BBC45A}" srcId="{E3DC5DDF-1842-A24E-9788-506D2B5561DB}" destId="{11529FFF-76B8-AB48-A03B-D87B26BCE6D8}" srcOrd="2" destOrd="0" parTransId="{D1154555-8C1C-EE46-83A7-FF8CC95D63FB}" sibTransId="{1C247ED4-2E93-574A-99D0-3C143013C208}"/>
    <dgm:cxn modelId="{5BD6ADB5-953C-BE42-B40F-5D99A3F1D4CD}" type="presOf" srcId="{239F0784-B607-2746-B024-126546B856F1}" destId="{3311A6AB-9432-EE42-A07D-ADCDD956D6CF}" srcOrd="0" destOrd="0" presId="urn:microsoft.com/office/officeart/2005/8/layout/hierarchy3"/>
    <dgm:cxn modelId="{C81813B8-6613-0145-906D-218029D56662}" srcId="{E3DC5DDF-1842-A24E-9788-506D2B5561DB}" destId="{EAE09F21-DF47-7A46-A3D3-CDEB652F64B1}" srcOrd="3" destOrd="0" parTransId="{239F0784-B607-2746-B024-126546B856F1}" sibTransId="{FC4F21EB-BDB8-D44C-8612-2FC59DF4E84D}"/>
    <dgm:cxn modelId="{9C3EC4BA-BC20-7742-B148-C5D54CBA882B}" type="presOf" srcId="{E3DC5DDF-1842-A24E-9788-506D2B5561DB}" destId="{53C81AAD-7E2E-874E-BB94-FC43D30BAFE2}" srcOrd="0" destOrd="0" presId="urn:microsoft.com/office/officeart/2005/8/layout/hierarchy3"/>
    <dgm:cxn modelId="{C07107C2-BF99-2F4B-860A-4CD55ABBA071}" type="presOf" srcId="{EAE09F21-DF47-7A46-A3D3-CDEB652F64B1}" destId="{F7F80EBA-80F7-D24F-A254-D799B2473938}" srcOrd="0" destOrd="0" presId="urn:microsoft.com/office/officeart/2005/8/layout/hierarchy3"/>
    <dgm:cxn modelId="{E83632C4-A723-6F40-96F3-BF0F64CC5374}" type="presOf" srcId="{ED82A4BF-EF91-DB47-B997-C88701E8CD22}" destId="{AE47C804-13F7-DC40-B3B3-2CBD060F9167}" srcOrd="0" destOrd="0" presId="urn:microsoft.com/office/officeart/2005/8/layout/hierarchy3"/>
    <dgm:cxn modelId="{458F67DD-5055-F349-B2FA-5984D3E67D3A}" type="presOf" srcId="{E3DC5DDF-1842-A24E-9788-506D2B5561DB}" destId="{8DB1DB7C-D96A-404E-B5E8-7F1E79681901}" srcOrd="1" destOrd="0" presId="urn:microsoft.com/office/officeart/2005/8/layout/hierarchy3"/>
    <dgm:cxn modelId="{D6FD52EB-AC13-9742-B3ED-5CE56876838A}" srcId="{ED82A4BF-EF91-DB47-B997-C88701E8CD22}" destId="{E3DC5DDF-1842-A24E-9788-506D2B5561DB}" srcOrd="0" destOrd="0" parTransId="{C4936C60-A42B-B946-AB7C-48F15A32EED6}" sibTransId="{6CE7C933-A5B8-464C-A053-CB10C8206322}"/>
    <dgm:cxn modelId="{262CBFEC-4243-6541-9874-BC490D82C722}" srcId="{E3DC5DDF-1842-A24E-9788-506D2B5561DB}" destId="{FE7DE1EE-4995-1842-AAC1-EDDC20B59E25}" srcOrd="0" destOrd="0" parTransId="{77D32C3A-4719-B54E-8053-3DD3AD39E3AE}" sibTransId="{12AB5076-5141-D746-BF89-A27571C17CAE}"/>
    <dgm:cxn modelId="{103FC37D-A050-B947-B9EA-9E46ABCD703A}" type="presParOf" srcId="{AE47C804-13F7-DC40-B3B3-2CBD060F9167}" destId="{432F5388-000F-8E47-A4A4-B419AED7F01B}" srcOrd="0" destOrd="0" presId="urn:microsoft.com/office/officeart/2005/8/layout/hierarchy3"/>
    <dgm:cxn modelId="{938B1B47-232D-BA43-9F2E-2497160D7AE7}" type="presParOf" srcId="{432F5388-000F-8E47-A4A4-B419AED7F01B}" destId="{4CA804D9-8790-8344-9B69-6B5DFD72BAF2}" srcOrd="0" destOrd="0" presId="urn:microsoft.com/office/officeart/2005/8/layout/hierarchy3"/>
    <dgm:cxn modelId="{F621268B-4D07-B34C-9176-34673D2C8251}" type="presParOf" srcId="{4CA804D9-8790-8344-9B69-6B5DFD72BAF2}" destId="{53C81AAD-7E2E-874E-BB94-FC43D30BAFE2}" srcOrd="0" destOrd="0" presId="urn:microsoft.com/office/officeart/2005/8/layout/hierarchy3"/>
    <dgm:cxn modelId="{C1BFD062-77CC-8B44-9861-D0926A183517}" type="presParOf" srcId="{4CA804D9-8790-8344-9B69-6B5DFD72BAF2}" destId="{8DB1DB7C-D96A-404E-B5E8-7F1E79681901}" srcOrd="1" destOrd="0" presId="urn:microsoft.com/office/officeart/2005/8/layout/hierarchy3"/>
    <dgm:cxn modelId="{C5A521F0-BE5F-6A47-895E-2995B79D847D}" type="presParOf" srcId="{432F5388-000F-8E47-A4A4-B419AED7F01B}" destId="{9B5E5897-F26C-684C-A64F-BFA6421DD800}" srcOrd="1" destOrd="0" presId="urn:microsoft.com/office/officeart/2005/8/layout/hierarchy3"/>
    <dgm:cxn modelId="{47C32DF6-2EB4-3B44-B464-D781265B31B5}" type="presParOf" srcId="{9B5E5897-F26C-684C-A64F-BFA6421DD800}" destId="{92438A88-87A6-674F-AEEA-3CCC0D5B1421}" srcOrd="0" destOrd="0" presId="urn:microsoft.com/office/officeart/2005/8/layout/hierarchy3"/>
    <dgm:cxn modelId="{7D0F5AA5-9C05-494A-9A64-C777BD80D1BD}" type="presParOf" srcId="{9B5E5897-F26C-684C-A64F-BFA6421DD800}" destId="{AB85E4B5-BC61-3340-B238-0489DAE1A2C3}" srcOrd="1" destOrd="0" presId="urn:microsoft.com/office/officeart/2005/8/layout/hierarchy3"/>
    <dgm:cxn modelId="{93E12C64-2D38-3843-926F-3A02C164B2C3}" type="presParOf" srcId="{9B5E5897-F26C-684C-A64F-BFA6421DD800}" destId="{BF410115-6665-5C4A-8634-D84014E822C2}" srcOrd="2" destOrd="0" presId="urn:microsoft.com/office/officeart/2005/8/layout/hierarchy3"/>
    <dgm:cxn modelId="{B4F13EC6-1468-1D4A-B818-D9AD60755A98}" type="presParOf" srcId="{9B5E5897-F26C-684C-A64F-BFA6421DD800}" destId="{B7A3CFCE-DFCE-2547-BD0D-5E34310322CB}" srcOrd="3" destOrd="0" presId="urn:microsoft.com/office/officeart/2005/8/layout/hierarchy3"/>
    <dgm:cxn modelId="{8406ABC8-8DA8-8B48-B828-8B6BD4D91613}" type="presParOf" srcId="{9B5E5897-F26C-684C-A64F-BFA6421DD800}" destId="{804A92CC-74D8-0F42-8EBC-E8B33D5DB3F2}" srcOrd="4" destOrd="0" presId="urn:microsoft.com/office/officeart/2005/8/layout/hierarchy3"/>
    <dgm:cxn modelId="{AB1A8AD8-5797-974C-AE44-8856C4215693}" type="presParOf" srcId="{9B5E5897-F26C-684C-A64F-BFA6421DD800}" destId="{8BF388AA-07E5-404E-A468-9EA1842CA8A5}" srcOrd="5" destOrd="0" presId="urn:microsoft.com/office/officeart/2005/8/layout/hierarchy3"/>
    <dgm:cxn modelId="{0D6AFEEC-155D-964E-AB89-9B3CE4657BFC}" type="presParOf" srcId="{9B5E5897-F26C-684C-A64F-BFA6421DD800}" destId="{3311A6AB-9432-EE42-A07D-ADCDD956D6CF}" srcOrd="6" destOrd="0" presId="urn:microsoft.com/office/officeart/2005/8/layout/hierarchy3"/>
    <dgm:cxn modelId="{DDA703A7-E955-CE44-A9CD-F034D15C6FA3}" type="presParOf" srcId="{9B5E5897-F26C-684C-A64F-BFA6421DD800}" destId="{F7F80EBA-80F7-D24F-A254-D799B247393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D56BA-94AE-264D-89D2-3EC806623D7A}">
      <dsp:nvSpPr>
        <dsp:cNvPr id="0" name=""/>
        <dsp:cNvSpPr/>
      </dsp:nvSpPr>
      <dsp:spPr>
        <a:xfrm>
          <a:off x="1036582" y="1118020"/>
          <a:ext cx="2634007" cy="868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Background</a:t>
          </a:r>
        </a:p>
      </dsp:txBody>
      <dsp:txXfrm>
        <a:off x="1036582" y="1118020"/>
        <a:ext cx="2634007" cy="868025"/>
      </dsp:txXfrm>
    </dsp:sp>
    <dsp:sp modelId="{9E47E23B-8792-2D4C-AC44-592AD90124AB}">
      <dsp:nvSpPr>
        <dsp:cNvPr id="0" name=""/>
        <dsp:cNvSpPr/>
      </dsp:nvSpPr>
      <dsp:spPr>
        <a:xfrm>
          <a:off x="130628" y="3020966"/>
          <a:ext cx="4703468" cy="1384887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2"/>
              </a:solidFill>
              <a:latin typeface="Adobe Caslon Pro" panose="0205050205050A020403" pitchFamily="18" charset="77"/>
            </a:rPr>
            <a:t>Anecdotal observations may suggest that there is a correlation between temperature, time of year and death rates among older adults (75+)</a:t>
          </a:r>
        </a:p>
      </dsp:txBody>
      <dsp:txXfrm>
        <a:off x="130628" y="3020966"/>
        <a:ext cx="4703468" cy="1384887"/>
      </dsp:txXfrm>
    </dsp:sp>
    <dsp:sp modelId="{8EF17CFA-5ACB-A743-A5B6-8524BE8EC047}">
      <dsp:nvSpPr>
        <dsp:cNvPr id="0" name=""/>
        <dsp:cNvSpPr/>
      </dsp:nvSpPr>
      <dsp:spPr>
        <a:xfrm>
          <a:off x="1033589" y="854020"/>
          <a:ext cx="209523" cy="20952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6ED70F-7B37-9D43-A963-62D1C33E3100}">
      <dsp:nvSpPr>
        <dsp:cNvPr id="0" name=""/>
        <dsp:cNvSpPr/>
      </dsp:nvSpPr>
      <dsp:spPr>
        <a:xfrm>
          <a:off x="1180255" y="560687"/>
          <a:ext cx="209523" cy="209523"/>
        </a:xfrm>
        <a:prstGeom prst="ellipse">
          <a:avLst/>
        </a:prstGeom>
        <a:gradFill rotWithShape="0">
          <a:gsLst>
            <a:gs pos="0">
              <a:schemeClr val="accent4">
                <a:hueOff val="-262529"/>
                <a:satOff val="-420"/>
                <a:lumOff val="4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262529"/>
                <a:satOff val="-420"/>
                <a:lumOff val="4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8BD0FA-6C27-0545-ACE7-486A581C9063}">
      <dsp:nvSpPr>
        <dsp:cNvPr id="0" name=""/>
        <dsp:cNvSpPr/>
      </dsp:nvSpPr>
      <dsp:spPr>
        <a:xfrm>
          <a:off x="1532254" y="619354"/>
          <a:ext cx="329250" cy="329250"/>
        </a:xfrm>
        <a:prstGeom prst="ellipse">
          <a:avLst/>
        </a:prstGeom>
        <a:gradFill rotWithShape="0">
          <a:gsLst>
            <a:gs pos="0">
              <a:schemeClr val="accent4">
                <a:hueOff val="-525059"/>
                <a:satOff val="-841"/>
                <a:lumOff val="8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525059"/>
                <a:satOff val="-841"/>
                <a:lumOff val="8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D58D27-168F-1C43-9E7E-5523350DD598}">
      <dsp:nvSpPr>
        <dsp:cNvPr id="0" name=""/>
        <dsp:cNvSpPr/>
      </dsp:nvSpPr>
      <dsp:spPr>
        <a:xfrm>
          <a:off x="1825587" y="296688"/>
          <a:ext cx="209523" cy="209523"/>
        </a:xfrm>
        <a:prstGeom prst="ellipse">
          <a:avLst/>
        </a:prstGeom>
        <a:gradFill rotWithShape="0">
          <a:gsLst>
            <a:gs pos="0">
              <a:schemeClr val="accent4">
                <a:hueOff val="-787589"/>
                <a:satOff val="-1261"/>
                <a:lumOff val="1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787589"/>
                <a:satOff val="-1261"/>
                <a:lumOff val="1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7F40CD-6503-C344-BD43-18E8AC215AFC}">
      <dsp:nvSpPr>
        <dsp:cNvPr id="0" name=""/>
        <dsp:cNvSpPr/>
      </dsp:nvSpPr>
      <dsp:spPr>
        <a:xfrm>
          <a:off x="2206919" y="179355"/>
          <a:ext cx="209523" cy="209523"/>
        </a:xfrm>
        <a:prstGeom prst="ellipse">
          <a:avLst/>
        </a:prstGeom>
        <a:gradFill rotWithShape="0">
          <a:gsLst>
            <a:gs pos="0">
              <a:schemeClr val="accent4">
                <a:hueOff val="-1050118"/>
                <a:satOff val="-1682"/>
                <a:lumOff val="17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050118"/>
                <a:satOff val="-1682"/>
                <a:lumOff val="17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BE475D-6409-2448-B422-C90240C54E98}">
      <dsp:nvSpPr>
        <dsp:cNvPr id="0" name=""/>
        <dsp:cNvSpPr/>
      </dsp:nvSpPr>
      <dsp:spPr>
        <a:xfrm>
          <a:off x="2676252" y="384688"/>
          <a:ext cx="209523" cy="209523"/>
        </a:xfrm>
        <a:prstGeom prst="ellipse">
          <a:avLst/>
        </a:prstGeom>
        <a:gradFill rotWithShape="0">
          <a:gsLst>
            <a:gs pos="0">
              <a:schemeClr val="accent4">
                <a:hueOff val="-1312648"/>
                <a:satOff val="-2102"/>
                <a:lumOff val="2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312648"/>
                <a:satOff val="-2102"/>
                <a:lumOff val="2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E2940-FFD5-374A-9820-0FC95E9E5727}">
      <dsp:nvSpPr>
        <dsp:cNvPr id="0" name=""/>
        <dsp:cNvSpPr/>
      </dsp:nvSpPr>
      <dsp:spPr>
        <a:xfrm>
          <a:off x="2969584" y="531354"/>
          <a:ext cx="329250" cy="329250"/>
        </a:xfrm>
        <a:prstGeom prst="ellipse">
          <a:avLst/>
        </a:prstGeom>
        <a:gradFill rotWithShape="0">
          <a:gsLst>
            <a:gs pos="0">
              <a:schemeClr val="accent4">
                <a:hueOff val="-1575177"/>
                <a:satOff val="-2523"/>
                <a:lumOff val="2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575177"/>
                <a:satOff val="-2523"/>
                <a:lumOff val="2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3E302B-3ADE-BC4F-A027-E60C8B729B8A}">
      <dsp:nvSpPr>
        <dsp:cNvPr id="0" name=""/>
        <dsp:cNvSpPr/>
      </dsp:nvSpPr>
      <dsp:spPr>
        <a:xfrm>
          <a:off x="3380250" y="854020"/>
          <a:ext cx="209523" cy="209523"/>
        </a:xfrm>
        <a:prstGeom prst="ellipse">
          <a:avLst/>
        </a:prstGeom>
        <a:gradFill rotWithShape="0">
          <a:gsLst>
            <a:gs pos="0">
              <a:schemeClr val="accent4">
                <a:hueOff val="-1837707"/>
                <a:satOff val="-2943"/>
                <a:lumOff val="30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837707"/>
                <a:satOff val="-2943"/>
                <a:lumOff val="30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F207EC-3E9E-1243-939D-57F5C1634B23}">
      <dsp:nvSpPr>
        <dsp:cNvPr id="0" name=""/>
        <dsp:cNvSpPr/>
      </dsp:nvSpPr>
      <dsp:spPr>
        <a:xfrm>
          <a:off x="3556250" y="1176686"/>
          <a:ext cx="209523" cy="209523"/>
        </a:xfrm>
        <a:prstGeom prst="ellipse">
          <a:avLst/>
        </a:prstGeom>
        <a:gradFill rotWithShape="0">
          <a:gsLst>
            <a:gs pos="0">
              <a:schemeClr val="accent4">
                <a:hueOff val="-2100236"/>
                <a:satOff val="-3364"/>
                <a:lumOff val="34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2100236"/>
                <a:satOff val="-3364"/>
                <a:lumOff val="34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ECAB32-015E-8B4B-8D0E-B4E4FEA75A91}">
      <dsp:nvSpPr>
        <dsp:cNvPr id="0" name=""/>
        <dsp:cNvSpPr/>
      </dsp:nvSpPr>
      <dsp:spPr>
        <a:xfrm>
          <a:off x="2030920" y="560687"/>
          <a:ext cx="538774" cy="538774"/>
        </a:xfrm>
        <a:prstGeom prst="ellipse">
          <a:avLst/>
        </a:prstGeom>
        <a:gradFill rotWithShape="0">
          <a:gsLst>
            <a:gs pos="0">
              <a:schemeClr val="accent4">
                <a:hueOff val="-2362766"/>
                <a:satOff val="-3784"/>
                <a:lumOff val="39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2362766"/>
                <a:satOff val="-3784"/>
                <a:lumOff val="39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3382DC-3E8A-FA40-92CC-B5F7E6072574}">
      <dsp:nvSpPr>
        <dsp:cNvPr id="0" name=""/>
        <dsp:cNvSpPr/>
      </dsp:nvSpPr>
      <dsp:spPr>
        <a:xfrm>
          <a:off x="886922" y="1675352"/>
          <a:ext cx="209523" cy="209523"/>
        </a:xfrm>
        <a:prstGeom prst="ellipse">
          <a:avLst/>
        </a:prstGeom>
        <a:gradFill rotWithShape="0">
          <a:gsLst>
            <a:gs pos="0">
              <a:schemeClr val="accent4">
                <a:hueOff val="-2625295"/>
                <a:satOff val="-4205"/>
                <a:lumOff val="43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2625295"/>
                <a:satOff val="-4205"/>
                <a:lumOff val="43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0CDEB1-B1F1-1C44-8C44-BE13787CFC87}">
      <dsp:nvSpPr>
        <dsp:cNvPr id="0" name=""/>
        <dsp:cNvSpPr/>
      </dsp:nvSpPr>
      <dsp:spPr>
        <a:xfrm>
          <a:off x="1062922" y="1939351"/>
          <a:ext cx="329250" cy="329250"/>
        </a:xfrm>
        <a:prstGeom prst="ellipse">
          <a:avLst/>
        </a:prstGeom>
        <a:gradFill rotWithShape="0">
          <a:gsLst>
            <a:gs pos="0">
              <a:schemeClr val="accent4">
                <a:hueOff val="-2887825"/>
                <a:satOff val="-4625"/>
                <a:lumOff val="47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2887825"/>
                <a:satOff val="-4625"/>
                <a:lumOff val="47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343AEF-96C4-4E43-81B6-D92AA0A9D855}">
      <dsp:nvSpPr>
        <dsp:cNvPr id="0" name=""/>
        <dsp:cNvSpPr/>
      </dsp:nvSpPr>
      <dsp:spPr>
        <a:xfrm>
          <a:off x="1502921" y="2174017"/>
          <a:ext cx="478910" cy="478910"/>
        </a:xfrm>
        <a:prstGeom prst="ellipse">
          <a:avLst/>
        </a:prstGeom>
        <a:gradFill rotWithShape="0">
          <a:gsLst>
            <a:gs pos="0">
              <a:schemeClr val="accent4">
                <a:hueOff val="-3150354"/>
                <a:satOff val="-5046"/>
                <a:lumOff val="52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3150354"/>
                <a:satOff val="-5046"/>
                <a:lumOff val="52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876F11-5C9B-F048-8E87-BF8FC9B37F26}">
      <dsp:nvSpPr>
        <dsp:cNvPr id="0" name=""/>
        <dsp:cNvSpPr/>
      </dsp:nvSpPr>
      <dsp:spPr>
        <a:xfrm>
          <a:off x="2118920" y="2555350"/>
          <a:ext cx="209523" cy="209523"/>
        </a:xfrm>
        <a:prstGeom prst="ellipse">
          <a:avLst/>
        </a:prstGeom>
        <a:gradFill rotWithShape="0">
          <a:gsLst>
            <a:gs pos="0">
              <a:schemeClr val="accent4">
                <a:hueOff val="-3412883"/>
                <a:satOff val="-5466"/>
                <a:lumOff val="56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3412883"/>
                <a:satOff val="-5466"/>
                <a:lumOff val="56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BFB198-33DE-2F43-81F2-A68E06F38A77}">
      <dsp:nvSpPr>
        <dsp:cNvPr id="0" name=""/>
        <dsp:cNvSpPr/>
      </dsp:nvSpPr>
      <dsp:spPr>
        <a:xfrm>
          <a:off x="2236253" y="2174017"/>
          <a:ext cx="329250" cy="329250"/>
        </a:xfrm>
        <a:prstGeom prst="ellipse">
          <a:avLst/>
        </a:prstGeom>
        <a:gradFill rotWithShape="0">
          <a:gsLst>
            <a:gs pos="0">
              <a:schemeClr val="accent4">
                <a:hueOff val="-3675413"/>
                <a:satOff val="-5887"/>
                <a:lumOff val="61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3675413"/>
                <a:satOff val="-5887"/>
                <a:lumOff val="61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0F1F67-6658-0740-858A-05EA9A35BFD1}">
      <dsp:nvSpPr>
        <dsp:cNvPr id="0" name=""/>
        <dsp:cNvSpPr/>
      </dsp:nvSpPr>
      <dsp:spPr>
        <a:xfrm>
          <a:off x="2529585" y="2584683"/>
          <a:ext cx="209523" cy="209523"/>
        </a:xfrm>
        <a:prstGeom prst="ellipse">
          <a:avLst/>
        </a:prstGeom>
        <a:gradFill rotWithShape="0">
          <a:gsLst>
            <a:gs pos="0">
              <a:schemeClr val="accent4">
                <a:hueOff val="-3937942"/>
                <a:satOff val="-6307"/>
                <a:lumOff val="6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3937942"/>
                <a:satOff val="-6307"/>
                <a:lumOff val="6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DE4641-BAE0-6A45-BADF-782A5437FB2B}">
      <dsp:nvSpPr>
        <dsp:cNvPr id="0" name=""/>
        <dsp:cNvSpPr/>
      </dsp:nvSpPr>
      <dsp:spPr>
        <a:xfrm>
          <a:off x="2793585" y="2115351"/>
          <a:ext cx="478910" cy="478910"/>
        </a:xfrm>
        <a:prstGeom prst="ellipse">
          <a:avLst/>
        </a:prstGeom>
        <a:gradFill rotWithShape="0">
          <a:gsLst>
            <a:gs pos="0">
              <a:schemeClr val="accent4">
                <a:hueOff val="-4200472"/>
                <a:satOff val="-6728"/>
                <a:lumOff val="69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4200472"/>
                <a:satOff val="-6728"/>
                <a:lumOff val="69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677AB-94A1-D740-A61F-DBF2A7A8FBE5}">
      <dsp:nvSpPr>
        <dsp:cNvPr id="0" name=""/>
        <dsp:cNvSpPr/>
      </dsp:nvSpPr>
      <dsp:spPr>
        <a:xfrm>
          <a:off x="3438917" y="1998018"/>
          <a:ext cx="329250" cy="329250"/>
        </a:xfrm>
        <a:prstGeom prst="ellipse">
          <a:avLst/>
        </a:prstGeom>
        <a:gradFill rotWithShape="0">
          <a:gsLst>
            <a:gs pos="0">
              <a:schemeClr val="accent4">
                <a:hueOff val="-4463001"/>
                <a:satOff val="-7148"/>
                <a:lumOff val="74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4463001"/>
                <a:satOff val="-7148"/>
                <a:lumOff val="74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77BCD3-503B-B342-9F01-3798A4683663}">
      <dsp:nvSpPr>
        <dsp:cNvPr id="0" name=""/>
        <dsp:cNvSpPr/>
      </dsp:nvSpPr>
      <dsp:spPr>
        <a:xfrm>
          <a:off x="4705320" y="618866"/>
          <a:ext cx="966963" cy="184603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672944-1261-814C-8685-E8588447D969}">
      <dsp:nvSpPr>
        <dsp:cNvPr id="0" name=""/>
        <dsp:cNvSpPr/>
      </dsp:nvSpPr>
      <dsp:spPr>
        <a:xfrm>
          <a:off x="5496472" y="618866"/>
          <a:ext cx="966963" cy="184603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4">
                <a:hueOff val="-4725531"/>
                <a:satOff val="-7569"/>
                <a:lumOff val="78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4725531"/>
                <a:satOff val="-7569"/>
                <a:lumOff val="78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231A12-B02B-8A45-941A-F2CFA8445EEB}">
      <dsp:nvSpPr>
        <dsp:cNvPr id="0" name=""/>
        <dsp:cNvSpPr/>
      </dsp:nvSpPr>
      <dsp:spPr>
        <a:xfrm>
          <a:off x="6778853" y="273596"/>
          <a:ext cx="3373894" cy="2670212"/>
        </a:xfrm>
        <a:prstGeom prst="ellipse">
          <a:avLst/>
        </a:prstGeom>
        <a:gradFill rotWithShape="0">
          <a:gsLst>
            <a:gs pos="0">
              <a:schemeClr val="accent4">
                <a:hueOff val="-4725531"/>
                <a:satOff val="-7569"/>
                <a:lumOff val="78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4725531"/>
                <a:satOff val="-7569"/>
                <a:lumOff val="78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Hypothesis</a:t>
          </a:r>
        </a:p>
      </dsp:txBody>
      <dsp:txXfrm>
        <a:off x="7272948" y="664639"/>
        <a:ext cx="2385704" cy="1888126"/>
      </dsp:txXfrm>
    </dsp:sp>
    <dsp:sp modelId="{3727015F-1CC9-184E-A4F5-038FDFC4EEDD}">
      <dsp:nvSpPr>
        <dsp:cNvPr id="0" name=""/>
        <dsp:cNvSpPr/>
      </dsp:nvSpPr>
      <dsp:spPr>
        <a:xfrm>
          <a:off x="6465287" y="3017209"/>
          <a:ext cx="4004730" cy="1417379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2"/>
              </a:solidFill>
              <a:latin typeface="Adobe Caslon Pro" panose="0205050205050A020403" pitchFamily="18" charset="77"/>
            </a:rPr>
            <a:t>Temperature and time of the year impacts death rate for older adults in Minnesota </a:t>
          </a:r>
        </a:p>
      </dsp:txBody>
      <dsp:txXfrm>
        <a:off x="6465287" y="3017209"/>
        <a:ext cx="4004730" cy="1417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5607C-C5A6-FA47-A180-0892A82AB7D2}">
      <dsp:nvSpPr>
        <dsp:cNvPr id="0" name=""/>
        <dsp:cNvSpPr/>
      </dsp:nvSpPr>
      <dsp:spPr>
        <a:xfrm>
          <a:off x="0" y="48708"/>
          <a:ext cx="9905999" cy="11688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chemeClr val="tx2"/>
              </a:solidFill>
              <a:latin typeface="Adobe Caslon Pro" panose="0205050205050A020403" pitchFamily="18" charset="77"/>
            </a:rPr>
            <a:t>Focused on Minnesota — by month and age group for the past 10 years</a:t>
          </a:r>
        </a:p>
      </dsp:txBody>
      <dsp:txXfrm>
        <a:off x="57058" y="105766"/>
        <a:ext cx="9791883" cy="1054714"/>
      </dsp:txXfrm>
    </dsp:sp>
    <dsp:sp modelId="{901DDB70-F948-E54E-B5FE-277F2EA37F6F}">
      <dsp:nvSpPr>
        <dsp:cNvPr id="0" name=""/>
        <dsp:cNvSpPr/>
      </dsp:nvSpPr>
      <dsp:spPr>
        <a:xfrm>
          <a:off x="0" y="1295298"/>
          <a:ext cx="9905999" cy="11688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chemeClr val="tx2"/>
              </a:solidFill>
              <a:latin typeface="Adobe Caslon Pro" panose="0205050205050A020403" pitchFamily="18" charset="77"/>
            </a:rPr>
            <a:t>Temperature data from the National Weather Service</a:t>
          </a:r>
        </a:p>
      </dsp:txBody>
      <dsp:txXfrm>
        <a:off x="57058" y="1352356"/>
        <a:ext cx="9791883" cy="1054714"/>
      </dsp:txXfrm>
    </dsp:sp>
    <dsp:sp modelId="{3EF5DA59-A605-104D-AEB7-F9F3E51B3375}">
      <dsp:nvSpPr>
        <dsp:cNvPr id="0" name=""/>
        <dsp:cNvSpPr/>
      </dsp:nvSpPr>
      <dsp:spPr>
        <a:xfrm>
          <a:off x="0" y="2541888"/>
          <a:ext cx="9905999" cy="11688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chemeClr val="tx2"/>
              </a:solidFill>
              <a:latin typeface="Adobe Caslon Pro" panose="0205050205050A020403" pitchFamily="18" charset="77"/>
            </a:rPr>
            <a:t>Death rates data from Center for Disease Control and Prevention</a:t>
          </a:r>
        </a:p>
      </dsp:txBody>
      <dsp:txXfrm>
        <a:off x="57058" y="2598946"/>
        <a:ext cx="9791883" cy="1054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3FAC5-74DD-684A-81DF-5F6C7DC40BB9}">
      <dsp:nvSpPr>
        <dsp:cNvPr id="0" name=""/>
        <dsp:cNvSpPr/>
      </dsp:nvSpPr>
      <dsp:spPr>
        <a:xfrm>
          <a:off x="3190679" y="543900"/>
          <a:ext cx="3524639" cy="3524639"/>
        </a:xfrm>
        <a:prstGeom prst="blockArc">
          <a:avLst>
            <a:gd name="adj1" fmla="val 11880000"/>
            <a:gd name="adj2" fmla="val 16200000"/>
            <a:gd name="adj3" fmla="val 4641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C0287B-0E4E-1C45-A70F-16AA451A2647}">
      <dsp:nvSpPr>
        <dsp:cNvPr id="0" name=""/>
        <dsp:cNvSpPr/>
      </dsp:nvSpPr>
      <dsp:spPr>
        <a:xfrm>
          <a:off x="3190679" y="543900"/>
          <a:ext cx="3524639" cy="3524639"/>
        </a:xfrm>
        <a:prstGeom prst="blockArc">
          <a:avLst>
            <a:gd name="adj1" fmla="val 7560000"/>
            <a:gd name="adj2" fmla="val 11880000"/>
            <a:gd name="adj3" fmla="val 4641"/>
          </a:avLst>
        </a:prstGeom>
        <a:gradFill rotWithShape="0">
          <a:gsLst>
            <a:gs pos="0">
              <a:schemeClr val="accent5">
                <a:hueOff val="-2481417"/>
                <a:satOff val="-13328"/>
                <a:lumOff val="45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481417"/>
                <a:satOff val="-13328"/>
                <a:lumOff val="45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1EAF50-1865-9140-BBAA-4EBD1A29210B}">
      <dsp:nvSpPr>
        <dsp:cNvPr id="0" name=""/>
        <dsp:cNvSpPr/>
      </dsp:nvSpPr>
      <dsp:spPr>
        <a:xfrm>
          <a:off x="3190679" y="543900"/>
          <a:ext cx="3524639" cy="3524639"/>
        </a:xfrm>
        <a:prstGeom prst="blockArc">
          <a:avLst>
            <a:gd name="adj1" fmla="val 3240000"/>
            <a:gd name="adj2" fmla="val 7560000"/>
            <a:gd name="adj3" fmla="val 4641"/>
          </a:avLst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ACF356-9AEF-9E47-B560-D93629E337A5}">
      <dsp:nvSpPr>
        <dsp:cNvPr id="0" name=""/>
        <dsp:cNvSpPr/>
      </dsp:nvSpPr>
      <dsp:spPr>
        <a:xfrm>
          <a:off x="3190679" y="543900"/>
          <a:ext cx="3524639" cy="3524639"/>
        </a:xfrm>
        <a:prstGeom prst="blockArc">
          <a:avLst>
            <a:gd name="adj1" fmla="val 20520000"/>
            <a:gd name="adj2" fmla="val 3240000"/>
            <a:gd name="adj3" fmla="val 4641"/>
          </a:avLst>
        </a:prstGeom>
        <a:gradFill rotWithShape="0">
          <a:gsLst>
            <a:gs pos="0">
              <a:schemeClr val="accent5">
                <a:hueOff val="-827139"/>
                <a:satOff val="-4443"/>
                <a:lumOff val="151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827139"/>
                <a:satOff val="-4443"/>
                <a:lumOff val="151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B7D404-5D1E-4345-BA45-3856B1DA7564}">
      <dsp:nvSpPr>
        <dsp:cNvPr id="0" name=""/>
        <dsp:cNvSpPr/>
      </dsp:nvSpPr>
      <dsp:spPr>
        <a:xfrm>
          <a:off x="3190679" y="543900"/>
          <a:ext cx="3524639" cy="3524639"/>
        </a:xfrm>
        <a:prstGeom prst="blockArc">
          <a:avLst>
            <a:gd name="adj1" fmla="val 16200000"/>
            <a:gd name="adj2" fmla="val 20520000"/>
            <a:gd name="adj3" fmla="val 4641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C9E9DE-B552-B849-B3CD-B6682A1F6CE7}">
      <dsp:nvSpPr>
        <dsp:cNvPr id="0" name=""/>
        <dsp:cNvSpPr/>
      </dsp:nvSpPr>
      <dsp:spPr>
        <a:xfrm>
          <a:off x="4037010" y="1494827"/>
          <a:ext cx="1831977" cy="162278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i="0" kern="1200">
              <a:latin typeface="Adobe Caslon Pro" panose="0205050205050A020403" pitchFamily="18" charset="77"/>
            </a:rPr>
            <a:t>Tools</a:t>
          </a:r>
          <a:endParaRPr lang="en-US" sz="3900" b="1" i="0" kern="1200" dirty="0">
            <a:latin typeface="Adobe Caslon Pro" panose="0205050205050A020403" pitchFamily="18" charset="77"/>
          </a:endParaRPr>
        </a:p>
      </dsp:txBody>
      <dsp:txXfrm>
        <a:off x="4305297" y="1732478"/>
        <a:ext cx="1295403" cy="1147482"/>
      </dsp:txXfrm>
    </dsp:sp>
    <dsp:sp modelId="{A9AE4287-0544-1742-9B33-BFB12E891A59}">
      <dsp:nvSpPr>
        <dsp:cNvPr id="0" name=""/>
        <dsp:cNvSpPr/>
      </dsp:nvSpPr>
      <dsp:spPr>
        <a:xfrm>
          <a:off x="4204460" y="-133903"/>
          <a:ext cx="1497078" cy="143739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latin typeface="Adobe Caslon Pro" panose="0205050205050A020403" pitchFamily="18" charset="77"/>
            </a:rPr>
            <a:t>Python Code</a:t>
          </a:r>
          <a:endParaRPr lang="en-US" sz="1600" b="1" i="0" kern="1200" dirty="0">
            <a:latin typeface="Adobe Caslon Pro" panose="0205050205050A020403" pitchFamily="18" charset="77"/>
          </a:endParaRPr>
        </a:p>
      </dsp:txBody>
      <dsp:txXfrm>
        <a:off x="4423702" y="76599"/>
        <a:ext cx="1058594" cy="1016391"/>
      </dsp:txXfrm>
    </dsp:sp>
    <dsp:sp modelId="{C2B846C6-22CD-BA4A-A79F-A8576EFE5FBC}">
      <dsp:nvSpPr>
        <dsp:cNvPr id="0" name=""/>
        <dsp:cNvSpPr/>
      </dsp:nvSpPr>
      <dsp:spPr>
        <a:xfrm>
          <a:off x="5841633" y="1055572"/>
          <a:ext cx="1497078" cy="1437395"/>
        </a:xfrm>
        <a:prstGeom prst="ellipse">
          <a:avLst/>
        </a:prstGeom>
        <a:gradFill rotWithShape="0">
          <a:gsLst>
            <a:gs pos="0">
              <a:schemeClr val="accent5">
                <a:hueOff val="-827139"/>
                <a:satOff val="-4443"/>
                <a:lumOff val="151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827139"/>
                <a:satOff val="-4443"/>
                <a:lumOff val="151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latin typeface="Adobe Caslon Pro" panose="0205050205050A020403" pitchFamily="18" charset="77"/>
            </a:rPr>
            <a:t>Pandas DataFrame</a:t>
          </a:r>
        </a:p>
      </dsp:txBody>
      <dsp:txXfrm>
        <a:off x="6060875" y="1266074"/>
        <a:ext cx="1058594" cy="1016391"/>
      </dsp:txXfrm>
    </dsp:sp>
    <dsp:sp modelId="{D6D6ABDB-73F1-5046-AC6A-C5553965A07D}">
      <dsp:nvSpPr>
        <dsp:cNvPr id="0" name=""/>
        <dsp:cNvSpPr/>
      </dsp:nvSpPr>
      <dsp:spPr>
        <a:xfrm>
          <a:off x="5216288" y="2980184"/>
          <a:ext cx="1497078" cy="1437395"/>
        </a:xfrm>
        <a:prstGeom prst="ellipse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latin typeface="Adobe Caslon Pro" panose="0205050205050A020403" pitchFamily="18" charset="77"/>
            </a:rPr>
            <a:t>Jupyter Notebook</a:t>
          </a:r>
        </a:p>
      </dsp:txBody>
      <dsp:txXfrm>
        <a:off x="5435530" y="3190686"/>
        <a:ext cx="1058594" cy="1016391"/>
      </dsp:txXfrm>
    </dsp:sp>
    <dsp:sp modelId="{FE07C9AB-F21C-CE4C-9070-E6DE3BAC7581}">
      <dsp:nvSpPr>
        <dsp:cNvPr id="0" name=""/>
        <dsp:cNvSpPr/>
      </dsp:nvSpPr>
      <dsp:spPr>
        <a:xfrm>
          <a:off x="3192631" y="2980184"/>
          <a:ext cx="1497078" cy="1437395"/>
        </a:xfrm>
        <a:prstGeom prst="ellipse">
          <a:avLst/>
        </a:prstGeom>
        <a:gradFill rotWithShape="0">
          <a:gsLst>
            <a:gs pos="0">
              <a:schemeClr val="accent5">
                <a:hueOff val="-2481417"/>
                <a:satOff val="-13328"/>
                <a:lumOff val="45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481417"/>
                <a:satOff val="-13328"/>
                <a:lumOff val="45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latin typeface="Adobe Caslon Pro" panose="0205050205050A020403" pitchFamily="18" charset="77"/>
            </a:rPr>
            <a:t>Matplotlib &amp; Numpy &amp; Scipy</a:t>
          </a:r>
          <a:endParaRPr lang="en-US" sz="1600" b="1" i="0" kern="1200" dirty="0">
            <a:latin typeface="Adobe Caslon Pro" panose="0205050205050A020403" pitchFamily="18" charset="77"/>
          </a:endParaRPr>
        </a:p>
      </dsp:txBody>
      <dsp:txXfrm>
        <a:off x="3411873" y="3190686"/>
        <a:ext cx="1058594" cy="1016391"/>
      </dsp:txXfrm>
    </dsp:sp>
    <dsp:sp modelId="{4C48B1E7-A151-BE47-91D8-AD38926FEFC5}">
      <dsp:nvSpPr>
        <dsp:cNvPr id="0" name=""/>
        <dsp:cNvSpPr/>
      </dsp:nvSpPr>
      <dsp:spPr>
        <a:xfrm>
          <a:off x="2567286" y="1055572"/>
          <a:ext cx="1497078" cy="1437395"/>
        </a:xfrm>
        <a:prstGeom prst="ellipse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latin typeface="Adobe Caslon Pro" panose="0205050205050A020403" pitchFamily="18" charset="77"/>
            </a:rPr>
            <a:t>GitHub</a:t>
          </a:r>
          <a:endParaRPr lang="en-US" sz="1600" b="1" i="0" kern="1200" dirty="0">
            <a:latin typeface="Adobe Caslon Pro" panose="0205050205050A020403" pitchFamily="18" charset="77"/>
          </a:endParaRPr>
        </a:p>
      </dsp:txBody>
      <dsp:txXfrm>
        <a:off x="2786528" y="1266074"/>
        <a:ext cx="1058594" cy="10163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9110D-FCDE-934B-99BD-70E59011D715}">
      <dsp:nvSpPr>
        <dsp:cNvPr id="0" name=""/>
        <dsp:cNvSpPr/>
      </dsp:nvSpPr>
      <dsp:spPr>
        <a:xfrm>
          <a:off x="0" y="652171"/>
          <a:ext cx="4186990" cy="1816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For 85+	[ R</a:t>
          </a:r>
          <a:r>
            <a:rPr lang="en-US" sz="1200" b="1" i="0" kern="1200" baseline="30000" dirty="0">
              <a:solidFill>
                <a:srgbClr val="002060"/>
              </a:solidFill>
              <a:latin typeface="Adobe Caslon Pro" panose="0205050205050A020403" pitchFamily="18" charset="77"/>
            </a:rPr>
            <a:t>2</a:t>
          </a:r>
          <a:r>
            <a:rPr lang="en-US" sz="1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 = 0.344	|	P-value = 1.886e-12 ]</a:t>
          </a:r>
        </a:p>
      </dsp:txBody>
      <dsp:txXfrm>
        <a:off x="8866" y="661037"/>
        <a:ext cx="4169258" cy="163884"/>
      </dsp:txXfrm>
    </dsp:sp>
    <dsp:sp modelId="{4C8E3DC6-F9F8-1E4D-917A-900AF14532E1}">
      <dsp:nvSpPr>
        <dsp:cNvPr id="0" name=""/>
        <dsp:cNvSpPr/>
      </dsp:nvSpPr>
      <dsp:spPr>
        <a:xfrm>
          <a:off x="0" y="1018108"/>
          <a:ext cx="4186990" cy="181616"/>
        </a:xfrm>
        <a:prstGeom prst="roundRect">
          <a:avLst/>
        </a:prstGeom>
        <a:solidFill>
          <a:srgbClr val="0432F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n>
                <a:noFill/>
              </a:ln>
              <a:solidFill>
                <a:schemeClr val="tx2"/>
              </a:solidFill>
              <a:latin typeface="Adobe Caslon Pro" panose="0205050205050A020403" pitchFamily="18" charset="77"/>
            </a:rPr>
            <a:t>For 75 – 84	[R</a:t>
          </a:r>
          <a:r>
            <a:rPr lang="en-US" sz="1200" b="1" i="0" kern="1200" baseline="30000" dirty="0">
              <a:ln>
                <a:noFill/>
              </a:ln>
              <a:solidFill>
                <a:schemeClr val="tx2"/>
              </a:solidFill>
              <a:latin typeface="Adobe Caslon Pro" panose="0205050205050A020403" pitchFamily="18" charset="77"/>
            </a:rPr>
            <a:t>2</a:t>
          </a:r>
          <a:r>
            <a:rPr lang="en-US" sz="1200" b="1" i="0" kern="1200" dirty="0">
              <a:ln>
                <a:noFill/>
              </a:ln>
              <a:solidFill>
                <a:schemeClr val="tx2"/>
              </a:solidFill>
              <a:latin typeface="Adobe Caslon Pro" panose="0205050205050A020403" pitchFamily="18" charset="77"/>
            </a:rPr>
            <a:t> = 0.337	|	P-value = 3.482e-12 ]</a:t>
          </a:r>
        </a:p>
      </dsp:txBody>
      <dsp:txXfrm>
        <a:off x="8866" y="1026974"/>
        <a:ext cx="4169258" cy="163884"/>
      </dsp:txXfrm>
    </dsp:sp>
    <dsp:sp modelId="{AFDE7C13-4B84-9047-A38C-C02DECB354FC}">
      <dsp:nvSpPr>
        <dsp:cNvPr id="0" name=""/>
        <dsp:cNvSpPr/>
      </dsp:nvSpPr>
      <dsp:spPr>
        <a:xfrm>
          <a:off x="0" y="1384045"/>
          <a:ext cx="4186990" cy="181616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n>
                <a:noFill/>
              </a:ln>
              <a:solidFill>
                <a:schemeClr val="tx1">
                  <a:lumMod val="85000"/>
                </a:schemeClr>
              </a:solidFill>
              <a:latin typeface="Adobe Caslon Pro" panose="0205050205050A020403" pitchFamily="18" charset="77"/>
            </a:rPr>
            <a:t>For 65 – 74	[R</a:t>
          </a:r>
          <a:r>
            <a:rPr lang="en-US" sz="1200" b="1" i="0" kern="1200" baseline="30000" dirty="0">
              <a:ln>
                <a:noFill/>
              </a:ln>
              <a:solidFill>
                <a:schemeClr val="tx1">
                  <a:lumMod val="85000"/>
                </a:schemeClr>
              </a:solidFill>
              <a:latin typeface="Adobe Caslon Pro" panose="0205050205050A020403" pitchFamily="18" charset="77"/>
            </a:rPr>
            <a:t>2</a:t>
          </a:r>
          <a:r>
            <a:rPr lang="en-US" sz="1200" b="1" i="0" kern="1200" dirty="0">
              <a:ln>
                <a:noFill/>
              </a:ln>
              <a:solidFill>
                <a:schemeClr val="tx1">
                  <a:lumMod val="85000"/>
                </a:schemeClr>
              </a:solidFill>
              <a:latin typeface="Adobe Caslon Pro" panose="0205050205050A020403" pitchFamily="18" charset="77"/>
            </a:rPr>
            <a:t> = 0.075	|	P-value = 0.00234 ]</a:t>
          </a:r>
        </a:p>
      </dsp:txBody>
      <dsp:txXfrm>
        <a:off x="8866" y="1392911"/>
        <a:ext cx="4169258" cy="163884"/>
      </dsp:txXfrm>
    </dsp:sp>
    <dsp:sp modelId="{B02F9B47-2EEB-CC4F-8F04-A13F029C0376}">
      <dsp:nvSpPr>
        <dsp:cNvPr id="0" name=""/>
        <dsp:cNvSpPr/>
      </dsp:nvSpPr>
      <dsp:spPr>
        <a:xfrm>
          <a:off x="0" y="1749981"/>
          <a:ext cx="4186990" cy="181616"/>
        </a:xfrm>
        <a:prstGeom prst="roundRect">
          <a:avLst/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For 55 – 64	[R</a:t>
          </a:r>
          <a:r>
            <a:rPr lang="en-US" sz="1200" b="1" i="0" kern="1200" baseline="30000" dirty="0">
              <a:solidFill>
                <a:srgbClr val="002060"/>
              </a:solidFill>
              <a:latin typeface="Adobe Caslon Pro" panose="0205050205050A020403" pitchFamily="18" charset="77"/>
            </a:rPr>
            <a:t>2</a:t>
          </a:r>
          <a:r>
            <a:rPr lang="en-US" sz="1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 = 0.093	|	P-value = 0.00067 ]</a:t>
          </a:r>
        </a:p>
      </dsp:txBody>
      <dsp:txXfrm>
        <a:off x="8866" y="1758847"/>
        <a:ext cx="4169258" cy="163884"/>
      </dsp:txXfrm>
    </dsp:sp>
    <dsp:sp modelId="{71CA2CA6-C411-5C46-A3AC-71D795F85F87}">
      <dsp:nvSpPr>
        <dsp:cNvPr id="0" name=""/>
        <dsp:cNvSpPr/>
      </dsp:nvSpPr>
      <dsp:spPr>
        <a:xfrm>
          <a:off x="0" y="2115918"/>
          <a:ext cx="4186990" cy="181616"/>
        </a:xfrm>
        <a:prstGeom prst="roundRect">
          <a:avLst/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For 45 – 54	[R</a:t>
          </a:r>
          <a:r>
            <a:rPr lang="en-US" sz="1200" b="1" i="0" kern="1200" baseline="30000" dirty="0">
              <a:solidFill>
                <a:srgbClr val="002060"/>
              </a:solidFill>
              <a:latin typeface="Adobe Caslon Pro" panose="0205050205050A020403" pitchFamily="18" charset="77"/>
            </a:rPr>
            <a:t>2</a:t>
          </a:r>
          <a:r>
            <a:rPr lang="en-US" sz="1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 = 0.002	|	P-value = 0.59459 ]</a:t>
          </a:r>
        </a:p>
      </dsp:txBody>
      <dsp:txXfrm>
        <a:off x="8866" y="2124784"/>
        <a:ext cx="4169258" cy="1638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9110D-FCDE-934B-99BD-70E59011D715}">
      <dsp:nvSpPr>
        <dsp:cNvPr id="0" name=""/>
        <dsp:cNvSpPr/>
      </dsp:nvSpPr>
      <dsp:spPr>
        <a:xfrm>
          <a:off x="0" y="403957"/>
          <a:ext cx="4117563" cy="1816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For 85+	[ R</a:t>
          </a:r>
          <a:r>
            <a:rPr lang="en-US" sz="1200" b="1" i="0" kern="1200" baseline="30000" dirty="0">
              <a:solidFill>
                <a:srgbClr val="002060"/>
              </a:solidFill>
              <a:latin typeface="Adobe Caslon Pro" panose="0205050205050A020403" pitchFamily="18" charset="77"/>
            </a:rPr>
            <a:t>2</a:t>
          </a:r>
          <a:r>
            <a:rPr lang="en-US" sz="1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 = 0.343	|	P-value = 2.085e-12 ]</a:t>
          </a:r>
        </a:p>
      </dsp:txBody>
      <dsp:txXfrm>
        <a:off x="8866" y="412823"/>
        <a:ext cx="4099831" cy="163884"/>
      </dsp:txXfrm>
    </dsp:sp>
    <dsp:sp modelId="{4C8E3DC6-F9F8-1E4D-917A-900AF14532E1}">
      <dsp:nvSpPr>
        <dsp:cNvPr id="0" name=""/>
        <dsp:cNvSpPr/>
      </dsp:nvSpPr>
      <dsp:spPr>
        <a:xfrm>
          <a:off x="0" y="2085353"/>
          <a:ext cx="4117563" cy="181616"/>
        </a:xfrm>
        <a:prstGeom prst="roundRect">
          <a:avLst/>
        </a:prstGeom>
        <a:solidFill>
          <a:schemeClr val="accent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For 45 – 54	[R</a:t>
          </a:r>
          <a:r>
            <a:rPr lang="en-US" sz="1200" b="1" i="0" kern="1200" baseline="30000" dirty="0">
              <a:solidFill>
                <a:srgbClr val="002060"/>
              </a:solidFill>
              <a:latin typeface="Adobe Caslon Pro" panose="0205050205050A020403" pitchFamily="18" charset="77"/>
            </a:rPr>
            <a:t>2</a:t>
          </a:r>
          <a:r>
            <a:rPr lang="en-US" sz="1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 = 0.025	|	P-value = 0.08409 ]</a:t>
          </a:r>
        </a:p>
      </dsp:txBody>
      <dsp:txXfrm>
        <a:off x="8866" y="2094219"/>
        <a:ext cx="4099831" cy="163884"/>
      </dsp:txXfrm>
    </dsp:sp>
    <dsp:sp modelId="{AFDE7C13-4B84-9047-A38C-C02DECB354FC}">
      <dsp:nvSpPr>
        <dsp:cNvPr id="0" name=""/>
        <dsp:cNvSpPr/>
      </dsp:nvSpPr>
      <dsp:spPr>
        <a:xfrm>
          <a:off x="0" y="2403163"/>
          <a:ext cx="4117563" cy="181616"/>
        </a:xfrm>
        <a:prstGeom prst="roundRect">
          <a:avLst/>
        </a:prstGeom>
        <a:solidFill>
          <a:srgbClr val="FFFF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 prst="coolSlant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For 15 - 24	[R</a:t>
          </a:r>
          <a:r>
            <a:rPr lang="en-US" sz="1200" b="1" i="0" kern="1200" baseline="30000" dirty="0">
              <a:solidFill>
                <a:srgbClr val="002060"/>
              </a:solidFill>
              <a:latin typeface="Adobe Caslon Pro" panose="0205050205050A020403" pitchFamily="18" charset="77"/>
            </a:rPr>
            <a:t>2</a:t>
          </a:r>
          <a:r>
            <a:rPr lang="en-US" sz="1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 = 0.053	|	P-value = 0.40509 ]</a:t>
          </a:r>
        </a:p>
      </dsp:txBody>
      <dsp:txXfrm>
        <a:off x="8866" y="2412029"/>
        <a:ext cx="4099831" cy="1638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9110D-FCDE-934B-99BD-70E59011D715}">
      <dsp:nvSpPr>
        <dsp:cNvPr id="0" name=""/>
        <dsp:cNvSpPr/>
      </dsp:nvSpPr>
      <dsp:spPr>
        <a:xfrm>
          <a:off x="0" y="880236"/>
          <a:ext cx="4404910" cy="1816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For 85+	[ R</a:t>
          </a:r>
          <a:r>
            <a:rPr lang="en-US" sz="1200" b="1" i="0" kern="1200" baseline="30000" dirty="0">
              <a:solidFill>
                <a:srgbClr val="002060"/>
              </a:solidFill>
              <a:latin typeface="Adobe Caslon Pro" panose="0205050205050A020403" pitchFamily="18" charset="77"/>
            </a:rPr>
            <a:t>2</a:t>
          </a:r>
          <a:r>
            <a:rPr lang="en-US" sz="1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 = 0.343	|	P-value = 2.085e-12 ]</a:t>
          </a:r>
        </a:p>
      </dsp:txBody>
      <dsp:txXfrm>
        <a:off x="8866" y="889102"/>
        <a:ext cx="4387178" cy="163884"/>
      </dsp:txXfrm>
    </dsp:sp>
    <dsp:sp modelId="{4C8E3DC6-F9F8-1E4D-917A-900AF14532E1}">
      <dsp:nvSpPr>
        <dsp:cNvPr id="0" name=""/>
        <dsp:cNvSpPr/>
      </dsp:nvSpPr>
      <dsp:spPr>
        <a:xfrm>
          <a:off x="0" y="1246173"/>
          <a:ext cx="4404910" cy="181616"/>
        </a:xfrm>
        <a:prstGeom prst="roundRect">
          <a:avLst/>
        </a:prstGeom>
        <a:solidFill>
          <a:srgbClr val="0432F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n>
                <a:noFill/>
              </a:ln>
              <a:solidFill>
                <a:schemeClr val="tx2"/>
              </a:solidFill>
              <a:latin typeface="Adobe Caslon Pro" panose="0205050205050A020403" pitchFamily="18" charset="77"/>
            </a:rPr>
            <a:t>For 75 – 84	[R</a:t>
          </a:r>
          <a:r>
            <a:rPr lang="en-US" sz="1200" b="1" i="0" kern="1200" baseline="30000" dirty="0">
              <a:ln>
                <a:noFill/>
              </a:ln>
              <a:solidFill>
                <a:schemeClr val="tx2"/>
              </a:solidFill>
              <a:latin typeface="Adobe Caslon Pro" panose="0205050205050A020403" pitchFamily="18" charset="77"/>
            </a:rPr>
            <a:t>2</a:t>
          </a:r>
          <a:r>
            <a:rPr lang="en-US" sz="1200" b="1" i="0" kern="1200" dirty="0">
              <a:ln>
                <a:noFill/>
              </a:ln>
              <a:solidFill>
                <a:schemeClr val="tx2"/>
              </a:solidFill>
              <a:latin typeface="Adobe Caslon Pro" panose="0205050205050A020403" pitchFamily="18" charset="77"/>
            </a:rPr>
            <a:t> = 0.440	|	P-value = 1.499e-16 ]</a:t>
          </a:r>
        </a:p>
      </dsp:txBody>
      <dsp:txXfrm>
        <a:off x="8866" y="1255039"/>
        <a:ext cx="4387178" cy="163884"/>
      </dsp:txXfrm>
    </dsp:sp>
    <dsp:sp modelId="{AFDE7C13-4B84-9047-A38C-C02DECB354FC}">
      <dsp:nvSpPr>
        <dsp:cNvPr id="0" name=""/>
        <dsp:cNvSpPr/>
      </dsp:nvSpPr>
      <dsp:spPr>
        <a:xfrm>
          <a:off x="0" y="1612110"/>
          <a:ext cx="4404910" cy="181616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>
                  <a:lumMod val="85000"/>
                </a:schemeClr>
              </a:solidFill>
              <a:latin typeface="Adobe Caslon Pro" panose="0205050205050A020403" pitchFamily="18" charset="77"/>
            </a:rPr>
            <a:t>For 65 – 74	[R</a:t>
          </a:r>
          <a:r>
            <a:rPr lang="en-US" sz="1200" b="1" i="0" kern="1200" baseline="30000" dirty="0">
              <a:solidFill>
                <a:schemeClr val="tx1">
                  <a:lumMod val="85000"/>
                </a:schemeClr>
              </a:solidFill>
              <a:latin typeface="Adobe Caslon Pro" panose="0205050205050A020403" pitchFamily="18" charset="77"/>
            </a:rPr>
            <a:t>2</a:t>
          </a:r>
          <a:r>
            <a:rPr lang="en-US" sz="1200" b="1" i="0" kern="1200" dirty="0">
              <a:solidFill>
                <a:schemeClr val="tx1">
                  <a:lumMod val="85000"/>
                </a:schemeClr>
              </a:solidFill>
              <a:latin typeface="Adobe Caslon Pro" panose="0205050205050A020403" pitchFamily="18" charset="77"/>
            </a:rPr>
            <a:t> = 0.053	|	P-value = 0.01071 ]</a:t>
          </a:r>
        </a:p>
      </dsp:txBody>
      <dsp:txXfrm>
        <a:off x="8866" y="1620976"/>
        <a:ext cx="4387178" cy="163884"/>
      </dsp:txXfrm>
    </dsp:sp>
    <dsp:sp modelId="{B02F9B47-2EEB-CC4F-8F04-A13F029C0376}">
      <dsp:nvSpPr>
        <dsp:cNvPr id="0" name=""/>
        <dsp:cNvSpPr/>
      </dsp:nvSpPr>
      <dsp:spPr>
        <a:xfrm>
          <a:off x="0" y="1978047"/>
          <a:ext cx="4404910" cy="181616"/>
        </a:xfrm>
        <a:prstGeom prst="roundRect">
          <a:avLst/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For 55 – 64	[R</a:t>
          </a:r>
          <a:r>
            <a:rPr lang="en-US" sz="1200" b="1" i="0" kern="1200" baseline="30000" dirty="0">
              <a:solidFill>
                <a:srgbClr val="002060"/>
              </a:solidFill>
              <a:latin typeface="Adobe Caslon Pro" panose="0205050205050A020403" pitchFamily="18" charset="77"/>
            </a:rPr>
            <a:t>2</a:t>
          </a:r>
          <a:r>
            <a:rPr lang="en-US" sz="1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 = 0.021	|	P-value = 0.10703 ]</a:t>
          </a:r>
        </a:p>
      </dsp:txBody>
      <dsp:txXfrm>
        <a:off x="8866" y="1986913"/>
        <a:ext cx="4387178" cy="163884"/>
      </dsp:txXfrm>
    </dsp:sp>
    <dsp:sp modelId="{71CA2CA6-C411-5C46-A3AC-71D795F85F87}">
      <dsp:nvSpPr>
        <dsp:cNvPr id="0" name=""/>
        <dsp:cNvSpPr/>
      </dsp:nvSpPr>
      <dsp:spPr>
        <a:xfrm>
          <a:off x="0" y="2343984"/>
          <a:ext cx="4404910" cy="181616"/>
        </a:xfrm>
        <a:prstGeom prst="roundRect">
          <a:avLst/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For 45 – 54	[R</a:t>
          </a:r>
          <a:r>
            <a:rPr lang="en-US" sz="1200" b="1" i="0" kern="1200" baseline="30000" dirty="0">
              <a:solidFill>
                <a:srgbClr val="002060"/>
              </a:solidFill>
              <a:latin typeface="Adobe Caslon Pro" panose="0205050205050A020403" pitchFamily="18" charset="77"/>
            </a:rPr>
            <a:t>2</a:t>
          </a:r>
          <a:r>
            <a:rPr lang="en-US" sz="1200" b="1" i="0" kern="1200" dirty="0">
              <a:solidFill>
                <a:srgbClr val="002060"/>
              </a:solidFill>
              <a:latin typeface="Adobe Caslon Pro" panose="0205050205050A020403" pitchFamily="18" charset="77"/>
            </a:rPr>
            <a:t> = 0.025	|	P-value = 0.08409 ]</a:t>
          </a:r>
        </a:p>
      </dsp:txBody>
      <dsp:txXfrm>
        <a:off x="8866" y="2352850"/>
        <a:ext cx="4387178" cy="1638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1AAD-7E2E-874E-BB94-FC43D30BAFE2}">
      <dsp:nvSpPr>
        <dsp:cNvPr id="0" name=""/>
        <dsp:cNvSpPr/>
      </dsp:nvSpPr>
      <dsp:spPr>
        <a:xfrm>
          <a:off x="206935" y="2270"/>
          <a:ext cx="4829429" cy="6723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latin typeface="Adobe Caslon Pro" panose="0205050205050A020403" pitchFamily="18" charset="77"/>
            </a:rPr>
            <a:t>For Ages 65+ P-value &lt; 0.05 indicates:</a:t>
          </a:r>
        </a:p>
      </dsp:txBody>
      <dsp:txXfrm>
        <a:off x="226628" y="21963"/>
        <a:ext cx="4790043" cy="632968"/>
      </dsp:txXfrm>
    </dsp:sp>
    <dsp:sp modelId="{92438A88-87A6-674F-AEEA-3CCC0D5B1421}">
      <dsp:nvSpPr>
        <dsp:cNvPr id="0" name=""/>
        <dsp:cNvSpPr/>
      </dsp:nvSpPr>
      <dsp:spPr>
        <a:xfrm>
          <a:off x="689878" y="674625"/>
          <a:ext cx="482942" cy="504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266"/>
              </a:lnTo>
              <a:lnTo>
                <a:pt x="482942" y="50426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5E4B5-BC61-3340-B238-0489DAE1A2C3}">
      <dsp:nvSpPr>
        <dsp:cNvPr id="0" name=""/>
        <dsp:cNvSpPr/>
      </dsp:nvSpPr>
      <dsp:spPr>
        <a:xfrm>
          <a:off x="1172821" y="842714"/>
          <a:ext cx="8858031" cy="6723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bg2"/>
              </a:solidFill>
              <a:latin typeface="Adobe Caslon Pro" panose="0205050205050A020403" pitchFamily="18" charset="77"/>
            </a:rPr>
            <a:t>Death rate is inversely proportional to temperature</a:t>
          </a:r>
        </a:p>
      </dsp:txBody>
      <dsp:txXfrm>
        <a:off x="1192514" y="862407"/>
        <a:ext cx="8818645" cy="632968"/>
      </dsp:txXfrm>
    </dsp:sp>
    <dsp:sp modelId="{BF410115-6665-5C4A-8634-D84014E822C2}">
      <dsp:nvSpPr>
        <dsp:cNvPr id="0" name=""/>
        <dsp:cNvSpPr/>
      </dsp:nvSpPr>
      <dsp:spPr>
        <a:xfrm>
          <a:off x="689878" y="674625"/>
          <a:ext cx="482942" cy="1484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374"/>
              </a:lnTo>
              <a:lnTo>
                <a:pt x="482942" y="148437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3CFCE-DFCE-2547-BD0D-5E34310322CB}">
      <dsp:nvSpPr>
        <dsp:cNvPr id="0" name=""/>
        <dsp:cNvSpPr/>
      </dsp:nvSpPr>
      <dsp:spPr>
        <a:xfrm>
          <a:off x="1172821" y="1683157"/>
          <a:ext cx="8858031" cy="9516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bg2"/>
              </a:solidFill>
              <a:latin typeface="Adobe Caslon Pro" panose="0205050205050A020403" pitchFamily="18" charset="77"/>
            </a:rPr>
            <a:t>Ages 65+ are significantly more susceptible to death during colder months than children or young adults.</a:t>
          </a:r>
        </a:p>
      </dsp:txBody>
      <dsp:txXfrm>
        <a:off x="1200695" y="1711031"/>
        <a:ext cx="8802283" cy="895936"/>
      </dsp:txXfrm>
    </dsp:sp>
    <dsp:sp modelId="{804A92CC-74D8-0F42-8EBC-E8B33D5DB3F2}">
      <dsp:nvSpPr>
        <dsp:cNvPr id="0" name=""/>
        <dsp:cNvSpPr/>
      </dsp:nvSpPr>
      <dsp:spPr>
        <a:xfrm>
          <a:off x="689878" y="674625"/>
          <a:ext cx="482942" cy="2464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4482"/>
              </a:lnTo>
              <a:lnTo>
                <a:pt x="482942" y="2464482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388AA-07E5-404E-A468-9EA1842CA8A5}">
      <dsp:nvSpPr>
        <dsp:cNvPr id="0" name=""/>
        <dsp:cNvSpPr/>
      </dsp:nvSpPr>
      <dsp:spPr>
        <a:xfrm>
          <a:off x="1172821" y="2802930"/>
          <a:ext cx="8858031" cy="6723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bg2"/>
              </a:solidFill>
              <a:latin typeface="Adobe Caslon Pro" panose="0205050205050A020403" pitchFamily="18" charset="77"/>
            </a:rPr>
            <a:t>January appears to be the deadliest month across Minnesota</a:t>
          </a:r>
        </a:p>
      </dsp:txBody>
      <dsp:txXfrm>
        <a:off x="1192514" y="2822623"/>
        <a:ext cx="8818645" cy="632968"/>
      </dsp:txXfrm>
    </dsp:sp>
    <dsp:sp modelId="{3311A6AB-9432-EE42-A07D-ADCDD956D6CF}">
      <dsp:nvSpPr>
        <dsp:cNvPr id="0" name=""/>
        <dsp:cNvSpPr/>
      </dsp:nvSpPr>
      <dsp:spPr>
        <a:xfrm>
          <a:off x="689878" y="674625"/>
          <a:ext cx="482942" cy="3304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4926"/>
              </a:lnTo>
              <a:lnTo>
                <a:pt x="482942" y="330492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80EBA-80F7-D24F-A254-D799B2473938}">
      <dsp:nvSpPr>
        <dsp:cNvPr id="0" name=""/>
        <dsp:cNvSpPr/>
      </dsp:nvSpPr>
      <dsp:spPr>
        <a:xfrm>
          <a:off x="1172821" y="3643374"/>
          <a:ext cx="8858031" cy="6723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bg2"/>
              </a:solidFill>
              <a:latin typeface="Adobe Caslon Pro" panose="0205050205050A020403" pitchFamily="18" charset="77"/>
            </a:rPr>
            <a:t>June appears to be the happiest month across Minnesota</a:t>
          </a:r>
        </a:p>
      </dsp:txBody>
      <dsp:txXfrm>
        <a:off x="1192514" y="3663067"/>
        <a:ext cx="8818645" cy="632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FE837-2E92-6343-8BF6-787D470EF64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CCEED-C652-1945-97ED-8FB322705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3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7D9231-2969-6C49-B741-F0B53401705A}" type="datetime1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10A1082-561B-4E5E-A76E-D5F31BDA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1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FE39-598A-7B40-9779-F530A16EE7C1}" type="datetime1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3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CCD3-5366-4143-901F-5FBC4F1FB30E}" type="datetime1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5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8D0D-A2FD-BA4E-89D2-963C4D3A2394}" type="datetime1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697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763C-27D5-A14C-9FC3-EA5BD3E27806}" type="datetime1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6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503A-5DC6-FC43-8483-1F258310ED36}" type="datetime1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03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DEEC-8F8D-EA44-81D1-2DF7E5E17CA5}" type="datetime1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3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242D-A2EB-E347-9897-7EE9CDF89496}" type="datetime1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06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A4C9-FE7B-BC4D-9CEB-99BCA93D49C2}" type="datetime1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6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07D-1776-8D4C-AB79-5F136DDD9E99}" type="datetime1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7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3BE5-167F-7C44-BDEC-648E46BFB7D5}" type="datetime1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9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5577-AB08-464B-82D0-E4A61688DD2B}" type="datetime1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BDC3-8BE0-AB45-A955-2C3148870178}" type="datetime1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3F6-AD08-E44F-BBA0-D3550AE65B2C}" type="datetime1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7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B50F-D997-9449-A086-783E8E5FC271}" type="datetime1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3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DBAC-6AA3-E44D-8AC6-B7D70F380943}" type="datetime1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0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F788-6087-FF45-A145-590B4BEB2178}" type="datetime1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72417-0B58-564F-8554-5FC7962113C1}" type="datetime1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1082-561B-4E5E-A76E-D5F31BDA7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49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  <p:sldLayoutId id="2147484292" r:id="rId12"/>
    <p:sldLayoutId id="2147484293" r:id="rId13"/>
    <p:sldLayoutId id="2147484294" r:id="rId14"/>
    <p:sldLayoutId id="2147484295" r:id="rId15"/>
    <p:sldLayoutId id="2147484296" r:id="rId16"/>
    <p:sldLayoutId id="214748429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F6F9-B2B2-49CD-940D-B23034D13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6634" y="754912"/>
            <a:ext cx="9237870" cy="1608909"/>
          </a:xfrm>
        </p:spPr>
        <p:txBody>
          <a:bodyPr>
            <a:normAutofit fontScale="90000"/>
          </a:bodyPr>
          <a:lstStyle/>
          <a:p>
            <a:r>
              <a:rPr lang="en-US" sz="8900" cap="none" dirty="0" err="1">
                <a:solidFill>
                  <a:srgbClr val="002060"/>
                </a:solidFill>
                <a:latin typeface="Engravers MT" panose="02090707080505020304" pitchFamily="18" charset="77"/>
                <a:cs typeface="Castellar" panose="020F0502020204030204" pitchFamily="34" charset="0"/>
              </a:rPr>
              <a:t>sparkmagic</a:t>
            </a:r>
            <a:endParaRPr lang="en-US" sz="41300" cap="none" dirty="0">
              <a:solidFill>
                <a:srgbClr val="002060"/>
              </a:solidFill>
              <a:latin typeface="Engravers MT" panose="02090707080505020304" pitchFamily="18" charset="77"/>
              <a:cs typeface="Castellar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BF3A1-380F-4F15-ADB7-E2B6AECE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0280" y="5473337"/>
            <a:ext cx="8326350" cy="979714"/>
          </a:xfrm>
        </p:spPr>
        <p:txBody>
          <a:bodyPr>
            <a:normAutofit lnSpcReduction="10000"/>
          </a:bodyPr>
          <a:lstStyle/>
          <a:p>
            <a:r>
              <a:rPr lang="en-US" sz="2400" b="1" i="1" cap="none" dirty="0">
                <a:latin typeface="Adobe Caslon Pro" panose="0205050205050A020403" pitchFamily="18" charset="77"/>
              </a:rPr>
              <a:t>Presented By:</a:t>
            </a:r>
          </a:p>
          <a:p>
            <a:pPr>
              <a:lnSpc>
                <a:spcPct val="100000"/>
              </a:lnSpc>
            </a:pPr>
            <a:r>
              <a:rPr lang="en-US" sz="2400" b="1" i="1" cap="none" dirty="0">
                <a:latin typeface="Adobe Caslon Pro" panose="0205050205050A020403" pitchFamily="18" charset="77"/>
              </a:rPr>
              <a:t>Karrin Connors, Linda </a:t>
            </a:r>
            <a:r>
              <a:rPr lang="en-US" sz="2400" b="1" i="1" cap="none" dirty="0" err="1">
                <a:latin typeface="Adobe Caslon Pro" panose="0205050205050A020403" pitchFamily="18" charset="77"/>
              </a:rPr>
              <a:t>Reber</a:t>
            </a:r>
            <a:r>
              <a:rPr lang="en-US" sz="2400" b="1" i="1" cap="none" dirty="0">
                <a:latin typeface="Adobe Caslon Pro" panose="0205050205050A020403" pitchFamily="18" charset="77"/>
              </a:rPr>
              <a:t>, Carl Adams, </a:t>
            </a:r>
            <a:r>
              <a:rPr lang="en-US" sz="2400" b="1" i="1" cap="none" dirty="0" err="1">
                <a:effectLst/>
                <a:latin typeface="Adobe Caslon Pro" panose="0205050205050A020403" pitchFamily="18" charset="77"/>
              </a:rPr>
              <a:t>Messac</a:t>
            </a:r>
            <a:r>
              <a:rPr lang="en-US" sz="2400" b="1" i="1" cap="none" dirty="0">
                <a:effectLst/>
                <a:latin typeface="Adobe Caslon Pro" panose="0205050205050A020403" pitchFamily="18" charset="77"/>
              </a:rPr>
              <a:t> Che </a:t>
            </a:r>
            <a:r>
              <a:rPr lang="en-US" sz="2400" b="1" i="1" cap="none" dirty="0" err="1">
                <a:effectLst/>
                <a:latin typeface="Adobe Caslon Pro" panose="0205050205050A020403" pitchFamily="18" charset="77"/>
              </a:rPr>
              <a:t>Neba</a:t>
            </a:r>
            <a:endParaRPr lang="en-US" sz="2400" b="1" i="1" cap="none" dirty="0">
              <a:effectLst/>
              <a:latin typeface="Adobe Caslon Pro" panose="0205050205050A020403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D75FA-A311-2C44-A101-CF9E07918705}"/>
              </a:ext>
            </a:extLst>
          </p:cNvPr>
          <p:cNvSpPr txBox="1"/>
          <p:nvPr/>
        </p:nvSpPr>
        <p:spPr>
          <a:xfrm>
            <a:off x="2490280" y="2363821"/>
            <a:ext cx="9044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728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Impact of Temperature on Demographics and Death Rates in Minnesota — 10 Year Analysis</a:t>
            </a:r>
          </a:p>
        </p:txBody>
      </p:sp>
    </p:spTree>
    <p:extLst>
      <p:ext uri="{BB962C8B-B14F-4D97-AF65-F5344CB8AC3E}">
        <p14:creationId xmlns:p14="http://schemas.microsoft.com/office/powerpoint/2010/main" val="335998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8648-EC1E-4811-A4F1-75DF3F52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77" y="326688"/>
            <a:ext cx="10850123" cy="1262669"/>
          </a:xfrm>
        </p:spPr>
        <p:txBody>
          <a:bodyPr>
            <a:noAutofit/>
          </a:bodyPr>
          <a:lstStyle/>
          <a:p>
            <a:r>
              <a:rPr lang="en-US" sz="4400" b="1" cap="none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Hennepin County Temp Vs Death Count — Correlates with Minnesota trends</a:t>
            </a:r>
            <a:endParaRPr lang="en-US" sz="4400" b="1" dirty="0">
              <a:latin typeface="Aharoni" panose="020F0502020204030204" pitchFamily="34" charset="0"/>
              <a:cs typeface="Aharon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983C3-EED7-9346-8F8B-7918E6B3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35EBE-824C-384D-ADB9-2D897CE0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10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2E40B19-B6E4-9241-BCAB-F548D87AD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525169"/>
            <a:ext cx="9905998" cy="4358106"/>
          </a:xfrm>
        </p:spPr>
      </p:pic>
    </p:spTree>
    <p:extLst>
      <p:ext uri="{BB962C8B-B14F-4D97-AF65-F5344CB8AC3E}">
        <p14:creationId xmlns:p14="http://schemas.microsoft.com/office/powerpoint/2010/main" val="178539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8648-EC1E-4811-A4F1-75DF3F52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26688"/>
            <a:ext cx="11615738" cy="1070247"/>
          </a:xfrm>
        </p:spPr>
        <p:txBody>
          <a:bodyPr>
            <a:normAutofit fontScale="90000"/>
          </a:bodyPr>
          <a:lstStyle/>
          <a:p>
            <a:r>
              <a:rPr lang="en-US" sz="5400" b="1" cap="none" dirty="0">
                <a:solidFill>
                  <a:srgbClr val="00206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Minnesota Temp Impacts Death Counts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DC1A9-A49A-7349-A197-6BB3D279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BA9F1-A67E-E740-95FC-71F0C8E1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11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9B93D9-DB19-554E-BAF4-D50FDCD33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1396935"/>
            <a:ext cx="9905999" cy="4486339"/>
          </a:xfr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426C129-8583-DF43-84C1-56583B74A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280726"/>
              </p:ext>
            </p:extLst>
          </p:nvPr>
        </p:nvGraphicFramePr>
        <p:xfrm>
          <a:off x="4261065" y="2231609"/>
          <a:ext cx="4117563" cy="345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30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BF9110D-FCDE-934B-99BD-70E59011D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graphicEl>
                                              <a:dgm id="{BBF9110D-FCDE-934B-99BD-70E59011D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graphicEl>
                                              <a:dgm id="{BBF9110D-FCDE-934B-99BD-70E59011D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8E3DC6-F9F8-1E4D-917A-900AF1453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graphicEl>
                                              <a:dgm id="{4C8E3DC6-F9F8-1E4D-917A-900AF1453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graphicEl>
                                              <a:dgm id="{4C8E3DC6-F9F8-1E4D-917A-900AF1453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DE7C13-4B84-9047-A38C-C02DECB35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graphicEl>
                                              <a:dgm id="{AFDE7C13-4B84-9047-A38C-C02DECB35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graphicEl>
                                              <a:dgm id="{AFDE7C13-4B84-9047-A38C-C02DECB35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8648-EC1E-4811-A4F1-75DF3F52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18" y="200026"/>
            <a:ext cx="11177081" cy="1093754"/>
          </a:xfrm>
        </p:spPr>
        <p:txBody>
          <a:bodyPr>
            <a:noAutofit/>
          </a:bodyPr>
          <a:lstStyle/>
          <a:p>
            <a:r>
              <a:rPr lang="en-US" sz="4800" b="1" cap="none" dirty="0">
                <a:solidFill>
                  <a:srgbClr val="00206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Minnesota Temp Impacts Death Counts across age groups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A7DF8-A6F8-7646-8FDA-8878FB12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25907-9F1F-C041-9657-FD01202C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12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09CB99-727A-5B49-BD58-C661DB793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1471613"/>
            <a:ext cx="9905999" cy="4319587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6C2CA41-E60E-4545-8E28-F95283C286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844984"/>
              </p:ext>
            </p:extLst>
          </p:nvPr>
        </p:nvGraphicFramePr>
        <p:xfrm>
          <a:off x="4096203" y="2480881"/>
          <a:ext cx="4404910" cy="340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370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F9110D-FCDE-934B-99BD-70E59011D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BBF9110D-FCDE-934B-99BD-70E59011D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BBF9110D-FCDE-934B-99BD-70E59011D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C8E3DC6-F9F8-1E4D-917A-900AF1453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4C8E3DC6-F9F8-1E4D-917A-900AF1453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4C8E3DC6-F9F8-1E4D-917A-900AF1453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DE7C13-4B84-9047-A38C-C02DECB35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AFDE7C13-4B84-9047-A38C-C02DECB35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AFDE7C13-4B84-9047-A38C-C02DECB35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2F9B47-2EEB-CC4F-8F04-A13F029C03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B02F9B47-2EEB-CC4F-8F04-A13F029C03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B02F9B47-2EEB-CC4F-8F04-A13F029C03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1CA2CA6-C411-5C46-A3AC-71D795F85F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71CA2CA6-C411-5C46-A3AC-71D795F85F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71CA2CA6-C411-5C46-A3AC-71D795F85F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7017-3A68-AB4F-A39F-0D32E894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458" y="176093"/>
            <a:ext cx="10780958" cy="1478570"/>
          </a:xfrm>
        </p:spPr>
        <p:txBody>
          <a:bodyPr>
            <a:normAutofit/>
          </a:bodyPr>
          <a:lstStyle/>
          <a:p>
            <a:r>
              <a:rPr lang="en-US" sz="4400" cap="none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Minnesota Death Counts By Month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4B8409-396A-5C41-B3E4-B7391DD7C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1383323"/>
            <a:ext cx="9905999" cy="440787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21E86-C698-A842-B0DA-20130DAB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D65B6-0EA5-1347-ACE7-F5BCE51E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0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7CFE-3750-EF47-8F2E-2133CEC5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8" y="82062"/>
            <a:ext cx="10831024" cy="1467094"/>
          </a:xfrm>
        </p:spPr>
        <p:txBody>
          <a:bodyPr>
            <a:normAutofit/>
          </a:bodyPr>
          <a:lstStyle/>
          <a:p>
            <a:r>
              <a:rPr lang="en-US" sz="4800" cap="none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Minnesota Total Deaths By Month</a:t>
            </a:r>
            <a:endParaRPr lang="en-US" sz="4400" cap="none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445E35-FFA2-C447-AB5A-C62F0769F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1348155"/>
            <a:ext cx="9905999" cy="444304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35437-3BA0-DC4E-BA5C-35CF9877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C5D4C-9A9C-834E-98F0-734F0662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14</a:t>
            </a:fld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52D783A7-3E2C-1D4B-8C71-AAD44E8B030D}"/>
              </a:ext>
            </a:extLst>
          </p:cNvPr>
          <p:cNvSpPr/>
          <p:nvPr/>
        </p:nvSpPr>
        <p:spPr>
          <a:xfrm>
            <a:off x="2532184" y="1863969"/>
            <a:ext cx="1840523" cy="1207477"/>
          </a:xfrm>
          <a:prstGeom prst="cloud">
            <a:avLst/>
          </a:prstGeom>
          <a:solidFill>
            <a:schemeClr val="accent5">
              <a:lumMod val="60000"/>
              <a:lumOff val="40000"/>
              <a:alpha val="73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Adobe Caslon Pro" panose="0205050205050A020403" pitchFamily="18" charset="77"/>
              </a:rPr>
              <a:t>Winter Months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CAE51C9-649D-AA42-A3BA-8A6FA026F5A2}"/>
              </a:ext>
            </a:extLst>
          </p:cNvPr>
          <p:cNvSpPr/>
          <p:nvPr/>
        </p:nvSpPr>
        <p:spPr>
          <a:xfrm>
            <a:off x="7971691" y="1904999"/>
            <a:ext cx="1840523" cy="1207477"/>
          </a:xfrm>
          <a:prstGeom prst="cloud">
            <a:avLst/>
          </a:prstGeom>
          <a:solidFill>
            <a:schemeClr val="accent5">
              <a:lumMod val="60000"/>
              <a:lumOff val="40000"/>
              <a:alpha val="73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Adobe Caslon Pro" panose="0205050205050A020403" pitchFamily="18" charset="77"/>
              </a:rPr>
              <a:t>Winter Months</a:t>
            </a:r>
          </a:p>
        </p:txBody>
      </p:sp>
      <p:sp>
        <p:nvSpPr>
          <p:cNvPr id="10" name="Sun 9">
            <a:extLst>
              <a:ext uri="{FF2B5EF4-FFF2-40B4-BE49-F238E27FC236}">
                <a16:creationId xmlns:a16="http://schemas.microsoft.com/office/drawing/2014/main" id="{11D85731-BC0D-8B4F-BCD0-99C781CE0563}"/>
              </a:ext>
            </a:extLst>
          </p:cNvPr>
          <p:cNvSpPr/>
          <p:nvPr/>
        </p:nvSpPr>
        <p:spPr>
          <a:xfrm>
            <a:off x="4261065" y="2423746"/>
            <a:ext cx="3892061" cy="2028092"/>
          </a:xfrm>
          <a:prstGeom prst="sun">
            <a:avLst/>
          </a:prstGeom>
          <a:solidFill>
            <a:srgbClr val="E9D75B">
              <a:alpha val="8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dobe Caslon Pro" panose="0205050205050A020403" pitchFamily="18" charset="77"/>
              </a:rPr>
              <a:t>Spring, Winter &amp; Fall Months</a:t>
            </a:r>
          </a:p>
        </p:txBody>
      </p:sp>
    </p:spTree>
    <p:extLst>
      <p:ext uri="{BB962C8B-B14F-4D97-AF65-F5344CB8AC3E}">
        <p14:creationId xmlns:p14="http://schemas.microsoft.com/office/powerpoint/2010/main" val="108545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C8D2-BF90-4752-B7BD-177F2762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7778"/>
            <a:ext cx="9905998" cy="1025456"/>
          </a:xfrm>
        </p:spPr>
        <p:txBody>
          <a:bodyPr>
            <a:normAutofit/>
          </a:bodyPr>
          <a:lstStyle/>
          <a:p>
            <a:r>
              <a:rPr lang="en-US" sz="5400" cap="none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Interpretation of Findings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03BA33-71A9-BB47-82CE-C73F226E9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300661"/>
              </p:ext>
            </p:extLst>
          </p:nvPr>
        </p:nvGraphicFramePr>
        <p:xfrm>
          <a:off x="1141411" y="1313234"/>
          <a:ext cx="10237788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16116-6C6C-D74F-8014-EC253BBF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3AD81-6130-C54F-94B5-6B93112A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C81AAD-7E2E-874E-BB94-FC43D30BA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53C81AAD-7E2E-874E-BB94-FC43D30BAF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53C81AAD-7E2E-874E-BB94-FC43D30BA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53C81AAD-7E2E-874E-BB94-FC43D30BA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438A88-87A6-674F-AEEA-3CCC0D5B1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92438A88-87A6-674F-AEEA-3CCC0D5B14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92438A88-87A6-674F-AEEA-3CCC0D5B1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92438A88-87A6-674F-AEEA-3CCC0D5B1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85E4B5-BC61-3340-B238-0489DAE1A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AB85E4B5-BC61-3340-B238-0489DAE1A2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AB85E4B5-BC61-3340-B238-0489DAE1A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AB85E4B5-BC61-3340-B238-0489DAE1A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410115-6665-5C4A-8634-D84014E82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BF410115-6665-5C4A-8634-D84014E822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BF410115-6665-5C4A-8634-D84014E82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BF410115-6665-5C4A-8634-D84014E82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A3CFCE-DFCE-2547-BD0D-5E3431032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B7A3CFCE-DFCE-2547-BD0D-5E3431032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B7A3CFCE-DFCE-2547-BD0D-5E3431032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B7A3CFCE-DFCE-2547-BD0D-5E3431032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4A92CC-74D8-0F42-8EBC-E8B33D5DB3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graphicEl>
                                              <a:dgm id="{804A92CC-74D8-0F42-8EBC-E8B33D5DB3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804A92CC-74D8-0F42-8EBC-E8B33D5DB3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804A92CC-74D8-0F42-8EBC-E8B33D5DB3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F388AA-07E5-404E-A468-9EA1842CA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8BF388AA-07E5-404E-A468-9EA1842CA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8BF388AA-07E5-404E-A468-9EA1842CA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8BF388AA-07E5-404E-A468-9EA1842CA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11A6AB-9432-EE42-A07D-ADCDD956D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graphicEl>
                                              <a:dgm id="{3311A6AB-9432-EE42-A07D-ADCDD956D6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3311A6AB-9432-EE42-A07D-ADCDD956D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graphicEl>
                                              <a:dgm id="{3311A6AB-9432-EE42-A07D-ADCDD956D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F80EBA-80F7-D24F-A254-D799B24739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7F80EBA-80F7-D24F-A254-D799B24739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7F80EBA-80F7-D24F-A254-D799B24739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7F80EBA-80F7-D24F-A254-D799B24739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16CA-9456-5240-B79B-0399819B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you!!!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351318-62EE-0C47-8355-287A129C2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933" y="1905193"/>
            <a:ext cx="3896153" cy="388600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7EF36-2A44-8A4A-BCB0-72706C42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33827-2863-6B4B-847C-D97DB81A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199653C-A005-F84C-8761-8F597FDBD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556496"/>
            <a:ext cx="9906000" cy="2837084"/>
          </a:xfrm>
        </p:spPr>
        <p:txBody>
          <a:bodyPr>
            <a:normAutofit/>
          </a:bodyPr>
          <a:lstStyle/>
          <a:p>
            <a:pPr algn="ctr"/>
            <a:r>
              <a:rPr lang="en-US" sz="13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 &amp; 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730A8F-1016-FF46-ACE9-7BC6A655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50494D-6043-A94D-A1BB-C662E59B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6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C788-D6C7-4D60-8DFC-FD283AAD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6744"/>
            <a:ext cx="9905998" cy="1132114"/>
          </a:xfrm>
        </p:spPr>
        <p:txBody>
          <a:bodyPr>
            <a:normAutofit/>
          </a:bodyPr>
          <a:lstStyle/>
          <a:p>
            <a:r>
              <a:rPr lang="en-US" sz="5400" cap="none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Research Question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4CB172-47BE-7943-BEA8-DCDD0EE01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67914"/>
              </p:ext>
            </p:extLst>
          </p:nvPr>
        </p:nvGraphicFramePr>
        <p:xfrm>
          <a:off x="894668" y="1233714"/>
          <a:ext cx="10470018" cy="464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C0E80-B73F-8E4D-ACE1-CAEEC0B6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CB8FC-3BBB-1F4A-B0A4-9CCBA25C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F17CFA-5ACB-A743-A5B6-8524BE8EC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8EF17CFA-5ACB-A743-A5B6-8524BE8EC0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8EF17CFA-5ACB-A743-A5B6-8524BE8EC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8EF17CFA-5ACB-A743-A5B6-8524BE8EC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7F40CD-6503-C344-BD43-18E8AC215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FA7F40CD-6503-C344-BD43-18E8AC215A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FA7F40CD-6503-C344-BD43-18E8AC215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FA7F40CD-6503-C344-BD43-18E8AC215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876F11-5C9B-F048-8E87-BF8FC9B37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5F876F11-5C9B-F048-8E87-BF8FC9B37F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5F876F11-5C9B-F048-8E87-BF8FC9B37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5F876F11-5C9B-F048-8E87-BF8FC9B37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0CDEB1-B1F1-1C44-8C44-BE13787CF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graphicEl>
                                              <a:dgm id="{4A0CDEB1-B1F1-1C44-8C44-BE13787CFC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4A0CDEB1-B1F1-1C44-8C44-BE13787CF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4A0CDEB1-B1F1-1C44-8C44-BE13787CF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BE475D-6409-2448-B422-C90240C54E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graphicEl>
                                              <a:dgm id="{AEBE475D-6409-2448-B422-C90240C54E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AEBE475D-6409-2448-B422-C90240C54E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AEBE475D-6409-2448-B422-C90240C54E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ECAB32-015E-8B4B-8D0E-B4E4FEA75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graphicEl>
                                              <a:dgm id="{E7ECAB32-015E-8B4B-8D0E-B4E4FEA75A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E7ECAB32-015E-8B4B-8D0E-B4E4FEA75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graphicEl>
                                              <a:dgm id="{E7ECAB32-015E-8B4B-8D0E-B4E4FEA75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343AEF-96C4-4E43-81B6-D92AA0A9D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43343AEF-96C4-4E43-81B6-D92AA0A9D8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43343AEF-96C4-4E43-81B6-D92AA0A9D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43343AEF-96C4-4E43-81B6-D92AA0A9D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BFB198-33DE-2F43-81F2-A68E06F38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95BFB198-33DE-2F43-81F2-A68E06F38A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95BFB198-33DE-2F43-81F2-A68E06F38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5BFB198-33DE-2F43-81F2-A68E06F38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3382DC-3E8A-FA40-92CC-B5F7E6072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graphicEl>
                                              <a:dgm id="{2D3382DC-3E8A-FA40-92CC-B5F7E60725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2D3382DC-3E8A-FA40-92CC-B5F7E6072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2D3382DC-3E8A-FA40-92CC-B5F7E6072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D58D27-168F-1C43-9E7E-5523350DD5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graphicEl>
                                              <a:dgm id="{8AD58D27-168F-1C43-9E7E-5523350DD5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graphicEl>
                                              <a:dgm id="{8AD58D27-168F-1C43-9E7E-5523350DD5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8AD58D27-168F-1C43-9E7E-5523350DD5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6677AB-94A1-D740-A61F-DBF2A7A8F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graphicEl>
                                              <a:dgm id="{7E6677AB-94A1-D740-A61F-DBF2A7A8FB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graphicEl>
                                              <a:dgm id="{7E6677AB-94A1-D740-A61F-DBF2A7A8F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graphicEl>
                                              <a:dgm id="{7E6677AB-94A1-D740-A61F-DBF2A7A8F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DE4641-BAE0-6A45-BADF-782A5437F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graphicEl>
                                              <a:dgm id="{63DE4641-BAE0-6A45-BADF-782A5437FB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63DE4641-BAE0-6A45-BADF-782A5437F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63DE4641-BAE0-6A45-BADF-782A5437F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3E302B-3ADE-BC4F-A027-E60C8B729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graphicEl>
                                              <a:dgm id="{9C3E302B-3ADE-BC4F-A027-E60C8B729B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graphicEl>
                                              <a:dgm id="{9C3E302B-3ADE-BC4F-A027-E60C8B729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graphicEl>
                                              <a:dgm id="{9C3E302B-3ADE-BC4F-A027-E60C8B729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8BD0FA-6C27-0545-ACE7-486A581C90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graphicEl>
                                              <a:dgm id="{138BD0FA-6C27-0545-ACE7-486A581C90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graphicEl>
                                              <a:dgm id="{138BD0FA-6C27-0545-ACE7-486A581C90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dgm id="{138BD0FA-6C27-0545-ACE7-486A581C90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F207EC-3E9E-1243-939D-57F5C1634B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graphicEl>
                                              <a:dgm id="{16F207EC-3E9E-1243-939D-57F5C1634B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graphicEl>
                                              <a:dgm id="{16F207EC-3E9E-1243-939D-57F5C1634B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graphicEl>
                                              <a:dgm id="{16F207EC-3E9E-1243-939D-57F5C1634B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0F1F67-6658-0740-858A-05EA9A35B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graphicEl>
                                              <a:dgm id="{7A0F1F67-6658-0740-858A-05EA9A35BF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graphicEl>
                                              <a:dgm id="{7A0F1F67-6658-0740-858A-05EA9A35B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graphicEl>
                                              <a:dgm id="{7A0F1F67-6658-0740-858A-05EA9A35B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6ED70F-7B37-9D43-A963-62D1C33E31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graphicEl>
                                              <a:dgm id="{D16ED70F-7B37-9D43-A963-62D1C33E31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graphicEl>
                                              <a:dgm id="{D16ED70F-7B37-9D43-A963-62D1C33E31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graphicEl>
                                              <a:dgm id="{D16ED70F-7B37-9D43-A963-62D1C33E31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2E2940-FFD5-374A-9820-0FC95E9E5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graphicEl>
                                              <a:dgm id="{5B2E2940-FFD5-374A-9820-0FC95E9E57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graphicEl>
                                              <a:dgm id="{5B2E2940-FFD5-374A-9820-0FC95E9E5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graphicEl>
                                              <a:dgm id="{5B2E2940-FFD5-374A-9820-0FC95E9E5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5D56BA-94AE-264D-89D2-3EC806623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">
                                            <p:graphicEl>
                                              <a:dgm id="{F25D56BA-94AE-264D-89D2-3EC806623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graphicEl>
                                              <a:dgm id="{F25D56BA-94AE-264D-89D2-3EC806623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graphicEl>
                                              <a:dgm id="{F25D56BA-94AE-264D-89D2-3EC806623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47E23B-8792-2D4C-AC44-592AD9012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">
                                            <p:graphicEl>
                                              <a:dgm id="{9E47E23B-8792-2D4C-AC44-592AD90124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graphicEl>
                                              <a:dgm id="{9E47E23B-8792-2D4C-AC44-592AD9012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graphicEl>
                                              <a:dgm id="{9E47E23B-8792-2D4C-AC44-592AD9012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77BCD3-503B-B342-9F01-3798A46836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">
                                            <p:graphicEl>
                                              <a:dgm id="{6C77BCD3-503B-B342-9F01-3798A46836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>
                                            <p:graphicEl>
                                              <a:dgm id="{6C77BCD3-503B-B342-9F01-3798A46836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graphicEl>
                                              <a:dgm id="{6C77BCD3-503B-B342-9F01-3798A46836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672944-1261-814C-8685-E8588447D9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">
                                            <p:graphicEl>
                                              <a:dgm id="{CC672944-1261-814C-8685-E8588447D9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graphicEl>
                                              <a:dgm id="{CC672944-1261-814C-8685-E8588447D9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graphicEl>
                                              <a:dgm id="{CC672944-1261-814C-8685-E8588447D9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231A12-B02B-8A45-941A-F2CFA8445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">
                                            <p:graphicEl>
                                              <a:dgm id="{5F231A12-B02B-8A45-941A-F2CFA8445E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">
                                            <p:graphicEl>
                                              <a:dgm id="{5F231A12-B02B-8A45-941A-F2CFA8445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">
                                            <p:graphicEl>
                                              <a:dgm id="{5F231A12-B02B-8A45-941A-F2CFA8445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27015F-1CC9-184E-A4F5-038FDFC4EE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">
                                            <p:graphicEl>
                                              <a:dgm id="{3727015F-1CC9-184E-A4F5-038FDFC4EE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">
                                            <p:graphicEl>
                                              <a:dgm id="{3727015F-1CC9-184E-A4F5-038FDFC4EE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">
                                            <p:graphicEl>
                                              <a:dgm id="{3727015F-1CC9-184E-A4F5-038FDFC4EE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154A-32F2-484C-A658-318CF79F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91648"/>
            <a:ext cx="9905998" cy="1251590"/>
          </a:xfrm>
        </p:spPr>
        <p:txBody>
          <a:bodyPr>
            <a:normAutofit/>
          </a:bodyPr>
          <a:lstStyle/>
          <a:p>
            <a:r>
              <a:rPr lang="en-US" sz="5400" b="1" cap="none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Selection &amp; Sources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1D7FED3-8614-6C43-9C86-CCEE65887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442783"/>
              </p:ext>
            </p:extLst>
          </p:nvPr>
        </p:nvGraphicFramePr>
        <p:xfrm>
          <a:off x="1141411" y="1743238"/>
          <a:ext cx="9905999" cy="3759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20D74-D382-AB4B-AB1B-19946902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26D97-9A0C-594F-B561-66C5E3F3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A5607C-C5A6-FA47-A180-0892A82AB7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>
                                            <p:graphicEl>
                                              <a:dgm id="{75A5607C-C5A6-FA47-A180-0892A82AB7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>
                                            <p:graphicEl>
                                              <a:dgm id="{75A5607C-C5A6-FA47-A180-0892A82AB7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>
                                            <p:graphicEl>
                                              <a:dgm id="{75A5607C-C5A6-FA47-A180-0892A82AB7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1DDB70-F948-E54E-B5FE-277F2EA37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graphicEl>
                                              <a:dgm id="{901DDB70-F948-E54E-B5FE-277F2EA37F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901DDB70-F948-E54E-B5FE-277F2EA37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901DDB70-F948-E54E-B5FE-277F2EA37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F5DA59-A605-104D-AEB7-F9F3E51B3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graphicEl>
                                              <a:dgm id="{3EF5DA59-A605-104D-AEB7-F9F3E51B33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graphicEl>
                                              <a:dgm id="{3EF5DA59-A605-104D-AEB7-F9F3E51B3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graphicEl>
                                              <a:dgm id="{3EF5DA59-A605-104D-AEB7-F9F3E51B3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5350-8C7D-E24D-A948-828A496D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26149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cap="none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Cleaning And Assembly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06F4E5-5C97-1B4C-B123-CB708A77FA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696794"/>
            <a:ext cx="4878387" cy="409440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58786A-C4DF-6F4A-A3DF-A1514DD6E7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38" y="1696794"/>
            <a:ext cx="4881072" cy="4094406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BD753-783C-7B4B-AD54-7CBF3F6D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C57BB-0ED5-0846-BC2A-997086B5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4</a:t>
            </a:fld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B71A944-F2D9-7343-A989-AF4B0F9915B8}"/>
              </a:ext>
            </a:extLst>
          </p:cNvPr>
          <p:cNvSpPr/>
          <p:nvPr/>
        </p:nvSpPr>
        <p:spPr>
          <a:xfrm>
            <a:off x="3165230" y="2907323"/>
            <a:ext cx="5298831" cy="1488831"/>
          </a:xfrm>
          <a:prstGeom prst="rightArrow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dobe Caslon Pro" panose="0205050205050A020403" pitchFamily="18" charset="77"/>
              </a:rPr>
              <a:t>Weather 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7255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C4B6-22D3-2945-BD01-44298D3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cap="none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Cleaning And Assembly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DCF0E6-2B5D-BE48-BB01-0BC83C1B58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78570"/>
            <a:ext cx="4878387" cy="431262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84F450E-96F8-E145-A49A-6F24B14DE2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38" y="1478570"/>
            <a:ext cx="4881071" cy="431263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097D7-E56D-4A4B-BB6C-7371B020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CA719-1FCE-EB44-9544-EFD8D48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5</a:t>
            </a:fld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E1B0CA7-9660-6D4A-94E1-41F7F4876ECF}"/>
              </a:ext>
            </a:extLst>
          </p:cNvPr>
          <p:cNvSpPr/>
          <p:nvPr/>
        </p:nvSpPr>
        <p:spPr>
          <a:xfrm>
            <a:off x="3165230" y="2907323"/>
            <a:ext cx="5298831" cy="1488831"/>
          </a:xfrm>
          <a:prstGeom prst="rightArrow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dobe Caslon Pro" panose="0205050205050A020403" pitchFamily="18" charset="77"/>
              </a:rPr>
              <a:t>Death 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38518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3424-127E-4330-921D-28AB1897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72529"/>
            <a:ext cx="9905998" cy="889006"/>
          </a:xfrm>
        </p:spPr>
        <p:txBody>
          <a:bodyPr>
            <a:normAutofit/>
          </a:bodyPr>
          <a:lstStyle/>
          <a:p>
            <a:r>
              <a:rPr lang="en-US" sz="5400" cap="none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89C25B4-F992-C545-8B4A-5BBF517DD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184096"/>
              </p:ext>
            </p:extLst>
          </p:nvPr>
        </p:nvGraphicFramePr>
        <p:xfrm>
          <a:off x="1141411" y="1161535"/>
          <a:ext cx="9905999" cy="4283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645EA-C313-484C-BBE0-7BA6147A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38035-CDAD-2C43-8761-84FD8AF6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CDD8-4809-164D-98E5-EA8A93CD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7777"/>
            <a:ext cx="9905998" cy="1057882"/>
          </a:xfrm>
        </p:spPr>
        <p:txBody>
          <a:bodyPr>
            <a:normAutofit fontScale="90000"/>
          </a:bodyPr>
          <a:lstStyle/>
          <a:p>
            <a:r>
              <a:rPr lang="en-US" sz="5400" cap="none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Freeborn County Death Counts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C236F-93A6-7442-8EDC-3AABF30E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SparkMagic Group | Impact of Temperature on Demographics and Death Rates in Minnesota — 10 Years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33318-FEA6-6546-A92B-B501C5C2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7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F051EC-93EB-2E4C-8E5B-BB5F7E8A6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1345659"/>
            <a:ext cx="9905997" cy="4445541"/>
          </a:xfr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4F937A-AC2A-8247-BD2B-8FD7AB8856F4}"/>
              </a:ext>
            </a:extLst>
          </p:cNvPr>
          <p:cNvSpPr/>
          <p:nvPr/>
        </p:nvSpPr>
        <p:spPr>
          <a:xfrm>
            <a:off x="3033310" y="3428133"/>
            <a:ext cx="5486400" cy="372667"/>
          </a:xfrm>
          <a:prstGeom prst="round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dobe Caslon Pro" panose="0205050205050A020403" pitchFamily="18" charset="77"/>
              </a:rPr>
              <a:t>For 85 +		[ R2 = 0.010	|	P-value – 0.331 ]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442108-0D08-1C4C-97C8-C32191DC19A3}"/>
              </a:ext>
            </a:extLst>
          </p:cNvPr>
          <p:cNvSpPr/>
          <p:nvPr/>
        </p:nvSpPr>
        <p:spPr>
          <a:xfrm>
            <a:off x="3033310" y="4247188"/>
            <a:ext cx="5486400" cy="370320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Adobe Caslon Pro" panose="0205050205050A020403" pitchFamily="18" charset="77"/>
              </a:rPr>
              <a:t>For  75 - 84		[ R2 = 0.029	|	P-value – 0.355 ]</a:t>
            </a:r>
          </a:p>
        </p:txBody>
      </p:sp>
    </p:spTree>
    <p:extLst>
      <p:ext uri="{BB962C8B-B14F-4D97-AF65-F5344CB8AC3E}">
        <p14:creationId xmlns:p14="http://schemas.microsoft.com/office/powerpoint/2010/main" val="88814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4CD6-4D2C-CD46-954B-1F9B563D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46" y="210767"/>
            <a:ext cx="10631487" cy="1045182"/>
          </a:xfrm>
        </p:spPr>
        <p:txBody>
          <a:bodyPr>
            <a:normAutofit/>
          </a:bodyPr>
          <a:lstStyle/>
          <a:p>
            <a:r>
              <a:rPr lang="en-US" sz="4400" cap="none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Freeborn County Monthly Death Counts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C0B8A-D952-7E49-B4A2-E7643E92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SparkMagic</a:t>
            </a:r>
            <a:r>
              <a:rPr lang="en-US" dirty="0"/>
              <a:t> Group | Impact of Temperature on Demographics and Death Rates in Minnesota — 10 Years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97E62-EF47-8645-80DC-2E5145C9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8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22318F-B7BF-0541-B55F-669E9B6E5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1048545"/>
            <a:ext cx="9905999" cy="4742655"/>
          </a:xfrm>
        </p:spPr>
      </p:pic>
    </p:spTree>
    <p:extLst>
      <p:ext uri="{BB962C8B-B14F-4D97-AF65-F5344CB8AC3E}">
        <p14:creationId xmlns:p14="http://schemas.microsoft.com/office/powerpoint/2010/main" val="283544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8648-EC1E-4811-A4F1-75DF3F52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77" y="326688"/>
            <a:ext cx="10812023" cy="1190827"/>
          </a:xfrm>
        </p:spPr>
        <p:txBody>
          <a:bodyPr>
            <a:noAutofit/>
          </a:bodyPr>
          <a:lstStyle/>
          <a:p>
            <a:r>
              <a:rPr lang="en-US" sz="4400" b="1" cap="none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Hennepin County Temp Vs Death Count — Correlates with Minnesota trends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97BF8-689B-5847-9966-F73A2E32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SparkMagic</a:t>
            </a:r>
            <a:r>
              <a:rPr lang="en-US" dirty="0"/>
              <a:t> Group | Impact of Temperature on Demographics and Death Rates in Minnesota — 10 Years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8B058-B06C-3A49-9203-FACDE852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1082-561B-4E5E-A76E-D5F31BDA77C8}" type="slidenum">
              <a:rPr lang="en-US" smtClean="0"/>
              <a:t>9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362A6A-9CD3-EE4E-957F-E7A818F87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1560394"/>
            <a:ext cx="9905999" cy="4280001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A0FE718-B32A-6D48-A1E0-BDD9DCB4DF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716441"/>
              </p:ext>
            </p:extLst>
          </p:nvPr>
        </p:nvGraphicFramePr>
        <p:xfrm>
          <a:off x="4000915" y="2778727"/>
          <a:ext cx="4186990" cy="2949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834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F9110D-FCDE-934B-99BD-70E59011D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BBF9110D-FCDE-934B-99BD-70E59011D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BBF9110D-FCDE-934B-99BD-70E59011D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C8E3DC6-F9F8-1E4D-917A-900AF1453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4C8E3DC6-F9F8-1E4D-917A-900AF1453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4C8E3DC6-F9F8-1E4D-917A-900AF1453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DE7C13-4B84-9047-A38C-C02DECB35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AFDE7C13-4B84-9047-A38C-C02DECB35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AFDE7C13-4B84-9047-A38C-C02DECB35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2F9B47-2EEB-CC4F-8F04-A13F029C03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B02F9B47-2EEB-CC4F-8F04-A13F029C03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B02F9B47-2EEB-CC4F-8F04-A13F029C03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1CA2CA6-C411-5C46-A3AC-71D795F85F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71CA2CA6-C411-5C46-A3AC-71D795F85F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71CA2CA6-C411-5C46-A3AC-71D795F85F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{8AD4CE96-54F1-7047-84C3-971670B2E19F}tf10001122</Template>
  <TotalTime>3954</TotalTime>
  <Words>605</Words>
  <Application>Microsoft Macintosh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Adobe Caslon Pro</vt:lpstr>
      <vt:lpstr>Aharoni</vt:lpstr>
      <vt:lpstr>Arial</vt:lpstr>
      <vt:lpstr>Calibri</vt:lpstr>
      <vt:lpstr>Castellar</vt:lpstr>
      <vt:lpstr>Engravers MT</vt:lpstr>
      <vt:lpstr>Trebuchet MS</vt:lpstr>
      <vt:lpstr>Tw Cen MT</vt:lpstr>
      <vt:lpstr>Circuit</vt:lpstr>
      <vt:lpstr>sparkmagic</vt:lpstr>
      <vt:lpstr>Research Question</vt:lpstr>
      <vt:lpstr>Data Selection &amp; Sources</vt:lpstr>
      <vt:lpstr>Data Cleaning And Assembly</vt:lpstr>
      <vt:lpstr>Data Cleaning And Assembly</vt:lpstr>
      <vt:lpstr>Data Analysis</vt:lpstr>
      <vt:lpstr>Freeborn County Death Counts</vt:lpstr>
      <vt:lpstr>Freeborn County Monthly Death Counts</vt:lpstr>
      <vt:lpstr>Hennepin County Temp Vs Death Count — Correlates with Minnesota trends</vt:lpstr>
      <vt:lpstr>Hennepin County Temp Vs Death Count — Correlates with Minnesota trends</vt:lpstr>
      <vt:lpstr>Minnesota Temp Impacts Death Counts</vt:lpstr>
      <vt:lpstr>Minnesota Temp Impacts Death Counts across age groups</vt:lpstr>
      <vt:lpstr>Minnesota Death Counts By Month</vt:lpstr>
      <vt:lpstr>Minnesota Total Deaths By Month</vt:lpstr>
      <vt:lpstr>Interpretation of Findings</vt:lpstr>
      <vt:lpstr>Thank you!!!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Karrin Connors</dc:creator>
  <cp:lastModifiedBy>Messac Che Neba</cp:lastModifiedBy>
  <cp:revision>61</cp:revision>
  <dcterms:created xsi:type="dcterms:W3CDTF">2018-10-06T17:53:40Z</dcterms:created>
  <dcterms:modified xsi:type="dcterms:W3CDTF">2018-10-11T23:19:44Z</dcterms:modified>
</cp:coreProperties>
</file>