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63" r:id="rId4"/>
    <p:sldId id="272" r:id="rId5"/>
    <p:sldId id="273" r:id="rId6"/>
    <p:sldId id="258" r:id="rId7"/>
    <p:sldId id="264" r:id="rId8"/>
    <p:sldId id="271" r:id="rId9"/>
    <p:sldId id="265" r:id="rId10"/>
    <p:sldId id="266" r:id="rId11"/>
    <p:sldId id="27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E13EC-9C65-4577-9584-6ABD4F63D345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BB71A-44F5-42DE-9D7D-34F9D657E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BB71A-44F5-42DE-9D7D-34F9D657E7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>
                <a:solidFill>
                  <a:schemeClr val="tx2"/>
                </a:solidFill>
              </a:rPr>
              <a:t>TinyIoT</a:t>
            </a:r>
            <a:br>
              <a:rPr lang="en-US" altLang="ko-KR">
                <a:solidFill>
                  <a:schemeClr val="tx2"/>
                </a:solidFill>
              </a:rPr>
            </a:br>
            <a:r>
              <a:rPr lang="en-US" altLang="ko-KR">
                <a:solidFill>
                  <a:schemeClr val="tx2"/>
                </a:solidFill>
              </a:rPr>
              <a:t>Zeroconf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>
              <a:solidFill>
                <a:schemeClr val="tx2"/>
              </a:solidFill>
            </a:endParaRPr>
          </a:p>
          <a:p>
            <a:pPr algn="l"/>
            <a:r>
              <a:rPr lang="ko-KR" altLang="en-US" sz="220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109B21-4757-5443-D3E2-1928200003DF}"/>
              </a:ext>
            </a:extLst>
          </p:cNvPr>
          <p:cNvGrpSpPr/>
          <p:nvPr/>
        </p:nvGrpSpPr>
        <p:grpSpPr>
          <a:xfrm>
            <a:off x="425847" y="1578153"/>
            <a:ext cx="11294701" cy="5019028"/>
            <a:chOff x="567159" y="607671"/>
            <a:chExt cx="10983891" cy="563518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FD54C3-8A1C-2EC1-9DB9-0E411CEB5E34}"/>
                </a:ext>
              </a:extLst>
            </p:cNvPr>
            <p:cNvGrpSpPr/>
            <p:nvPr/>
          </p:nvGrpSpPr>
          <p:grpSpPr>
            <a:xfrm>
              <a:off x="567159" y="607671"/>
              <a:ext cx="10967013" cy="5635186"/>
              <a:chOff x="179388" y="620713"/>
              <a:chExt cx="8248650" cy="5986462"/>
            </a:xfrm>
          </p:grpSpPr>
          <p:sp>
            <p:nvSpPr>
              <p:cNvPr id="61" name="Rectangle 36">
                <a:extLst>
                  <a:ext uri="{FF2B5EF4-FFF2-40B4-BE49-F238E27FC236}">
                    <a16:creationId xmlns:a16="http://schemas.microsoft.com/office/drawing/2014/main" id="{528CD4B1-601F-5B0D-38E0-D8B2C1E9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620713"/>
                <a:ext cx="166687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Originator for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CREATE/UPDATE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716972FB-ECBF-659E-B70D-32167C7EF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620713"/>
                <a:ext cx="121126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i="1" dirty="0">
                    <a:latin typeface="Arial" panose="020B0604020202020204" pitchFamily="34" charset="0"/>
                  </a:rPr>
                  <a:t>Hosting CSE</a:t>
                </a:r>
                <a:endParaRPr lang="de-DE" altLang="en-US" sz="1400" i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F3DE60-521B-6484-5B1E-70D3A31DE010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694362"/>
                <a:chOff x="225425" y="912813"/>
                <a:chExt cx="8202613" cy="5694362"/>
              </a:xfrm>
            </p:grpSpPr>
            <p:cxnSp>
              <p:nvCxnSpPr>
                <p:cNvPr id="65" name="Straight Connector 33">
                  <a:extLst>
                    <a:ext uri="{FF2B5EF4-FFF2-40B4-BE49-F238E27FC236}">
                      <a16:creationId xmlns:a16="http://schemas.microsoft.com/office/drawing/2014/main" id="{D2FEF214-29FC-23DC-5252-1B6D86C30A11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>
                  <a:off x="3935413" y="1522413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35">
                  <a:extLst>
                    <a:ext uri="{FF2B5EF4-FFF2-40B4-BE49-F238E27FC236}">
                      <a16:creationId xmlns:a16="http://schemas.microsoft.com/office/drawing/2014/main" id="{384E5A56-C294-63EF-DA7A-FC1B1BE11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5825" y="1531938"/>
                  <a:ext cx="0" cy="50657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42">
                  <a:extLst>
                    <a:ext uri="{FF2B5EF4-FFF2-40B4-BE49-F238E27FC236}">
                      <a16:creationId xmlns:a16="http://schemas.microsoft.com/office/drawing/2014/main" id="{856C6ABA-E440-60E0-3DA6-699D52A87DB4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1020763" y="1528763"/>
                  <a:ext cx="0" cy="507841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8">
                  <a:extLst>
                    <a:ext uri="{FF2B5EF4-FFF2-40B4-BE49-F238E27FC236}">
                      <a16:creationId xmlns:a16="http://schemas.microsoft.com/office/drawing/2014/main" id="{4BB6FA8D-2C4E-C60D-1F93-45A1AC86E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8213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0">
                  <a:extLst>
                    <a:ext uri="{FF2B5EF4-FFF2-40B4-BE49-F238E27FC236}">
                      <a16:creationId xmlns:a16="http://schemas.microsoft.com/office/drawing/2014/main" id="{102C43FA-40F9-DDC1-7F18-73BECF35E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7988" y="1512888"/>
                  <a:ext cx="0" cy="5084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3D5213A3-F8F7-7690-B88A-6D332EB36305}"/>
                    </a:ext>
                  </a:extLst>
                </p:cNvPr>
                <p:cNvGrpSpPr/>
                <p:nvPr/>
              </p:nvGrpSpPr>
              <p:grpSpPr>
                <a:xfrm>
                  <a:off x="225425" y="912813"/>
                  <a:ext cx="8202613" cy="2151705"/>
                  <a:chOff x="225425" y="912813"/>
                  <a:chExt cx="8202613" cy="2151705"/>
                </a:xfrm>
              </p:grpSpPr>
              <p:sp>
                <p:nvSpPr>
                  <p:cNvPr id="71" name="Rectangle 55">
                    <a:extLst>
                      <a:ext uri="{FF2B5EF4-FFF2-40B4-BE49-F238E27FC236}">
                        <a16:creationId xmlns:a16="http://schemas.microsoft.com/office/drawing/2014/main" id="{807D3989-5613-57C3-2057-903B82E783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25425" y="1208088"/>
                    <a:ext cx="1590675" cy="320675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b="1" i="1">
                        <a:latin typeface="Arial" panose="020B0604020202020204" pitchFamily="34" charset="0"/>
                      </a:rPr>
                      <a:t>Application</a:t>
                    </a:r>
                    <a:endParaRPr lang="de-DE" altLang="en-US" sz="1200" b="1" i="1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2" name="Rectangle 57">
                    <a:extLst>
                      <a:ext uri="{FF2B5EF4-FFF2-40B4-BE49-F238E27FC236}">
                        <a16:creationId xmlns:a16="http://schemas.microsoft.com/office/drawing/2014/main" id="{0BE5ACE6-5BB1-4E4A-6B79-4354AC3F1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4725" y="912813"/>
                    <a:ext cx="162242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de-DE" altLang="en-US" sz="1200" b="1" i="1" dirty="0">
                        <a:latin typeface="Arial" panose="020B0604020202020204" pitchFamily="34" charset="0"/>
                      </a:rPr>
                      <a:t>CSE</a:t>
                    </a:r>
                  </a:p>
                </p:txBody>
              </p:sp>
              <p:sp>
                <p:nvSpPr>
                  <p:cNvPr id="73" name="Rectangle 58">
                    <a:extLst>
                      <a:ext uri="{FF2B5EF4-FFF2-40B4-BE49-F238E27FC236}">
                        <a16:creationId xmlns:a16="http://schemas.microsoft.com/office/drawing/2014/main" id="{C30F2685-F8CD-FC40-221E-77248D8D1D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27838" y="917575"/>
                    <a:ext cx="1590675" cy="609600"/>
                  </a:xfrm>
                  <a:prstGeom prst="rect">
                    <a:avLst/>
                  </a:prstGeom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altLang="en-US" sz="1200" b="1" i="1" dirty="0">
                        <a:latin typeface="Arial" charset="0"/>
                      </a:rPr>
                      <a:t>Device </a:t>
                    </a:r>
                  </a:p>
                </p:txBody>
              </p:sp>
              <p:sp>
                <p:nvSpPr>
                  <p:cNvPr id="74" name="Round Same Side Corner Rectangle 1">
                    <a:extLst>
                      <a:ext uri="{FF2B5EF4-FFF2-40B4-BE49-F238E27FC236}">
                        <a16:creationId xmlns:a16="http://schemas.microsoft.com/office/drawing/2014/main" id="{260D59F5-5EEE-CF85-0634-7471D84E1CA1}"/>
                      </a:ext>
                    </a:extLst>
                  </p:cNvPr>
                  <p:cNvSpPr/>
                  <p:nvPr/>
                </p:nvSpPr>
                <p:spPr>
                  <a:xfrm>
                    <a:off x="6827838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5" name="Round Same Side Corner Rectangle 2">
                    <a:extLst>
                      <a:ext uri="{FF2B5EF4-FFF2-40B4-BE49-F238E27FC236}">
                        <a16:creationId xmlns:a16="http://schemas.microsoft.com/office/drawing/2014/main" id="{C950282E-4787-0614-ECF4-E5548175703B}"/>
                      </a:ext>
                    </a:extLst>
                  </p:cNvPr>
                  <p:cNvSpPr/>
                  <p:nvPr/>
                </p:nvSpPr>
                <p:spPr>
                  <a:xfrm>
                    <a:off x="7631113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sp>
                <p:nvSpPr>
                  <p:cNvPr id="76" name="Round Same Side Corner Rectangle 3">
                    <a:extLst>
                      <a:ext uri="{FF2B5EF4-FFF2-40B4-BE49-F238E27FC236}">
                        <a16:creationId xmlns:a16="http://schemas.microsoft.com/office/drawing/2014/main" id="{332F98B9-3AC8-550E-8E06-D6C34329E7FB}"/>
                      </a:ext>
                    </a:extLst>
                  </p:cNvPr>
                  <p:cNvSpPr/>
                  <p:nvPr/>
                </p:nvSpPr>
                <p:spPr>
                  <a:xfrm>
                    <a:off x="3536950" y="1225550"/>
                    <a:ext cx="796925" cy="296863"/>
                  </a:xfrm>
                  <a:prstGeom prst="round2Same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oneM2M</a:t>
                    </a:r>
                  </a:p>
                </p:txBody>
              </p:sp>
              <p:sp>
                <p:nvSpPr>
                  <p:cNvPr id="77" name="Round Same Side Corner Rectangle 4">
                    <a:extLst>
                      <a:ext uri="{FF2B5EF4-FFF2-40B4-BE49-F238E27FC236}">
                        <a16:creationId xmlns:a16="http://schemas.microsoft.com/office/drawing/2014/main" id="{8DB71887-DAC7-D94C-D70A-BC6DD21A40E4}"/>
                      </a:ext>
                    </a:extLst>
                  </p:cNvPr>
                  <p:cNvSpPr/>
                  <p:nvPr/>
                </p:nvSpPr>
                <p:spPr>
                  <a:xfrm>
                    <a:off x="4338638" y="1228725"/>
                    <a:ext cx="796925" cy="296863"/>
                  </a:xfrm>
                  <a:prstGeom prst="round2SameRect">
                    <a:avLst/>
                  </a:prstGeom>
                  <a:solidFill>
                    <a:srgbClr val="0070C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rIns="0" anchor="ctr"/>
                  <a:lstStyle/>
                  <a:p>
                    <a:pPr algn="ctr">
                      <a:defRPr/>
                    </a:pPr>
                    <a:r>
                      <a:rPr lang="en-KR" sz="1200" dirty="0">
                        <a:solidFill>
                          <a:schemeClr val="bg1"/>
                        </a:solidFill>
                      </a:rPr>
                      <a:t>zeroConf</a:t>
                    </a:r>
                  </a:p>
                </p:txBody>
              </p:sp>
              <p:cxnSp>
                <p:nvCxnSpPr>
                  <p:cNvPr id="78" name="Straight Arrow Connector 39">
                    <a:extLst>
                      <a:ext uri="{FF2B5EF4-FFF2-40B4-BE49-F238E27FC236}">
                        <a16:creationId xmlns:a16="http://schemas.microsoft.com/office/drawing/2014/main" id="{DF6391B7-F981-2BB8-E233-17965DF569F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2599667"/>
                    <a:ext cx="330676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cxnSp>
                <p:nvCxnSpPr>
                  <p:cNvPr id="79" name="Straight Arrow Connector 44">
                    <a:extLst>
                      <a:ext uri="{FF2B5EF4-FFF2-40B4-BE49-F238E27FC236}">
                        <a16:creationId xmlns:a16="http://schemas.microsoft.com/office/drawing/2014/main" id="{DDB1CF96-42BD-14F2-4BC9-52CC956056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020763" y="2009045"/>
                    <a:ext cx="2925763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  <p:sp>
                <p:nvSpPr>
                  <p:cNvPr id="80" name="Rectangle 36">
                    <a:extLst>
                      <a:ext uri="{FF2B5EF4-FFF2-40B4-BE49-F238E27FC236}">
                        <a16:creationId xmlns:a16="http://schemas.microsoft.com/office/drawing/2014/main" id="{ADA41CAA-3EDC-6578-F438-C856BCC4C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7006" y="1617846"/>
                    <a:ext cx="3109912" cy="2942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009: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등록 완료를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1" name="Rectangle 36">
                    <a:extLst>
                      <a:ext uri="{FF2B5EF4-FFF2-40B4-BE49-F238E27FC236}">
                        <a16:creationId xmlns:a16="http://schemas.microsoft.com/office/drawing/2014/main" id="{63DB653A-E0E4-F9EF-1066-F5F23021CC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70709" y="1567647"/>
                    <a:ext cx="3046412" cy="10789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990033"/>
                      </a:buClr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990033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990033"/>
                      </a:buClr>
                      <a:buChar char="–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en-US" sz="1200" dirty="0">
                        <a:latin typeface="Arial" panose="020B0604020202020204" pitchFamily="34" charset="0"/>
                      </a:rPr>
                      <a:t>010: Device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가 등록되었음을 알림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ko-KR" altLang="en-US" sz="1200" dirty="0">
                        <a:latin typeface="Arial" panose="020B0604020202020204" pitchFamily="34" charset="0"/>
                      </a:rPr>
                      <a:t>포함되는 정보는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CIN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생성에 필요한 정보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. 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r>
                      <a:rPr lang="en-US" altLang="ko-KR" sz="1200" dirty="0">
                        <a:latin typeface="Arial" panose="020B0604020202020204" pitchFamily="34" charset="0"/>
                      </a:rPr>
                      <a:t>Ex)CIN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을 보낼 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URL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주소</a:t>
                    </a:r>
                    <a:r>
                      <a:rPr lang="en-US" altLang="ko-KR" sz="1200" dirty="0">
                        <a:latin typeface="Arial" panose="020B0604020202020204" pitchFamily="34" charset="0"/>
                      </a:rPr>
                      <a:t>, key </a:t>
                    </a:r>
                    <a:r>
                      <a:rPr lang="ko-KR" altLang="en-US" sz="1200" dirty="0">
                        <a:latin typeface="Arial" panose="020B0604020202020204" pitchFamily="34" charset="0"/>
                      </a:rPr>
                      <a:t>값</a:t>
                    </a:r>
                    <a:br>
                      <a:rPr lang="en-US" altLang="ko-KR" sz="1200" dirty="0">
                        <a:latin typeface="Arial" panose="020B0604020202020204" pitchFamily="34" charset="0"/>
                      </a:rPr>
                    </a:br>
                    <a:endParaRPr lang="de-DE" altLang="en-US" sz="1200" dirty="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82" name="Straight Arrow Connector 48">
                    <a:extLst>
                      <a:ext uri="{FF2B5EF4-FFF2-40B4-BE49-F238E27FC236}">
                        <a16:creationId xmlns:a16="http://schemas.microsoft.com/office/drawing/2014/main" id="{A332D3AE-F571-3439-9E9D-22AF9218F62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929063" y="3064518"/>
                    <a:ext cx="3290887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/>
                    <a:tailEnd type="none" w="med" len="med"/>
                  </a:ln>
                  <a:effectLst>
                    <a:outerShdw blurRad="40000" dist="20000" dir="5400000" rotWithShape="0">
                      <a:srgbClr val="808080">
                        <a:alpha val="37999"/>
                      </a:srgbClr>
                    </a:outerShdw>
                  </a:effectLst>
                </p:spPr>
              </p:cxnSp>
            </p:grpSp>
          </p:grpSp>
          <p:sp>
            <p:nvSpPr>
              <p:cNvPr id="64" name="Rectangle 36">
                <a:extLst>
                  <a:ext uri="{FF2B5EF4-FFF2-40B4-BE49-F238E27FC236}">
                    <a16:creationId xmlns:a16="http://schemas.microsoft.com/office/drawing/2014/main" id="{2E39E0AF-23BB-FFF0-C9AC-2D242ECA3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709" y="2723297"/>
                <a:ext cx="3109912" cy="294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200" dirty="0">
                    <a:latin typeface="Arial" panose="020B0604020202020204" pitchFamily="34" charset="0"/>
                  </a:rPr>
                  <a:t>011: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요청에 대한 응답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.</a:t>
                </a:r>
                <a:endParaRPr lang="de-DE" alt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7" name="Rectangle 22">
              <a:extLst>
                <a:ext uri="{FF2B5EF4-FFF2-40B4-BE49-F238E27FC236}">
                  <a16:creationId xmlns:a16="http://schemas.microsoft.com/office/drawing/2014/main" id="{BCA1C794-401E-781F-BA34-D60EB5785036}"/>
                </a:ext>
              </a:extLst>
            </p:cNvPr>
            <p:cNvSpPr/>
            <p:nvPr/>
          </p:nvSpPr>
          <p:spPr bwMode="auto">
            <a:xfrm>
              <a:off x="9436172" y="3226317"/>
              <a:ext cx="2114878" cy="32196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012: Device: </a:t>
              </a:r>
              <a:r>
                <a:rPr lang="ko-KR" altLang="en-US" sz="1200" dirty="0">
                  <a:latin typeface="Arial" panose="020B0604020202020204" pitchFamily="34" charset="0"/>
                </a:rPr>
                <a:t>광고 중지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58" name="Straight Arrow Connector 48">
              <a:extLst>
                <a:ext uri="{FF2B5EF4-FFF2-40B4-BE49-F238E27FC236}">
                  <a16:creationId xmlns:a16="http://schemas.microsoft.com/office/drawing/2014/main" id="{E73D2412-45F4-C97E-46DF-1F5E5D490D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75767" y="4061537"/>
              <a:ext cx="437540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F76DEF40-0782-D7A8-21AE-612BB3B3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314" y="3640638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013: </a:t>
              </a:r>
              <a:r>
                <a:rPr lang="ko-KR" altLang="en-US" sz="1200" dirty="0">
                  <a:latin typeface="Arial" panose="020B0604020202020204" pitchFamily="34" charset="0"/>
                </a:rPr>
                <a:t>받은 </a:t>
              </a:r>
              <a:r>
                <a:rPr lang="en-US" altLang="ko-KR" sz="1200" dirty="0">
                  <a:latin typeface="Arial" panose="020B0604020202020204" pitchFamily="34" charset="0"/>
                </a:rPr>
                <a:t>URL</a:t>
              </a:r>
              <a:r>
                <a:rPr lang="ko-KR" altLang="en-US" sz="1200" dirty="0">
                  <a:latin typeface="Arial" panose="020B0604020202020204" pitchFamily="34" charset="0"/>
                </a:rPr>
                <a:t>을 통해 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60" name="Rectangle 22">
              <a:extLst>
                <a:ext uri="{FF2B5EF4-FFF2-40B4-BE49-F238E27FC236}">
                  <a16:creationId xmlns:a16="http://schemas.microsoft.com/office/drawing/2014/main" id="{B296F984-5DFD-D676-1BF1-AD64BA515FE5}"/>
                </a:ext>
              </a:extLst>
            </p:cNvPr>
            <p:cNvSpPr/>
            <p:nvPr/>
          </p:nvSpPr>
          <p:spPr bwMode="auto">
            <a:xfrm>
              <a:off x="4476113" y="4677661"/>
              <a:ext cx="2393491" cy="72908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014: Server: 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생성과는 달리</a:t>
              </a:r>
              <a:r>
                <a:rPr lang="en-US" altLang="ko-KR" sz="1200" dirty="0">
                  <a:latin typeface="Arial" panose="020B0604020202020204" pitchFamily="34" charset="0"/>
                </a:rPr>
                <a:t>, Device</a:t>
              </a:r>
              <a:r>
                <a:rPr lang="ko-KR" altLang="en-US" sz="1200" dirty="0">
                  <a:latin typeface="Arial" panose="020B0604020202020204" pitchFamily="34" charset="0"/>
                </a:rPr>
                <a:t>가 바로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요청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en-US" altLang="en-US" sz="1200" dirty="0">
                  <a:latin typeface="Arial" panose="020B0604020202020204" pitchFamily="34" charset="0"/>
                </a:rPr>
                <a:t> 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C0F6A1A-84F4-F055-D463-DBD790F2442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48">
            <a:extLst>
              <a:ext uri="{FF2B5EF4-FFF2-40B4-BE49-F238E27FC236}">
                <a16:creationId xmlns:a16="http://schemas.microsoft.com/office/drawing/2014/main" id="{4B2EEF3A-1DEE-000D-27CA-9FC321F187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4012" y="4806769"/>
            <a:ext cx="449921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13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6C932-8739-B55D-2ED5-F60A53A09334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구현 진행 상황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8833BC-588E-ADBD-9684-186E888AA8C0}"/>
              </a:ext>
            </a:extLst>
          </p:cNvPr>
          <p:cNvGrpSpPr/>
          <p:nvPr/>
        </p:nvGrpSpPr>
        <p:grpSpPr>
          <a:xfrm>
            <a:off x="193844" y="3551191"/>
            <a:ext cx="11521314" cy="2802999"/>
            <a:chOff x="181571" y="3061280"/>
            <a:chExt cx="11521314" cy="280299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59FC339-680C-2FEF-89D6-ED3842575E48}"/>
                </a:ext>
              </a:extLst>
            </p:cNvPr>
            <p:cNvGrpSpPr/>
            <p:nvPr/>
          </p:nvGrpSpPr>
          <p:grpSpPr>
            <a:xfrm>
              <a:off x="181571" y="3061280"/>
              <a:ext cx="11521314" cy="2802999"/>
              <a:chOff x="181571" y="3061280"/>
              <a:chExt cx="11521314" cy="2802999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B27D9E7-2444-5677-55FA-117CB2F4972E}"/>
                  </a:ext>
                </a:extLst>
              </p:cNvPr>
              <p:cNvGrpSpPr/>
              <p:nvPr/>
            </p:nvGrpSpPr>
            <p:grpSpPr>
              <a:xfrm>
                <a:off x="181571" y="3061280"/>
                <a:ext cx="7122226" cy="2802999"/>
                <a:chOff x="1237120" y="3073554"/>
                <a:chExt cx="7122226" cy="2802999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CC695D41-14A9-6485-333A-332BC44BD2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04723" y="3073554"/>
                  <a:ext cx="2493337" cy="2323658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63BD0-B4F6-DA74-992C-D1BE49C6C784}"/>
                    </a:ext>
                  </a:extLst>
                </p:cNvPr>
                <p:cNvSpPr txBox="1"/>
                <p:nvPr/>
              </p:nvSpPr>
              <p:spPr>
                <a:xfrm>
                  <a:off x="5591769" y="5414888"/>
                  <a:ext cx="22225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 err="1">
                      <a:solidFill>
                        <a:srgbClr val="0070C0"/>
                      </a:solidFill>
                    </a:rPr>
                    <a:t>TinyIoT</a:t>
                  </a:r>
                  <a:r>
                    <a:rPr lang="en-US" altLang="ko-KR" sz="2400" dirty="0">
                      <a:solidFill>
                        <a:srgbClr val="0070C0"/>
                      </a:solidFill>
                    </a:rPr>
                    <a:t> Server</a:t>
                  </a:r>
                  <a:endParaRPr lang="ko-KR" altLang="en-US" sz="2400" dirty="0">
                    <a:solidFill>
                      <a:srgbClr val="0070C0"/>
                    </a:solidFill>
                  </a:endParaRPr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A05CEA6C-42B4-77C9-F9A0-6EC665E4C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32647" y="3168584"/>
                  <a:ext cx="1431460" cy="21336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BC2A29-D5B2-627A-DE5F-683CCA995E7A}"/>
                    </a:ext>
                  </a:extLst>
                </p:cNvPr>
                <p:cNvSpPr txBox="1"/>
                <p:nvPr/>
              </p:nvSpPr>
              <p:spPr>
                <a:xfrm>
                  <a:off x="1237120" y="5397212"/>
                  <a:ext cx="22225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rgbClr val="0070C0"/>
                      </a:solidFill>
                    </a:rPr>
                    <a:t>Application</a:t>
                  </a:r>
                  <a:endParaRPr lang="ko-KR" altLang="en-US" sz="2400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6" name="Straight Arrow Connector 39">
                  <a:extLst>
                    <a:ext uri="{FF2B5EF4-FFF2-40B4-BE49-F238E27FC236}">
                      <a16:creationId xmlns:a16="http://schemas.microsoft.com/office/drawing/2014/main" id="{C9039B07-FC93-5273-E253-C489E581853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971676" y="3678298"/>
                  <a:ext cx="245335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7" name="Rectangle 36">
                  <a:extLst>
                    <a:ext uri="{FF2B5EF4-FFF2-40B4-BE49-F238E27FC236}">
                      <a16:creationId xmlns:a16="http://schemas.microsoft.com/office/drawing/2014/main" id="{52BFBE52-0BCC-12C3-411A-AB938AA735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4480" y="3281074"/>
                  <a:ext cx="413479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dirty="0">
                      <a:latin typeface="Arial" panose="020B0604020202020204" pitchFamily="34" charset="0"/>
                    </a:rPr>
                    <a:t>Retrieve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(Get,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8" name="Straight Arrow Connector 48">
                  <a:extLst>
                    <a:ext uri="{FF2B5EF4-FFF2-40B4-BE49-F238E27FC236}">
                      <a16:creationId xmlns:a16="http://schemas.microsoft.com/office/drawing/2014/main" id="{72B02CD7-B521-54C8-5B85-86C7F296666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912206" y="4953168"/>
                  <a:ext cx="251282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0" name="Rectangle 36">
                  <a:extLst>
                    <a:ext uri="{FF2B5EF4-FFF2-40B4-BE49-F238E27FC236}">
                      <a16:creationId xmlns:a16="http://schemas.microsoft.com/office/drawing/2014/main" id="{31274A43-6BB0-0744-69CC-DDE1B493E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555" y="4623196"/>
                  <a:ext cx="413479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 err="1">
                      <a:latin typeface="Arial" panose="020B0604020202020204" pitchFamily="34" charset="0"/>
                    </a:rPr>
                    <a:t>DeviceList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응답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378F6655-86B1-816B-FF3C-0B845E084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548" y="3061281"/>
                <a:ext cx="2493337" cy="232365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F7F991D-8A7D-FC19-0367-C6572A3D3461}"/>
                  </a:ext>
                </a:extLst>
              </p:cNvPr>
              <p:cNvSpPr txBox="1"/>
              <p:nvPr/>
            </p:nvSpPr>
            <p:spPr>
              <a:xfrm>
                <a:off x="9344959" y="5455250"/>
                <a:ext cx="22225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solidFill>
                      <a:srgbClr val="0070C0"/>
                    </a:solidFill>
                  </a:rPr>
                  <a:t>Zeroconf</a:t>
                </a:r>
                <a:r>
                  <a:rPr lang="en-US" altLang="ko-KR" sz="2000" dirty="0">
                    <a:solidFill>
                      <a:srgbClr val="0070C0"/>
                    </a:solidFill>
                  </a:rPr>
                  <a:t> Server</a:t>
                </a:r>
                <a:endParaRPr lang="ko-KR" altLang="en-US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30" name="Straight Arrow Connector 39">
                <a:extLst>
                  <a:ext uri="{FF2B5EF4-FFF2-40B4-BE49-F238E27FC236}">
                    <a16:creationId xmlns:a16="http://schemas.microsoft.com/office/drawing/2014/main" id="{4527A99F-701A-BC09-9FBE-7F7087CDAF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40848" y="3666024"/>
                <a:ext cx="2404111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33" name="Straight Arrow Connector 48">
                <a:extLst>
                  <a:ext uri="{FF2B5EF4-FFF2-40B4-BE49-F238E27FC236}">
                    <a16:creationId xmlns:a16="http://schemas.microsoft.com/office/drawing/2014/main" id="{7C39CFE8-8ABD-B961-A7E8-D46DCBB8B3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40848" y="4887921"/>
                <a:ext cx="238971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DFE2A80-D543-0FB0-DC31-B382296F4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8997" y="3332353"/>
                <a:ext cx="413479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de-DE" altLang="en-US" sz="1200" dirty="0">
                    <a:latin typeface="Arial" panose="020B0604020202020204" pitchFamily="34" charset="0"/>
                  </a:rPr>
                  <a:t>DeviceList 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요청 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(Get, fc:</a:t>
                </a:r>
                <a:r>
                  <a:rPr lang="ko-KR" altLang="en-US" sz="1200" dirty="0">
                    <a:latin typeface="Arial" panose="020B0604020202020204" pitchFamily="34" charset="0"/>
                  </a:rPr>
                  <a:t> </a:t>
                </a:r>
                <a:r>
                  <a:rPr lang="en-US" altLang="ko-KR" sz="1200" dirty="0" err="1">
                    <a:latin typeface="Arial" panose="020B0604020202020204" pitchFamily="34" charset="0"/>
                  </a:rPr>
                  <a:t>Zeroconf</a:t>
                </a:r>
                <a:r>
                  <a:rPr lang="en-US" altLang="ko-KR" sz="1200" dirty="0">
                    <a:latin typeface="Arial" panose="020B0604020202020204" pitchFamily="34" charset="0"/>
                  </a:rPr>
                  <a:t>)</a:t>
                </a:r>
                <a:endParaRPr lang="de-DE" altLang="en-US" sz="1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E917E418-87A3-888D-5051-3E6CE3624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963" y="4559059"/>
              <a:ext cx="14138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Arial" panose="020B0604020202020204" pitchFamily="34" charset="0"/>
                </a:rPr>
                <a:t>DeviceList </a:t>
              </a:r>
              <a:r>
                <a:rPr lang="ko-KR" altLang="en-US" sz="1200" dirty="0">
                  <a:latin typeface="Arial" panose="020B0604020202020204" pitchFamily="34" charset="0"/>
                </a:rPr>
                <a:t>응답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81BB4AE-4E46-1697-DFB0-A9ADE90E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75" y="2708045"/>
            <a:ext cx="539778" cy="215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DAF0B6-EF85-5265-8C53-8B608F2D5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75" y="3002121"/>
            <a:ext cx="2610343" cy="3490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92F16B-A3CE-466A-1E09-FE2D5E86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75" y="2195414"/>
            <a:ext cx="3181514" cy="33021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D24E61-0A24-75FC-501A-13E2ACE08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6452" y="3279116"/>
            <a:ext cx="3968954" cy="34926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41E9910-0BBA-DEBB-E31A-9E52101FB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7784" y="5546910"/>
            <a:ext cx="2116530" cy="76922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7F1CB44-34A5-7B9E-4DDF-0E69E4307F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9664" y="5575003"/>
            <a:ext cx="2116530" cy="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C39CD-E3A0-EA58-B02C-DFEFDFBBBD19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solidFill>
                  <a:schemeClr val="bg1"/>
                </a:solidFill>
              </a:rPr>
              <a:t>구현 진행 상황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A1F2056-6D06-3323-EF27-B1230482F89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      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F9D258-B4B4-5A50-B638-93AB61AB486F}"/>
              </a:ext>
            </a:extLst>
          </p:cNvPr>
          <p:cNvGrpSpPr/>
          <p:nvPr/>
        </p:nvGrpSpPr>
        <p:grpSpPr>
          <a:xfrm>
            <a:off x="192249" y="3850714"/>
            <a:ext cx="8763882" cy="2316333"/>
            <a:chOff x="181571" y="3061280"/>
            <a:chExt cx="11632477" cy="280376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7D2338F-FECB-7CBC-8ECC-2A9B234095C5}"/>
                </a:ext>
              </a:extLst>
            </p:cNvPr>
            <p:cNvGrpSpPr/>
            <p:nvPr/>
          </p:nvGrpSpPr>
          <p:grpSpPr>
            <a:xfrm>
              <a:off x="181571" y="3061280"/>
              <a:ext cx="11632477" cy="2803767"/>
              <a:chOff x="181571" y="3061280"/>
              <a:chExt cx="11632477" cy="280376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D2F2C7D-3482-3F9D-8254-A65853122778}"/>
                  </a:ext>
                </a:extLst>
              </p:cNvPr>
              <p:cNvGrpSpPr/>
              <p:nvPr/>
            </p:nvGrpSpPr>
            <p:grpSpPr>
              <a:xfrm>
                <a:off x="181571" y="3061280"/>
                <a:ext cx="6760940" cy="2802999"/>
                <a:chOff x="1237120" y="3073554"/>
                <a:chExt cx="6760940" cy="2802999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1FCE19BF-F61E-61A3-DE22-8900963726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4723" y="3073554"/>
                  <a:ext cx="2493337" cy="2323658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3DCE9AF-7ADC-EDB9-4F7A-4F75CBD64885}"/>
                    </a:ext>
                  </a:extLst>
                </p:cNvPr>
                <p:cNvSpPr txBox="1"/>
                <p:nvPr/>
              </p:nvSpPr>
              <p:spPr>
                <a:xfrm>
                  <a:off x="5591769" y="5414888"/>
                  <a:ext cx="22225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rgbClr val="0070C0"/>
                      </a:solidFill>
                    </a:rPr>
                    <a:t>TinyIoT</a:t>
                  </a:r>
                  <a:r>
                    <a:rPr lang="en-US" altLang="ko-KR" dirty="0">
                      <a:solidFill>
                        <a:srgbClr val="0070C0"/>
                      </a:solidFill>
                    </a:rPr>
                    <a:t> Server</a:t>
                  </a:r>
                  <a:endParaRPr lang="ko-KR" altLang="en-US" dirty="0">
                    <a:solidFill>
                      <a:srgbClr val="0070C0"/>
                    </a:solidFill>
                  </a:endParaRPr>
                </a:p>
              </p:txBody>
            </p:sp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5E183FCF-B7F2-DDC7-15C6-951AF5AD19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2647" y="3168584"/>
                  <a:ext cx="1431460" cy="2133600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A3F43B-38A5-5428-E882-A855EFA0796C}"/>
                    </a:ext>
                  </a:extLst>
                </p:cNvPr>
                <p:cNvSpPr txBox="1"/>
                <p:nvPr/>
              </p:nvSpPr>
              <p:spPr>
                <a:xfrm>
                  <a:off x="1237120" y="5397212"/>
                  <a:ext cx="22225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0070C0"/>
                      </a:solidFill>
                    </a:rPr>
                    <a:t>Application</a:t>
                  </a:r>
                  <a:endParaRPr lang="ko-KR" altLang="en-US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21" name="Straight Arrow Connector 39">
                  <a:extLst>
                    <a:ext uri="{FF2B5EF4-FFF2-40B4-BE49-F238E27FC236}">
                      <a16:creationId xmlns:a16="http://schemas.microsoft.com/office/drawing/2014/main" id="{1DE9B609-D6D3-C467-8E5F-D3B276D1DF2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971676" y="3678298"/>
                  <a:ext cx="245335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2" name="Rectangle 36">
                  <a:extLst>
                    <a:ext uri="{FF2B5EF4-FFF2-40B4-BE49-F238E27FC236}">
                      <a16:creationId xmlns:a16="http://schemas.microsoft.com/office/drawing/2014/main" id="{BFDDB38C-6ED3-6180-9DC8-1E73FB8D1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4480" y="3281074"/>
                  <a:ext cx="413479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(Post, fc: Create)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188ECF1-5CA7-5517-F311-67BDD75FF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0712" y="3061280"/>
                <a:ext cx="2493336" cy="2323658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869FBA-0DBC-69B2-CE85-688A6BFF00A1}"/>
                  </a:ext>
                </a:extLst>
              </p:cNvPr>
              <p:cNvSpPr txBox="1"/>
              <p:nvPr/>
            </p:nvSpPr>
            <p:spPr>
              <a:xfrm>
                <a:off x="9344959" y="5455250"/>
                <a:ext cx="2222513" cy="409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err="1">
                    <a:solidFill>
                      <a:srgbClr val="0070C0"/>
                    </a:solidFill>
                  </a:rPr>
                  <a:t>Zeroconf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 Server</a:t>
                </a:r>
                <a:endParaRPr lang="ko-KR" altLang="en-US" sz="16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2" name="Straight Arrow Connector 39">
                <a:extLst>
                  <a:ext uri="{FF2B5EF4-FFF2-40B4-BE49-F238E27FC236}">
                    <a16:creationId xmlns:a16="http://schemas.microsoft.com/office/drawing/2014/main" id="{BD151809-D83F-B102-D3BB-3192042108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40848" y="3666024"/>
                <a:ext cx="2404111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14" name="Straight Arrow Connector 48">
                <a:extLst>
                  <a:ext uri="{FF2B5EF4-FFF2-40B4-BE49-F238E27FC236}">
                    <a16:creationId xmlns:a16="http://schemas.microsoft.com/office/drawing/2014/main" id="{FDF491DF-E604-1664-FF41-AEEF01B69F4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962108" y="4224263"/>
                <a:ext cx="2389710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</p:spPr>
          </p:cxn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CB871BBA-EEB5-CDD8-4175-604C148A7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4767" y="3268800"/>
                <a:ext cx="4134791" cy="298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33"/>
                  </a:buClr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33"/>
                  </a:buClr>
                  <a:buChar char="»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33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33"/>
                  </a:buClr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de-DE" altLang="en-US" sz="1000" dirty="0">
                    <a:latin typeface="Arial" panose="020B0604020202020204" pitchFamily="34" charset="0"/>
                  </a:rPr>
                  <a:t>AE, CNT </a:t>
                </a:r>
                <a:r>
                  <a:rPr lang="ko-KR" altLang="en-US" sz="1000" dirty="0">
                    <a:latin typeface="Arial" panose="020B0604020202020204" pitchFamily="34" charset="0"/>
                  </a:rPr>
                  <a:t>생성</a:t>
                </a:r>
                <a:r>
                  <a:rPr lang="de-DE" altLang="en-US" sz="1000" dirty="0">
                    <a:latin typeface="Arial" panose="020B0604020202020204" pitchFamily="34" charset="0"/>
                  </a:rPr>
                  <a:t> </a:t>
                </a:r>
                <a:r>
                  <a:rPr lang="ko-KR" altLang="en-US" sz="1000" dirty="0">
                    <a:latin typeface="Arial" panose="020B0604020202020204" pitchFamily="34" charset="0"/>
                  </a:rPr>
                  <a:t>요청 </a:t>
                </a:r>
                <a:r>
                  <a:rPr lang="en-US" altLang="ko-KR" sz="1000" dirty="0">
                    <a:latin typeface="Arial" panose="020B0604020202020204" pitchFamily="34" charset="0"/>
                  </a:rPr>
                  <a:t>(Post, fc:</a:t>
                </a:r>
                <a:r>
                  <a:rPr lang="ko-KR" altLang="en-US" sz="1000" dirty="0">
                    <a:latin typeface="Arial" panose="020B0604020202020204" pitchFamily="34" charset="0"/>
                  </a:rPr>
                  <a:t> </a:t>
                </a:r>
                <a:r>
                  <a:rPr lang="en-US" altLang="ko-KR" sz="1000" dirty="0">
                    <a:latin typeface="Arial" panose="020B0604020202020204" pitchFamily="34" charset="0"/>
                  </a:rPr>
                  <a:t>Create)</a:t>
                </a:r>
                <a:endParaRPr lang="de-DE" altLang="en-US" sz="1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B1717789-420A-E960-9713-E772821B6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280" y="3906636"/>
              <a:ext cx="1413871" cy="33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Arial" panose="020B0604020202020204" pitchFamily="34" charset="0"/>
                </a:rPr>
                <a:t>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응답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16F367-D735-8CA1-394B-96EFB549FD1E}"/>
              </a:ext>
            </a:extLst>
          </p:cNvPr>
          <p:cNvGrpSpPr/>
          <p:nvPr/>
        </p:nvGrpSpPr>
        <p:grpSpPr>
          <a:xfrm>
            <a:off x="891776" y="2208935"/>
            <a:ext cx="3062919" cy="1525298"/>
            <a:chOff x="1159277" y="1891029"/>
            <a:chExt cx="3638737" cy="177734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52ABCB6-1DC9-2A1A-3DD9-6698A8D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9277" y="1891029"/>
              <a:ext cx="3302170" cy="34926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A841DBC-78AA-7C43-3CC4-3E824855C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9277" y="2398861"/>
              <a:ext cx="539778" cy="215911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3D87EFB-EB21-54AC-D0A5-FEE805BDB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9277" y="2711061"/>
              <a:ext cx="2610343" cy="34901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B39C885-2418-B195-0D29-F0615840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1138" y="3134259"/>
              <a:ext cx="311166" cy="17780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8457160-88E8-DB73-B9C3-D88BEE4EB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9277" y="3395305"/>
              <a:ext cx="3638737" cy="273064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5E355C-1A1E-7A63-CE11-9DA20EE3724D}"/>
              </a:ext>
            </a:extLst>
          </p:cNvPr>
          <p:cNvGrpSpPr/>
          <p:nvPr/>
        </p:nvGrpSpPr>
        <p:grpSpPr>
          <a:xfrm>
            <a:off x="4835632" y="2426183"/>
            <a:ext cx="3772094" cy="1299677"/>
            <a:chOff x="6853763" y="1891029"/>
            <a:chExt cx="3772094" cy="1299677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F234582-E262-C6F3-FA51-C74F6D824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53763" y="1891029"/>
              <a:ext cx="3772094" cy="30481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C9FDD23-AF8A-50C6-74A8-176665F4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61883" y="2550597"/>
              <a:ext cx="311166" cy="177809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40A43F-43AB-10FE-AB02-76E17699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61883" y="2917642"/>
              <a:ext cx="3638737" cy="273064"/>
            </a:xfrm>
            <a:prstGeom prst="rect">
              <a:avLst/>
            </a:prstGeom>
          </p:spPr>
        </p:pic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4B7856E9-2919-F648-BCD6-A481EA7EE6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5207" y="4309509"/>
            <a:ext cx="1185309" cy="106918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E659076-8848-CEFA-76B8-C63088EAB854}"/>
              </a:ext>
            </a:extLst>
          </p:cNvPr>
          <p:cNvSpPr txBox="1"/>
          <p:nvPr/>
        </p:nvSpPr>
        <p:spPr>
          <a:xfrm>
            <a:off x="10043765" y="5438940"/>
            <a:ext cx="189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oneM2M Device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517DA6E7-30C0-1B1F-0B63-7F437BD8F9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56131" y="4892292"/>
            <a:ext cx="107834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5" name="Straight Arrow Connector 48">
            <a:extLst>
              <a:ext uri="{FF2B5EF4-FFF2-40B4-BE49-F238E27FC236}">
                <a16:creationId xmlns:a16="http://schemas.microsoft.com/office/drawing/2014/main" id="{9D6142CD-5E27-875C-F55C-A61C5E9D16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0690" y="5378690"/>
            <a:ext cx="180040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7" name="Rectangle 36">
            <a:extLst>
              <a:ext uri="{FF2B5EF4-FFF2-40B4-BE49-F238E27FC236}">
                <a16:creationId xmlns:a16="http://schemas.microsoft.com/office/drawing/2014/main" id="{7672BEB6-7AA1-8D1B-4CDB-F55CDD105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561" y="5082661"/>
            <a:ext cx="1968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200" dirty="0">
                <a:latin typeface="Arial" panose="020B0604020202020204" pitchFamily="34" charset="0"/>
              </a:rPr>
              <a:t>AE, CNT Create </a:t>
            </a:r>
            <a:r>
              <a:rPr lang="ko-KR" altLang="en-US" sz="1200" dirty="0">
                <a:latin typeface="Arial" panose="020B0604020202020204" pitchFamily="34" charset="0"/>
              </a:rPr>
              <a:t>요청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sp>
        <p:nvSpPr>
          <p:cNvPr id="59" name="Rectangle 36">
            <a:extLst>
              <a:ext uri="{FF2B5EF4-FFF2-40B4-BE49-F238E27FC236}">
                <a16:creationId xmlns:a16="http://schemas.microsoft.com/office/drawing/2014/main" id="{D552B0CD-1B23-4545-5E74-0A8735D5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400" y="6371216"/>
            <a:ext cx="1310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100" dirty="0">
                <a:latin typeface="Arial" panose="020B0604020202020204" pitchFamily="34" charset="0"/>
              </a:rPr>
              <a:t>CIN Create </a:t>
            </a:r>
            <a:r>
              <a:rPr lang="ko-KR" altLang="en-US" sz="1100" dirty="0">
                <a:latin typeface="Arial" panose="020B0604020202020204" pitchFamily="34" charset="0"/>
              </a:rPr>
              <a:t>요청</a:t>
            </a:r>
            <a:endParaRPr lang="de-DE" altLang="en-US" sz="1100" dirty="0">
              <a:latin typeface="Arial" panose="020B0604020202020204" pitchFamily="34" charset="0"/>
            </a:endParaRPr>
          </a:p>
        </p:txBody>
      </p:sp>
      <p:sp>
        <p:nvSpPr>
          <p:cNvPr id="70" name="화살표: 위로 구부러짐 69">
            <a:extLst>
              <a:ext uri="{FF2B5EF4-FFF2-40B4-BE49-F238E27FC236}">
                <a16:creationId xmlns:a16="http://schemas.microsoft.com/office/drawing/2014/main" id="{C670C075-781C-864E-2495-D2AEC701193A}"/>
              </a:ext>
            </a:extLst>
          </p:cNvPr>
          <p:cNvSpPr/>
          <p:nvPr/>
        </p:nvSpPr>
        <p:spPr>
          <a:xfrm flipH="1">
            <a:off x="5147468" y="6231594"/>
            <a:ext cx="5025340" cy="482185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15007264-B538-B47F-1B7E-A400B1B3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227" y="4623764"/>
            <a:ext cx="1310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en-US" sz="1100" dirty="0">
                <a:latin typeface="Arial" panose="020B0604020202020204" pitchFamily="34" charset="0"/>
              </a:rPr>
              <a:t>CIN </a:t>
            </a:r>
            <a:r>
              <a:rPr lang="ko-KR" altLang="en-US" sz="1100" dirty="0">
                <a:latin typeface="Arial" panose="020B0604020202020204" pitchFamily="34" charset="0"/>
              </a:rPr>
              <a:t>생성</a:t>
            </a:r>
            <a:r>
              <a:rPr lang="de-DE" altLang="en-US" sz="1100" dirty="0"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latin typeface="Arial" panose="020B0604020202020204" pitchFamily="34" charset="0"/>
              </a:rPr>
              <a:t>요청</a:t>
            </a:r>
            <a:endParaRPr lang="de-DE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7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859C-B2DF-FEA4-7938-889471DB30BC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0886FAA-F89A-962D-8246-E585B12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2" y="1726243"/>
            <a:ext cx="4467677" cy="32385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Motivation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Procedure(Existing oneM2M)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Procedure(Using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3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E892-875A-0D77-EFB7-7A94650F28B6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Motivation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복잡한 설정과 수동적인 작업의 번거로움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서비스하고자 하는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마다 수동적인 설치 작업과 설정이 필요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각각의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가 개별적으로 등록 절차를 밟아야 함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에서는 </a:t>
            </a:r>
            <a:r>
              <a:rPr lang="en-US" altLang="ko-KR" sz="1800" dirty="0">
                <a:solidFill>
                  <a:schemeClr val="tx2"/>
                </a:solidFill>
              </a:rPr>
              <a:t>Device Discovery </a:t>
            </a:r>
            <a:r>
              <a:rPr lang="ko-KR" altLang="en-US" sz="1800" dirty="0">
                <a:solidFill>
                  <a:schemeClr val="tx2"/>
                </a:solidFill>
              </a:rPr>
              <a:t>기능이 존재하지 않음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수 많은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관리가 어려움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-Local </a:t>
            </a:r>
            <a:r>
              <a:rPr lang="ko-KR" altLang="en-US" sz="1800" dirty="0">
                <a:solidFill>
                  <a:schemeClr val="tx2"/>
                </a:solidFill>
              </a:rPr>
              <a:t>내의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들을 관리할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</a:rPr>
              <a:t>중앙 서버에 너무 많은 요청으로 서버 과부하 위험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-</a:t>
            </a:r>
            <a:r>
              <a:rPr lang="ko-KR" altLang="en-US" sz="1800" dirty="0">
                <a:solidFill>
                  <a:schemeClr val="tx2"/>
                </a:solidFill>
              </a:rPr>
              <a:t>중간에서 요청을 중재할 </a:t>
            </a:r>
            <a:r>
              <a:rPr lang="en-US" altLang="ko-KR" sz="1800" dirty="0">
                <a:solidFill>
                  <a:schemeClr val="tx2"/>
                </a:solidFill>
              </a:rPr>
              <a:t>Server</a:t>
            </a:r>
            <a:r>
              <a:rPr lang="ko-KR" altLang="en-US" sz="1800" dirty="0">
                <a:solidFill>
                  <a:schemeClr val="tx2"/>
                </a:solidFill>
              </a:rPr>
              <a:t>가 없음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C1D760-FA98-198F-830B-A412D09AF345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oneM2M: </a:t>
            </a:r>
            <a:r>
              <a:rPr lang="ko-KR" altLang="en-US" sz="1800" dirty="0">
                <a:solidFill>
                  <a:schemeClr val="tx2"/>
                </a:solidFill>
              </a:rPr>
              <a:t>응용 서비스 플랫폼 환경을 통합하고 공유하기 위한 사물 인터넷 공동 서비스 플랫폼 개발을 위해 발족된 표준화 단체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en-US" altLang="ko-KR" sz="1800" dirty="0">
                <a:solidFill>
                  <a:schemeClr val="tx2"/>
                </a:solidFill>
              </a:rPr>
              <a:t>oneM2M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API</a:t>
            </a:r>
            <a:r>
              <a:rPr lang="ko-KR" altLang="en-US" sz="1800" dirty="0">
                <a:solidFill>
                  <a:schemeClr val="tx2"/>
                </a:solidFill>
              </a:rPr>
              <a:t>의 구성 요소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Primitives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Resources + Attributes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Data Types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Protocol Bindings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604020202020204" pitchFamily="34" charset="0"/>
              </a:rPr>
              <a:t>Procedures (CRUD+N).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69B2-73CB-186C-808D-EEF27B9199AA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89540-16AB-76D0-3714-559743A3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87" y="2349444"/>
            <a:ext cx="7207620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DEA4-5DEF-9B51-51C3-E49F465774A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oneM2M Resource Type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DF493C3-96B3-F54E-E0E1-E69D6E9A66C1}"/>
              </a:ext>
            </a:extLst>
          </p:cNvPr>
          <p:cNvGrpSpPr/>
          <p:nvPr/>
        </p:nvGrpSpPr>
        <p:grpSpPr>
          <a:xfrm>
            <a:off x="2220844" y="2371734"/>
            <a:ext cx="2836549" cy="3156920"/>
            <a:chOff x="2302147" y="1702810"/>
            <a:chExt cx="2836549" cy="315692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7EA42D7-455B-D611-6701-9D28CB3C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649" y="1801211"/>
              <a:ext cx="1143486" cy="1143486"/>
            </a:xfrm>
            <a:prstGeom prst="rect">
              <a:avLst/>
            </a:prstGeom>
          </p:spPr>
        </p:pic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76B1224-360C-C7A9-46FB-70009CF61376}"/>
                </a:ext>
              </a:extLst>
            </p:cNvPr>
            <p:cNvGrpSpPr/>
            <p:nvPr/>
          </p:nvGrpSpPr>
          <p:grpSpPr>
            <a:xfrm>
              <a:off x="2302147" y="1702810"/>
              <a:ext cx="2836549" cy="3156920"/>
              <a:chOff x="2302147" y="1702810"/>
              <a:chExt cx="2836549" cy="315692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9DCE87D-1EB5-900B-BBB3-0D76650DB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2147" y="3705504"/>
                <a:ext cx="1143486" cy="1154226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E0FB5D-B874-3ABE-B317-2250906EDBCC}"/>
                  </a:ext>
                </a:extLst>
              </p:cNvPr>
              <p:cNvSpPr txBox="1"/>
              <p:nvPr/>
            </p:nvSpPr>
            <p:spPr>
              <a:xfrm>
                <a:off x="2451948" y="2176581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2F61D7-3F2C-73A5-3116-BF21CAB79FD0}"/>
                  </a:ext>
                </a:extLst>
              </p:cNvPr>
              <p:cNvSpPr txBox="1"/>
              <p:nvPr/>
            </p:nvSpPr>
            <p:spPr>
              <a:xfrm>
                <a:off x="2451948" y="4097951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AE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AEAAE3-A207-E532-CBC1-6132DB97F8CF}"/>
                  </a:ext>
                </a:extLst>
              </p:cNvPr>
              <p:cNvSpPr txBox="1"/>
              <p:nvPr/>
            </p:nvSpPr>
            <p:spPr>
              <a:xfrm>
                <a:off x="4242470" y="1702810"/>
                <a:ext cx="89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   </a:t>
                </a:r>
                <a:r>
                  <a:rPr lang="en-US" altLang="ko-KR" dirty="0"/>
                  <a:t>CNT</a:t>
                </a:r>
                <a:endParaRPr lang="ko-KR" altLang="en-US" sz="1600" dirty="0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3A25954-3160-DB67-2D8E-EC3B3B05CBDE}"/>
              </a:ext>
            </a:extLst>
          </p:cNvPr>
          <p:cNvSpPr txBox="1"/>
          <p:nvPr/>
        </p:nvSpPr>
        <p:spPr>
          <a:xfrm>
            <a:off x="7366513" y="1122045"/>
            <a:ext cx="45331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PT Sans" panose="020B0503020203020204" pitchFamily="34" charset="0"/>
              </a:rPr>
              <a:t>CSEBase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&gt; (Common Services Entity)</a:t>
            </a:r>
            <a:br>
              <a:rPr lang="en-US" altLang="ko-KR" dirty="0">
                <a:latin typeface="PT Sans" panose="020B0503020203020204" pitchFamily="34" charset="0"/>
              </a:rPr>
            </a:br>
            <a:r>
              <a:rPr lang="en-US" altLang="ko-KR" sz="1400" dirty="0">
                <a:latin typeface="PT Sans" panose="020B0503020203020204" pitchFamily="34" charset="0"/>
              </a:rPr>
              <a:t>A &lt;</a:t>
            </a:r>
            <a:r>
              <a:rPr lang="en-US" altLang="ko-KR" sz="1400" dirty="0" err="1">
                <a:latin typeface="PT Sans" panose="020B0503020203020204" pitchFamily="34" charset="0"/>
              </a:rPr>
              <a:t>CSEBase</a:t>
            </a:r>
            <a:r>
              <a:rPr lang="en-US" altLang="ko-KR" sz="1400" dirty="0">
                <a:latin typeface="PT Sans" panose="020B0503020203020204" pitchFamily="34" charset="0"/>
              </a:rPr>
              <a:t>&gt; resource represents a CSE and serves as the root resource for all resources that are residing in the CSE.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&lt;AE&gt; (Application Entity)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An &lt;AE&gt; resource represents an Application Entity that is registered to a CSE.  An &lt;AE&gt; resource supports attributes such as identifiers, contact information, status and capabilities of the Application Entity.  An &lt;AE&gt; resource also serves as the root resource for all child resources of the Application Entity. </a:t>
            </a: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&lt;CNT&gt; (Container)</a:t>
            </a:r>
          </a:p>
          <a:p>
            <a:r>
              <a:rPr lang="en-US" altLang="ko-KR" sz="1400" dirty="0">
                <a:solidFill>
                  <a:srgbClr val="2E2E31"/>
                </a:solidFill>
                <a:latin typeface="PT Sans" panose="020B0503020203020204" pitchFamily="34" charset="0"/>
              </a:rPr>
              <a:t>Containers describe attributes of the data and child resources which are useful for representing hierarchical data structures. Each Container is allocated a unique ID and property fields that hold information about that container’s contents.</a:t>
            </a:r>
          </a:p>
          <a:p>
            <a:endParaRPr lang="en-US" altLang="ko-KR" dirty="0">
              <a:solidFill>
                <a:srgbClr val="2E2E31"/>
              </a:solidFill>
              <a:latin typeface="PT Sans" panose="020B0503020203020204" pitchFamily="34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&lt;CIN&gt;</a:t>
            </a:r>
            <a:r>
              <a:rPr lang="en-US" altLang="ko-KR" dirty="0">
                <a:solidFill>
                  <a:srgbClr val="2E2E31"/>
                </a:solidFill>
                <a:latin typeface="PT Sans" panose="020B0503020203020204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(</a:t>
            </a:r>
            <a:r>
              <a:rPr lang="en-US" altLang="ko-KR" b="0" i="0" dirty="0" err="1">
                <a:solidFill>
                  <a:srgbClr val="0070C0"/>
                </a:solidFill>
                <a:effectLst/>
                <a:latin typeface="PT Sans" panose="020B0503020203020204" pitchFamily="34" charset="0"/>
              </a:rPr>
              <a:t>contentInstance</a:t>
            </a:r>
            <a:r>
              <a:rPr lang="en-US" altLang="ko-KR" dirty="0">
                <a:solidFill>
                  <a:srgbClr val="0070C0"/>
                </a:solidFill>
                <a:latin typeface="PT Sans" panose="020B0503020203020204" pitchFamily="34" charset="0"/>
              </a:rPr>
              <a:t>)</a:t>
            </a:r>
            <a:endParaRPr lang="en-US" altLang="ko-KR" b="0" i="0" dirty="0">
              <a:solidFill>
                <a:srgbClr val="0070C0"/>
              </a:solidFill>
              <a:effectLst/>
              <a:latin typeface="PT Sans" panose="020B0503020203020204" pitchFamily="34" charset="0"/>
            </a:endParaRPr>
          </a:p>
          <a:p>
            <a:r>
              <a:rPr lang="en-US" altLang="ko-KR" sz="1400" b="0" i="0" dirty="0">
                <a:solidFill>
                  <a:srgbClr val="2E2E31"/>
                </a:solidFill>
                <a:effectLst/>
                <a:latin typeface="PT Sans" panose="020B0503020203020204" pitchFamily="34" charset="0"/>
              </a:rPr>
              <a:t>child-resources of &lt;container&gt; that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stores the actual value of the sensor</a:t>
            </a:r>
            <a:endParaRPr lang="en-US" altLang="ko-KR" sz="1400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US" altLang="ko-KR" sz="1400" dirty="0">
              <a:solidFill>
                <a:srgbClr val="2E2E31"/>
              </a:solidFill>
              <a:latin typeface="PT Sans" panose="020B0503020203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D0FFE5-50E0-13AC-E70A-F8A615507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6" y="3420203"/>
            <a:ext cx="1143486" cy="11434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863C96-E0AA-EED5-1463-4D239295BF6B}"/>
              </a:ext>
            </a:extLst>
          </p:cNvPr>
          <p:cNvSpPr txBox="1"/>
          <p:nvPr/>
        </p:nvSpPr>
        <p:spPr>
          <a:xfrm>
            <a:off x="590452" y="3807280"/>
            <a:ext cx="8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CSE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450A841-BDFA-6CCD-D438-939ECB39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93" y="1971403"/>
            <a:ext cx="1143486" cy="114348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E681810-111B-6F06-EE3E-AE5B53E20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64" y="2981529"/>
            <a:ext cx="1143486" cy="114348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5C1841D-ECED-1ABC-B9C7-E343ADB08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24" y="4367307"/>
            <a:ext cx="1143486" cy="114348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F69C1FE-CFA2-6E75-268C-E06DB81C1C5A}"/>
              </a:ext>
            </a:extLst>
          </p:cNvPr>
          <p:cNvSpPr txBox="1"/>
          <p:nvPr/>
        </p:nvSpPr>
        <p:spPr>
          <a:xfrm>
            <a:off x="4155123" y="3355352"/>
            <a:ext cx="8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</a:t>
            </a:r>
            <a:r>
              <a:rPr lang="en-US" altLang="ko-KR" dirty="0"/>
              <a:t>CNT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FF5842-7351-E923-2195-26748618F76F}"/>
              </a:ext>
            </a:extLst>
          </p:cNvPr>
          <p:cNvSpPr txBox="1"/>
          <p:nvPr/>
        </p:nvSpPr>
        <p:spPr>
          <a:xfrm>
            <a:off x="4161167" y="4754384"/>
            <a:ext cx="8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</a:t>
            </a:r>
            <a:r>
              <a:rPr lang="en-US" altLang="ko-KR" dirty="0"/>
              <a:t>CNT</a:t>
            </a:r>
            <a:endParaRPr lang="ko-KR" altLang="en-US" sz="16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D41FE35F-2095-26CD-EC96-E8FF34D56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15" y="1512213"/>
            <a:ext cx="1143486" cy="114348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C66B8EB-6E9F-7145-DD8C-E31C3AED6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56" y="2543146"/>
            <a:ext cx="1143486" cy="114348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7963280-FFBB-C9B7-757C-EEE5093F3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37" y="4365478"/>
            <a:ext cx="1143486" cy="11434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64FC66D-95C9-F5DE-6FFB-B61BD345A9A8}"/>
              </a:ext>
            </a:extLst>
          </p:cNvPr>
          <p:cNvSpPr txBox="1"/>
          <p:nvPr/>
        </p:nvSpPr>
        <p:spPr>
          <a:xfrm>
            <a:off x="5965145" y="1878569"/>
            <a:ext cx="8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</a:t>
            </a:r>
            <a:r>
              <a:rPr lang="en-US" altLang="ko-KR" dirty="0"/>
              <a:t>CIN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E48518-D390-C3E6-1ACA-2193D729B0B7}"/>
              </a:ext>
            </a:extLst>
          </p:cNvPr>
          <p:cNvSpPr txBox="1"/>
          <p:nvPr/>
        </p:nvSpPr>
        <p:spPr>
          <a:xfrm>
            <a:off x="5948936" y="2941067"/>
            <a:ext cx="8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</a:t>
            </a:r>
            <a:r>
              <a:rPr lang="en-US" altLang="ko-KR" dirty="0"/>
              <a:t>CIN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1EE1EC-8B50-78CD-F89C-E3988938C0D9}"/>
              </a:ext>
            </a:extLst>
          </p:cNvPr>
          <p:cNvSpPr txBox="1"/>
          <p:nvPr/>
        </p:nvSpPr>
        <p:spPr>
          <a:xfrm>
            <a:off x="5948936" y="4752221"/>
            <a:ext cx="8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  </a:t>
            </a:r>
            <a:r>
              <a:rPr lang="en-US" altLang="ko-KR" dirty="0"/>
              <a:t>CIN</a:t>
            </a:r>
            <a:endParaRPr lang="ko-KR" altLang="en-US" sz="16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FA2B063-FED6-88B8-FE2F-E983C9681C1D}"/>
              </a:ext>
            </a:extLst>
          </p:cNvPr>
          <p:cNvCxnSpPr>
            <a:cxnSpLocks/>
          </p:cNvCxnSpPr>
          <p:nvPr/>
        </p:nvCxnSpPr>
        <p:spPr>
          <a:xfrm>
            <a:off x="1541911" y="3994899"/>
            <a:ext cx="39743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7E9CB0A-2E4A-9367-1162-280868954BE2}"/>
              </a:ext>
            </a:extLst>
          </p:cNvPr>
          <p:cNvCxnSpPr/>
          <p:nvPr/>
        </p:nvCxnSpPr>
        <p:spPr>
          <a:xfrm>
            <a:off x="3352056" y="3052611"/>
            <a:ext cx="39743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625916E-8FC8-1E94-1945-C54B61AEFC25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348698" y="4939050"/>
            <a:ext cx="731026" cy="1249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1E69A61-E5FC-9B5B-9701-6F6C19917FA3}"/>
              </a:ext>
            </a:extLst>
          </p:cNvPr>
          <p:cNvCxnSpPr>
            <a:cxnSpLocks/>
          </p:cNvCxnSpPr>
          <p:nvPr/>
        </p:nvCxnSpPr>
        <p:spPr>
          <a:xfrm>
            <a:off x="5227542" y="2543146"/>
            <a:ext cx="30181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BBAA0BB-A414-8811-A13E-1BF69AACFF6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206405" y="4937221"/>
            <a:ext cx="608432" cy="42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A109864-24AC-4EE0-13E5-9C4C8D435AE1}"/>
              </a:ext>
            </a:extLst>
          </p:cNvPr>
          <p:cNvCxnSpPr>
            <a:cxnSpLocks/>
          </p:cNvCxnSpPr>
          <p:nvPr/>
        </p:nvCxnSpPr>
        <p:spPr>
          <a:xfrm>
            <a:off x="1939345" y="3028063"/>
            <a:ext cx="0" cy="96161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4087D08-9910-EDF0-1D01-93CC90CE1C99}"/>
              </a:ext>
            </a:extLst>
          </p:cNvPr>
          <p:cNvCxnSpPr>
            <a:cxnSpLocks/>
          </p:cNvCxnSpPr>
          <p:nvPr/>
        </p:nvCxnSpPr>
        <p:spPr>
          <a:xfrm>
            <a:off x="1939345" y="3961261"/>
            <a:ext cx="0" cy="102017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1D542FE-E40A-4B4D-86E2-09732862D588}"/>
              </a:ext>
            </a:extLst>
          </p:cNvPr>
          <p:cNvCxnSpPr>
            <a:cxnSpLocks/>
          </p:cNvCxnSpPr>
          <p:nvPr/>
        </p:nvCxnSpPr>
        <p:spPr>
          <a:xfrm>
            <a:off x="1939345" y="4951541"/>
            <a:ext cx="28149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E7D14BD-6E96-B470-0911-69DA688D2E2D}"/>
              </a:ext>
            </a:extLst>
          </p:cNvPr>
          <p:cNvCxnSpPr>
            <a:cxnSpLocks/>
          </p:cNvCxnSpPr>
          <p:nvPr/>
        </p:nvCxnSpPr>
        <p:spPr>
          <a:xfrm>
            <a:off x="1939345" y="3052611"/>
            <a:ext cx="28149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B7C7E7E-D041-05D9-D6C0-C7086FB4B3B9}"/>
              </a:ext>
            </a:extLst>
          </p:cNvPr>
          <p:cNvGrpSpPr/>
          <p:nvPr/>
        </p:nvGrpSpPr>
        <p:grpSpPr>
          <a:xfrm>
            <a:off x="3757464" y="2530872"/>
            <a:ext cx="344061" cy="1070475"/>
            <a:chOff x="3757464" y="2530872"/>
            <a:chExt cx="344061" cy="1070475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213EB591-BB5D-99E0-8B80-0B951B423DF8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64" y="2530872"/>
              <a:ext cx="0" cy="107047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4AD8E82-9A85-F001-3784-F7CFBAC236E3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64" y="2552727"/>
              <a:ext cx="34406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9F5CC43-F693-5F0F-2C4F-1FA53687A0C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64" y="3570662"/>
              <a:ext cx="32667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3423F97-F064-E8EC-CB62-681899CFF094}"/>
              </a:ext>
            </a:extLst>
          </p:cNvPr>
          <p:cNvGrpSpPr/>
          <p:nvPr/>
        </p:nvGrpSpPr>
        <p:grpSpPr>
          <a:xfrm>
            <a:off x="5488163" y="2062152"/>
            <a:ext cx="365033" cy="1070475"/>
            <a:chOff x="3736492" y="2530872"/>
            <a:chExt cx="365033" cy="1070475"/>
          </a:xfrm>
        </p:grpSpPr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EB61C7ED-6E06-70C7-825B-D107C274AEEF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64" y="2530872"/>
              <a:ext cx="0" cy="107047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17807F6-ABD5-BE60-2AD4-4CC2F06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3757464" y="2552727"/>
              <a:ext cx="34406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560A8D8-6C5F-B90C-29E9-DB7C70934B7B}"/>
                </a:ext>
              </a:extLst>
            </p:cNvPr>
            <p:cNvCxnSpPr>
              <a:cxnSpLocks/>
            </p:cNvCxnSpPr>
            <p:nvPr/>
          </p:nvCxnSpPr>
          <p:spPr>
            <a:xfrm>
              <a:off x="3736492" y="3583609"/>
              <a:ext cx="32667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DDAC4-5B86-5940-699E-113835DC0F28}"/>
              </a:ext>
            </a:extLst>
          </p:cNvPr>
          <p:cNvSpPr txBox="1"/>
          <p:nvPr/>
        </p:nvSpPr>
        <p:spPr>
          <a:xfrm>
            <a:off x="312982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(Existing oneM2M)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C68798A0-5EE9-D144-3296-09A30F0A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047" y="1427360"/>
            <a:ext cx="1610438" cy="28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Hosting CSE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C33882D9-77E1-AE3A-6152-D690B7A6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35" y="1447974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Many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10B762ED-5F7D-D539-BDAC-1F5004A4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192" y="3790382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004: AE, CNT Response</a:t>
            </a:r>
            <a:endParaRPr lang="de-DE" altLang="en-US" sz="1200" dirty="0"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947B5B-A69C-3BC4-EDA2-3D1FE55D0A20}"/>
              </a:ext>
            </a:extLst>
          </p:cNvPr>
          <p:cNvGrpSpPr/>
          <p:nvPr/>
        </p:nvGrpSpPr>
        <p:grpSpPr>
          <a:xfrm>
            <a:off x="1131571" y="1715409"/>
            <a:ext cx="9530725" cy="4849533"/>
            <a:chOff x="1131571" y="1715409"/>
            <a:chExt cx="9530725" cy="4849533"/>
          </a:xfrm>
        </p:grpSpPr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DE83466A-E398-B56D-2759-C760BB6B6367}"/>
                </a:ext>
              </a:extLst>
            </p:cNvPr>
            <p:cNvSpPr/>
            <p:nvPr/>
          </p:nvSpPr>
          <p:spPr bwMode="auto">
            <a:xfrm>
              <a:off x="7856037" y="1716458"/>
              <a:ext cx="2157099" cy="57383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b="1" i="1" dirty="0">
                  <a:latin typeface="Arial" panose="020B0604020202020204" pitchFamily="34" charset="0"/>
                </a:rPr>
                <a:t>CSE</a:t>
              </a:r>
            </a:p>
          </p:txBody>
        </p:sp>
        <p:sp>
          <p:nvSpPr>
            <p:cNvPr id="13" name="Round Same Side Corner Rectangle 3">
              <a:extLst>
                <a:ext uri="{FF2B5EF4-FFF2-40B4-BE49-F238E27FC236}">
                  <a16:creationId xmlns:a16="http://schemas.microsoft.com/office/drawing/2014/main" id="{324A4E46-F519-10A6-CA79-FBBF1907ADB3}"/>
                </a:ext>
              </a:extLst>
            </p:cNvPr>
            <p:cNvSpPr/>
            <p:nvPr/>
          </p:nvSpPr>
          <p:spPr>
            <a:xfrm>
              <a:off x="7856037" y="2002324"/>
              <a:ext cx="2157099" cy="293958"/>
            </a:xfrm>
            <a:prstGeom prst="round2SameRect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KR" sz="1200" dirty="0">
                  <a:solidFill>
                    <a:schemeClr val="bg1"/>
                  </a:solidFill>
                </a:rPr>
                <a:t>oneM2M</a:t>
              </a:r>
            </a:p>
          </p:txBody>
        </p:sp>
        <p:sp>
          <p:nvSpPr>
            <p:cNvPr id="17" name="Rectangle 58">
              <a:extLst>
                <a:ext uri="{FF2B5EF4-FFF2-40B4-BE49-F238E27FC236}">
                  <a16:creationId xmlns:a16="http://schemas.microsoft.com/office/drawing/2014/main" id="{FACE3BB3-962A-E580-D1E4-C5C6B3A1591A}"/>
                </a:ext>
              </a:extLst>
            </p:cNvPr>
            <p:cNvSpPr/>
            <p:nvPr/>
          </p:nvSpPr>
          <p:spPr bwMode="auto">
            <a:xfrm>
              <a:off x="2221079" y="1715409"/>
              <a:ext cx="2114886" cy="573830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defRPr/>
              </a:pPr>
              <a:r>
                <a:rPr lang="en-US" altLang="en-US" sz="1200" b="1" i="1" dirty="0">
                  <a:latin typeface="Arial" charset="0"/>
                </a:rPr>
                <a:t>Device </a:t>
              </a:r>
            </a:p>
          </p:txBody>
        </p:sp>
        <p:sp>
          <p:nvSpPr>
            <p:cNvPr id="18" name="Round Same Side Corner Rectangle 1">
              <a:extLst>
                <a:ext uri="{FF2B5EF4-FFF2-40B4-BE49-F238E27FC236}">
                  <a16:creationId xmlns:a16="http://schemas.microsoft.com/office/drawing/2014/main" id="{ABF42961-D208-FDF8-41F5-0B3E905F7945}"/>
                </a:ext>
              </a:extLst>
            </p:cNvPr>
            <p:cNvSpPr/>
            <p:nvPr/>
          </p:nvSpPr>
          <p:spPr>
            <a:xfrm>
              <a:off x="2224877" y="1992942"/>
              <a:ext cx="2111088" cy="293958"/>
            </a:xfrm>
            <a:prstGeom prst="round2SameRect">
              <a:avLst/>
            </a:prstGeom>
            <a:solidFill>
              <a:srgbClr val="C000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KR" sz="1200" dirty="0">
                  <a:solidFill>
                    <a:schemeClr val="bg1"/>
                  </a:solidFill>
                </a:rPr>
                <a:t>oneM2M</a:t>
              </a:r>
            </a:p>
          </p:txBody>
        </p:sp>
        <p:cxnSp>
          <p:nvCxnSpPr>
            <p:cNvPr id="19" name="Straight Connector 10">
              <a:extLst>
                <a:ext uri="{FF2B5EF4-FFF2-40B4-BE49-F238E27FC236}">
                  <a16:creationId xmlns:a16="http://schemas.microsoft.com/office/drawing/2014/main" id="{8F5E9B4C-1943-9CB7-3DFB-8C4DAE50E9C3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55" y="2286900"/>
              <a:ext cx="0" cy="4278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10">
              <a:extLst>
                <a:ext uri="{FF2B5EF4-FFF2-40B4-BE49-F238E27FC236}">
                  <a16:creationId xmlns:a16="http://schemas.microsoft.com/office/drawing/2014/main" id="{8DB47102-D5D0-7EC6-181D-3EC034A33EF0}"/>
                </a:ext>
              </a:extLst>
            </p:cNvPr>
            <p:cNvCxnSpPr>
              <a:cxnSpLocks/>
            </p:cNvCxnSpPr>
            <p:nvPr/>
          </p:nvCxnSpPr>
          <p:spPr>
            <a:xfrm>
              <a:off x="3278522" y="2286900"/>
              <a:ext cx="0" cy="4278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37758F95-CD39-A747-42B8-C8CE28270CAA}"/>
                </a:ext>
              </a:extLst>
            </p:cNvPr>
            <p:cNvSpPr/>
            <p:nvPr/>
          </p:nvSpPr>
          <p:spPr bwMode="auto">
            <a:xfrm>
              <a:off x="1131571" y="2467990"/>
              <a:ext cx="4293901" cy="48251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001: Device</a:t>
              </a:r>
              <a:r>
                <a:rPr lang="ko-KR" altLang="en-US" sz="1200" dirty="0">
                  <a:latin typeface="Arial" panose="020B0604020202020204" pitchFamily="34" charset="0"/>
                </a:rPr>
                <a:t>에서 </a:t>
              </a:r>
              <a:r>
                <a:rPr lang="en-US" altLang="ko-KR" sz="1200" dirty="0">
                  <a:latin typeface="Arial" panose="020B0604020202020204" pitchFamily="34" charset="0"/>
                </a:rPr>
                <a:t>AE, CNT </a:t>
              </a:r>
              <a:r>
                <a:rPr lang="ko-KR" altLang="en-US" sz="1200" dirty="0">
                  <a:latin typeface="Arial" panose="020B0604020202020204" pitchFamily="34" charset="0"/>
                </a:rPr>
                <a:t>생성을 위한 </a:t>
              </a:r>
              <a:r>
                <a:rPr lang="en-US" altLang="ko-KR" sz="1200" dirty="0">
                  <a:latin typeface="Arial" panose="020B0604020202020204" pitchFamily="34" charset="0"/>
                </a:rPr>
                <a:t>Create Request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r>
                <a:rPr lang="en-US" altLang="ko-KR" sz="1200" dirty="0">
                  <a:latin typeface="Arial" panose="020B0604020202020204" pitchFamily="34" charset="0"/>
                </a:rPr>
                <a:t>       -&gt; </a:t>
              </a:r>
              <a:r>
                <a:rPr lang="ko-KR" altLang="en-US" sz="1200" dirty="0">
                  <a:latin typeface="Arial" panose="020B0604020202020204" pitchFamily="34" charset="0"/>
                </a:rPr>
                <a:t>미리 </a:t>
              </a:r>
              <a:r>
                <a:rPr lang="en-US" altLang="ko-KR" sz="1200" dirty="0">
                  <a:latin typeface="Arial" panose="020B0604020202020204" pitchFamily="34" charset="0"/>
                </a:rPr>
                <a:t>Registrar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latin typeface="Arial" panose="020B0604020202020204" pitchFamily="34" charset="0"/>
                </a:rPr>
                <a:t>CSE</a:t>
              </a:r>
              <a:r>
                <a:rPr lang="ko-KR" altLang="en-US" sz="1200" dirty="0">
                  <a:latin typeface="Arial" panose="020B0604020202020204" pitchFamily="34" charset="0"/>
                </a:rPr>
                <a:t>의 주소를 알고 있어야함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26" name="Straight Arrow Connector 39">
              <a:extLst>
                <a:ext uri="{FF2B5EF4-FFF2-40B4-BE49-F238E27FC236}">
                  <a16:creationId xmlns:a16="http://schemas.microsoft.com/office/drawing/2014/main" id="{C13F481F-A985-9A0B-91C0-51EAA65F42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78521" y="3410927"/>
              <a:ext cx="5665438" cy="426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55F82D86-9FF5-67F1-891F-80E834861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421" y="3039533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002: AE, CNT Create Request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29" name="Straight Arrow Connector 48">
              <a:extLst>
                <a:ext uri="{FF2B5EF4-FFF2-40B4-BE49-F238E27FC236}">
                  <a16:creationId xmlns:a16="http://schemas.microsoft.com/office/drawing/2014/main" id="{FBD8E328-EC41-A0F3-5E90-D7AC014BB4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4093999"/>
              <a:ext cx="567153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7465B724-0D89-9F9C-DEB6-690B39C06E36}"/>
                </a:ext>
              </a:extLst>
            </p:cNvPr>
            <p:cNvSpPr/>
            <p:nvPr/>
          </p:nvSpPr>
          <p:spPr bwMode="auto">
            <a:xfrm>
              <a:off x="8487574" y="3518053"/>
              <a:ext cx="2174722" cy="2867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003: AE, CNT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6653B628-0098-ED1D-2C3B-9CC9440FC844}"/>
                </a:ext>
              </a:extLst>
            </p:cNvPr>
            <p:cNvSpPr/>
            <p:nvPr/>
          </p:nvSpPr>
          <p:spPr bwMode="auto">
            <a:xfrm>
              <a:off x="1131573" y="4375011"/>
              <a:ext cx="4293899" cy="309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005: CIN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r>
                <a:rPr lang="en-US" altLang="ko-KR" sz="1200" dirty="0">
                  <a:latin typeface="Arial" panose="020B0604020202020204" pitchFamily="34" charset="0"/>
                </a:rPr>
                <a:t>Create </a:t>
              </a:r>
              <a:r>
                <a:rPr lang="ko-KR" altLang="en-US" sz="1200" dirty="0">
                  <a:latin typeface="Arial" panose="020B0604020202020204" pitchFamily="34" charset="0"/>
                </a:rPr>
                <a:t>요청 주기적으로 보낼 준비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br>
                <a:rPr lang="en-US" altLang="ko-KR" sz="1200" dirty="0">
                  <a:latin typeface="Arial" panose="020B0604020202020204" pitchFamily="34" charset="0"/>
                </a:rPr>
              </a:b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30F8022E-F9AE-329B-DF5B-97ACAB17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421" y="4795520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009: </a:t>
              </a:r>
              <a:r>
                <a:rPr lang="ko-KR" altLang="en-US" sz="1200" dirty="0">
                  <a:latin typeface="Arial" panose="020B0604020202020204" pitchFamily="34" charset="0"/>
                </a:rPr>
                <a:t>주기적으로 </a:t>
              </a:r>
              <a:r>
                <a:rPr lang="en-US" altLang="ko-KR" sz="1200" dirty="0">
                  <a:latin typeface="Arial" panose="020B0604020202020204" pitchFamily="34" charset="0"/>
                </a:rPr>
                <a:t>CIN Create Request</a:t>
              </a:r>
              <a:r>
                <a:rPr lang="en-US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10438A41-4310-617F-24F1-253374BD74CC}"/>
                </a:ext>
              </a:extLst>
            </p:cNvPr>
            <p:cNvSpPr/>
            <p:nvPr/>
          </p:nvSpPr>
          <p:spPr bwMode="auto">
            <a:xfrm>
              <a:off x="8487574" y="5457018"/>
              <a:ext cx="2174722" cy="2867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Arial" panose="020B0604020202020204" pitchFamily="34" charset="0"/>
                </a:rPr>
                <a:t>011: CIN</a:t>
              </a:r>
              <a:r>
                <a:rPr lang="ko-KR" altLang="en-US" sz="1200" dirty="0">
                  <a:latin typeface="Arial" panose="020B0604020202020204" pitchFamily="34" charset="0"/>
                </a:rPr>
                <a:t> 생성</a:t>
              </a:r>
              <a:r>
                <a:rPr lang="en-US" altLang="ko-KR" sz="1200" dirty="0">
                  <a:latin typeface="Arial" panose="020B0604020202020204" pitchFamily="34" charset="0"/>
                </a:rPr>
                <a:t>.</a:t>
              </a:r>
              <a:r>
                <a:rPr lang="ko-KR" altLang="en-US" sz="1200" dirty="0">
                  <a:latin typeface="Arial" panose="020B0604020202020204" pitchFamily="34" charset="0"/>
                </a:rPr>
                <a:t> </a:t>
              </a:r>
              <a:endParaRPr lang="de-DE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39">
              <a:extLst>
                <a:ext uri="{FF2B5EF4-FFF2-40B4-BE49-F238E27FC236}">
                  <a16:creationId xmlns:a16="http://schemas.microsoft.com/office/drawing/2014/main" id="{7F4AEDE7-D15D-56DA-14FB-DE2C9B702C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5201546"/>
              <a:ext cx="56654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3" name="Straight Arrow Connector 39">
              <a:extLst>
                <a:ext uri="{FF2B5EF4-FFF2-40B4-BE49-F238E27FC236}">
                  <a16:creationId xmlns:a16="http://schemas.microsoft.com/office/drawing/2014/main" id="{E8873A95-BE59-5E31-01A1-907AF93908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8521" y="5396904"/>
              <a:ext cx="56654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1109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7010E-E3C8-8D30-B0DF-0FCADCBF2BCB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D1739B-C986-0BCC-3B29-7D59D8516C31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ko-KR" altLang="en-US" sz="1800" dirty="0">
                <a:solidFill>
                  <a:schemeClr val="tx2"/>
                </a:solidFill>
              </a:rPr>
              <a:t> 환경</a:t>
            </a:r>
            <a:r>
              <a:rPr lang="en-US" altLang="ko-KR" sz="1800" dirty="0">
                <a:solidFill>
                  <a:schemeClr val="tx2"/>
                </a:solidFill>
              </a:rPr>
              <a:t>: </a:t>
            </a:r>
            <a:r>
              <a:rPr lang="ko-KR" altLang="en-US" sz="1800" dirty="0">
                <a:solidFill>
                  <a:schemeClr val="tx2"/>
                </a:solidFill>
              </a:rPr>
              <a:t>여러 기기들이 별도의 복잡한 설정 없이 </a:t>
            </a:r>
            <a:r>
              <a:rPr lang="ko-KR" altLang="en-US" sz="1800" dirty="0" err="1">
                <a:solidFill>
                  <a:schemeClr val="tx2"/>
                </a:solidFill>
              </a:rPr>
              <a:t>네트워킹할</a:t>
            </a:r>
            <a:r>
              <a:rPr lang="ko-KR" altLang="en-US" sz="1800" dirty="0">
                <a:solidFill>
                  <a:schemeClr val="tx2"/>
                </a:solidFill>
              </a:rPr>
              <a:t> 수 있도록 하는 환경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환경이 제공하는 기능</a:t>
            </a:r>
            <a:r>
              <a:rPr lang="en-US" altLang="ko-KR" sz="1800" dirty="0">
                <a:solidFill>
                  <a:schemeClr val="tx2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네트워크 장치로의 네트워크 주소 할당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컴퓨터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hostname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자동 해석과 자동 배포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프린터와 같은 네트워크 장치의 위치를 자동 감지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Avahi: MDNS</a:t>
            </a:r>
            <a:r>
              <a:rPr lang="ko-KR" altLang="en-US" sz="1800" dirty="0">
                <a:solidFill>
                  <a:schemeClr val="tx2"/>
                </a:solidFill>
              </a:rPr>
              <a:t>와 </a:t>
            </a: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를 복합하여</a:t>
            </a:r>
            <a:r>
              <a:rPr lang="en-US" altLang="ko-KR" sz="1800" dirty="0">
                <a:solidFill>
                  <a:schemeClr val="tx2"/>
                </a:solidFill>
              </a:rPr>
              <a:t> Linux </a:t>
            </a:r>
            <a:r>
              <a:rPr lang="ko-KR" altLang="en-US" sz="1800" dirty="0">
                <a:solidFill>
                  <a:schemeClr val="tx2"/>
                </a:solidFill>
              </a:rPr>
              <a:t>환경에서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환경을 제공해주는 오픈소스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MDNS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Network(LAN)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호스트의 이름을 찾을 수 있도록 해주는 기술</a:t>
            </a:r>
            <a:r>
              <a:rPr lang="en-US" altLang="ko-KR" sz="1800" dirty="0">
                <a:solidFill>
                  <a:schemeClr val="tx2"/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</a:rPr>
              <a:t>DNS-SD</a:t>
            </a:r>
            <a:r>
              <a:rPr lang="ko-KR" altLang="en-US" sz="1800" dirty="0">
                <a:solidFill>
                  <a:schemeClr val="tx2"/>
                </a:solidFill>
              </a:rPr>
              <a:t>란</a:t>
            </a:r>
            <a:r>
              <a:rPr lang="en-US" altLang="ko-KR" sz="1800" dirty="0">
                <a:solidFill>
                  <a:schemeClr val="tx2"/>
                </a:solidFill>
              </a:rPr>
              <a:t>? Local area Network</a:t>
            </a:r>
            <a:r>
              <a:rPr lang="ko-KR" altLang="en-US" sz="1800" dirty="0">
                <a:solidFill>
                  <a:schemeClr val="tx2"/>
                </a:solidFill>
              </a:rPr>
              <a:t>에서 아무런 설정 없이 서비스 타입을 기준으로 원하는 서비스를 제공하는 호스트를 찾는 기술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2"/>
                </a:solidFill>
              </a:rPr>
              <a:t>기존의 </a:t>
            </a:r>
            <a:r>
              <a:rPr lang="en-US" altLang="ko-KR" sz="1800" dirty="0">
                <a:solidFill>
                  <a:schemeClr val="tx2"/>
                </a:solidFill>
              </a:rPr>
              <a:t>oneM2M </a:t>
            </a:r>
            <a:r>
              <a:rPr lang="ko-KR" altLang="en-US" sz="1800" dirty="0">
                <a:solidFill>
                  <a:schemeClr val="tx2"/>
                </a:solidFill>
              </a:rPr>
              <a:t>시스템에서 </a:t>
            </a:r>
            <a:r>
              <a:rPr lang="en-US" altLang="ko-KR" sz="1800" dirty="0">
                <a:solidFill>
                  <a:schemeClr val="tx2"/>
                </a:solidFill>
              </a:rPr>
              <a:t>avahi</a:t>
            </a:r>
            <a:r>
              <a:rPr lang="ko-KR" altLang="en-US" sz="1800" dirty="0" err="1">
                <a:solidFill>
                  <a:schemeClr val="tx2"/>
                </a:solidFill>
              </a:rPr>
              <a:t>를</a:t>
            </a:r>
            <a:r>
              <a:rPr lang="ko-KR" altLang="en-US" sz="1800" dirty="0">
                <a:solidFill>
                  <a:schemeClr val="tx2"/>
                </a:solidFill>
              </a:rPr>
              <a:t> 사용한 </a:t>
            </a: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환경 제공으로 </a:t>
            </a:r>
            <a:r>
              <a:rPr lang="en-US" altLang="ko-KR" sz="1800" dirty="0">
                <a:solidFill>
                  <a:schemeClr val="tx2"/>
                </a:solidFill>
              </a:rPr>
              <a:t>local Device</a:t>
            </a:r>
            <a:r>
              <a:rPr lang="ko-KR" altLang="en-US" sz="1800" dirty="0">
                <a:solidFill>
                  <a:schemeClr val="tx2"/>
                </a:solidFill>
              </a:rPr>
              <a:t>를 쉽게 </a:t>
            </a:r>
            <a:r>
              <a:rPr lang="en-US" altLang="ko-KR" sz="1800" dirty="0">
                <a:solidFill>
                  <a:schemeClr val="tx2"/>
                </a:solidFill>
              </a:rPr>
              <a:t>Discovery</a:t>
            </a:r>
            <a:r>
              <a:rPr lang="ko-KR" altLang="en-US" sz="1800" dirty="0">
                <a:solidFill>
                  <a:schemeClr val="tx2"/>
                </a:solidFill>
              </a:rPr>
              <a:t>하고</a:t>
            </a:r>
            <a:r>
              <a:rPr lang="en-US" altLang="ko-KR" sz="1800" dirty="0">
                <a:solidFill>
                  <a:schemeClr val="tx2"/>
                </a:solidFill>
              </a:rPr>
              <a:t>,</a:t>
            </a:r>
            <a:br>
              <a:rPr lang="en-US" altLang="ko-KR" sz="1800" dirty="0">
                <a:solidFill>
                  <a:schemeClr val="tx2"/>
                </a:solidFill>
              </a:rPr>
            </a:br>
            <a:r>
              <a:rPr lang="ko-KR" altLang="en-US" sz="1800" dirty="0">
                <a:solidFill>
                  <a:schemeClr val="tx2"/>
                </a:solidFill>
              </a:rPr>
              <a:t>그 </a:t>
            </a:r>
            <a:r>
              <a:rPr lang="en-US" altLang="ko-KR" sz="1800" dirty="0">
                <a:solidFill>
                  <a:schemeClr val="tx2"/>
                </a:solidFill>
              </a:rPr>
              <a:t>Device</a:t>
            </a:r>
            <a:r>
              <a:rPr lang="ko-KR" altLang="en-US" sz="1800" dirty="0">
                <a:solidFill>
                  <a:schemeClr val="tx2"/>
                </a:solidFill>
              </a:rPr>
              <a:t>의 </a:t>
            </a:r>
            <a:r>
              <a:rPr lang="en-US" altLang="ko-KR" sz="1800" dirty="0">
                <a:solidFill>
                  <a:schemeClr val="tx2"/>
                </a:solidFill>
              </a:rPr>
              <a:t>IP Address</a:t>
            </a:r>
            <a:r>
              <a:rPr lang="ko-KR" altLang="en-US" sz="1800" dirty="0">
                <a:solidFill>
                  <a:schemeClr val="tx2"/>
                </a:solidFill>
              </a:rPr>
              <a:t>를 포함한 기타 정보를 얻을 수 있음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9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AE3364-7E66-CEBA-7066-73DC4BD14DD3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Architecture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5C6BEB-0138-66FB-0DE4-6EF881F933DE}"/>
              </a:ext>
            </a:extLst>
          </p:cNvPr>
          <p:cNvGrpSpPr/>
          <p:nvPr/>
        </p:nvGrpSpPr>
        <p:grpSpPr>
          <a:xfrm>
            <a:off x="660425" y="1620746"/>
            <a:ext cx="4555150" cy="2049364"/>
            <a:chOff x="312983" y="2087494"/>
            <a:chExt cx="4555150" cy="20493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A60ADF-7361-A8C7-0B6A-DF00676CF304}"/>
                </a:ext>
              </a:extLst>
            </p:cNvPr>
            <p:cNvSpPr txBox="1"/>
            <p:nvPr/>
          </p:nvSpPr>
          <p:spPr>
            <a:xfrm>
              <a:off x="312983" y="3767526"/>
              <a:ext cx="1146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C00000"/>
                  </a:solidFill>
                </a:rPr>
                <a:t>Zeroconf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BDB569-D1D1-EBE4-F8BE-C26936FFA139}"/>
                </a:ext>
              </a:extLst>
            </p:cNvPr>
            <p:cNvSpPr txBox="1"/>
            <p:nvPr/>
          </p:nvSpPr>
          <p:spPr>
            <a:xfrm>
              <a:off x="2978067" y="2390394"/>
              <a:ext cx="1890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oneM2M Device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16DF09C-2341-A13D-C5C3-86FE45756627}"/>
                </a:ext>
              </a:extLst>
            </p:cNvPr>
            <p:cNvGrpSpPr/>
            <p:nvPr/>
          </p:nvGrpSpPr>
          <p:grpSpPr>
            <a:xfrm>
              <a:off x="312983" y="2087494"/>
              <a:ext cx="3943344" cy="1957869"/>
              <a:chOff x="312983" y="2087494"/>
              <a:chExt cx="3943344" cy="1957869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AB0EB93-F0A7-E9D0-8FB0-012FB69FC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991" y="2489868"/>
                <a:ext cx="988879" cy="995515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9D62AE5F-3F9C-8F44-B16A-D58D090D7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894" y="2591104"/>
                <a:ext cx="1185309" cy="1069181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29FDBC9-16DD-0056-19A1-F28F995E2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0972" y="2755818"/>
                <a:ext cx="1045355" cy="835913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CB08D38F-4263-AE7F-9185-088EC8515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7059" y="3660285"/>
                <a:ext cx="3849" cy="374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5DA7EB-4384-1358-9308-1E68D54D34B1}"/>
                  </a:ext>
                </a:extLst>
              </p:cNvPr>
              <p:cNvSpPr txBox="1"/>
              <p:nvPr/>
            </p:nvSpPr>
            <p:spPr>
              <a:xfrm>
                <a:off x="1679868" y="2087494"/>
                <a:ext cx="189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oneM2M Device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7C5C44-BF5F-8C8B-FD0C-A532667A4009}"/>
                  </a:ext>
                </a:extLst>
              </p:cNvPr>
              <p:cNvSpPr txBox="1"/>
              <p:nvPr/>
            </p:nvSpPr>
            <p:spPr>
              <a:xfrm>
                <a:off x="312983" y="2359506"/>
                <a:ext cx="1890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oneM2M Device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1698BCD9-F068-EAD5-3F9E-14B0EA04CCDA}"/>
                  </a:ext>
                </a:extLst>
              </p:cNvPr>
              <p:cNvCxnSpPr/>
              <p:nvPr/>
            </p:nvCxnSpPr>
            <p:spPr>
              <a:xfrm>
                <a:off x="1364456" y="3728847"/>
                <a:ext cx="417076" cy="305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9B18B7F-AE01-3058-4048-02157FA31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9272" y="3727043"/>
                <a:ext cx="484454" cy="318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C4F8634-CD7C-0D82-F2D6-8D095C89A462}"/>
              </a:ext>
            </a:extLst>
          </p:cNvPr>
          <p:cNvSpPr/>
          <p:nvPr/>
        </p:nvSpPr>
        <p:spPr>
          <a:xfrm>
            <a:off x="1222805" y="3703043"/>
            <a:ext cx="6263703" cy="30500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A94ABE-AF83-C5D5-BD88-7067BCE8F815}"/>
              </a:ext>
            </a:extLst>
          </p:cNvPr>
          <p:cNvGrpSpPr/>
          <p:nvPr/>
        </p:nvGrpSpPr>
        <p:grpSpPr>
          <a:xfrm>
            <a:off x="1767130" y="4002064"/>
            <a:ext cx="9103756" cy="2513158"/>
            <a:chOff x="1378091" y="4169941"/>
            <a:chExt cx="9103756" cy="25131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CBD52D-3376-1F9F-625F-6F737A050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5937" y="4249255"/>
              <a:ext cx="1185910" cy="178074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9EDD17F-7D02-64C4-E59B-327FA1840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5479" y="4169942"/>
              <a:ext cx="2065635" cy="193937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5478F1-CDEE-EE84-C5CD-05AA12F4A355}"/>
                </a:ext>
              </a:extLst>
            </p:cNvPr>
            <p:cNvSpPr txBox="1"/>
            <p:nvPr/>
          </p:nvSpPr>
          <p:spPr>
            <a:xfrm>
              <a:off x="4719846" y="6059639"/>
              <a:ext cx="1616899" cy="59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70C0"/>
                  </a:solidFill>
                </a:rPr>
                <a:t>Server</a:t>
              </a:r>
              <a:br>
                <a:rPr lang="en-US" altLang="ko-KR" sz="2400" dirty="0">
                  <a:solidFill>
                    <a:srgbClr val="0070C0"/>
                  </a:solidFill>
                </a:rPr>
              </a:br>
              <a:r>
                <a:rPr lang="en-US" altLang="ko-KR" sz="1600" dirty="0">
                  <a:solidFill>
                    <a:srgbClr val="0070C0"/>
                  </a:solidFill>
                </a:rPr>
                <a:t>(Hosting CSE)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ADE69C-297A-16DD-AD4D-B3D4F14E3BAD}"/>
                </a:ext>
              </a:extLst>
            </p:cNvPr>
            <p:cNvSpPr txBox="1"/>
            <p:nvPr/>
          </p:nvSpPr>
          <p:spPr>
            <a:xfrm>
              <a:off x="9529624" y="5674325"/>
              <a:ext cx="849522" cy="385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  App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546E29D-0044-EEFB-8A3D-D1EE3BE702B7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199577" y="5138507"/>
              <a:ext cx="2096360" cy="11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172966-B9B0-CA68-2B9E-F2B2D95C2558}"/>
                </a:ext>
              </a:extLst>
            </p:cNvPr>
            <p:cNvSpPr txBox="1"/>
            <p:nvPr/>
          </p:nvSpPr>
          <p:spPr>
            <a:xfrm>
              <a:off x="7735933" y="5210335"/>
              <a:ext cx="949646" cy="30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   HTTP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AD854D2-7DFD-02C6-B575-D022AA980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8091" y="4169941"/>
              <a:ext cx="2065635" cy="19393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752627-BD33-3A1F-DD01-D41C81993A7D}"/>
                </a:ext>
              </a:extLst>
            </p:cNvPr>
            <p:cNvSpPr txBox="1"/>
            <p:nvPr/>
          </p:nvSpPr>
          <p:spPr>
            <a:xfrm>
              <a:off x="1517985" y="6092284"/>
              <a:ext cx="1616899" cy="59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70C0"/>
                  </a:solidFill>
                </a:rPr>
                <a:t>Server</a:t>
              </a:r>
              <a:br>
                <a:rPr lang="en-US" altLang="ko-KR" sz="2400" dirty="0">
                  <a:solidFill>
                    <a:srgbClr val="0070C0"/>
                  </a:solidFill>
                </a:rPr>
              </a:br>
              <a:r>
                <a:rPr lang="en-US" altLang="ko-KR" sz="1600" dirty="0">
                  <a:solidFill>
                    <a:srgbClr val="0070C0"/>
                  </a:solidFill>
                </a:rPr>
                <a:t>(</a:t>
              </a:r>
              <a:r>
                <a:rPr lang="en-US" altLang="ko-KR" sz="1600" dirty="0" err="1">
                  <a:solidFill>
                    <a:srgbClr val="0070C0"/>
                  </a:solidFill>
                </a:rPr>
                <a:t>Zeroconf</a:t>
              </a:r>
              <a:r>
                <a:rPr lang="en-US" altLang="ko-KR" sz="1600" dirty="0">
                  <a:solidFill>
                    <a:srgbClr val="0070C0"/>
                  </a:solidFill>
                </a:rPr>
                <a:t>)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79CE63B-4281-E054-A933-2C3865E5D0C6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>
              <a:off x="3443726" y="5139626"/>
              <a:ext cx="105175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A90D98-8D52-8C31-3FDA-76F727848351}"/>
                </a:ext>
              </a:extLst>
            </p:cNvPr>
            <p:cNvSpPr txBox="1"/>
            <p:nvPr/>
          </p:nvSpPr>
          <p:spPr>
            <a:xfrm>
              <a:off x="3443726" y="5210335"/>
              <a:ext cx="949646" cy="30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   HTTP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9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7F686-5B33-E6B1-0D62-28BB31AB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733800"/>
            <a:ext cx="8188033" cy="2379287"/>
          </a:xfrm>
        </p:spPr>
        <p:txBody>
          <a:bodyPr vert="horz" lIns="91440" tIns="45720" rIns="91440" bIns="45720" rtlCol="0">
            <a:normAutofit/>
          </a:bodyPr>
          <a:lstStyle/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  <a:p>
            <a:pPr marL="0" algn="ctr">
              <a:lnSpc>
                <a:spcPct val="110000"/>
              </a:lnSpc>
            </a:pPr>
            <a:endParaRPr lang="en-US" altLang="ko-KR" sz="1800">
              <a:solidFill>
                <a:schemeClr val="tx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F99D01-6BE8-6E74-2F6C-81A1673AB724}"/>
              </a:ext>
            </a:extLst>
          </p:cNvPr>
          <p:cNvGrpSpPr/>
          <p:nvPr/>
        </p:nvGrpSpPr>
        <p:grpSpPr>
          <a:xfrm>
            <a:off x="602173" y="1295400"/>
            <a:ext cx="10445783" cy="5344123"/>
            <a:chOff x="179388" y="620713"/>
            <a:chExt cx="8248650" cy="6061559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91A478FE-CE68-A666-BE8E-38BC84D5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8" y="620713"/>
              <a:ext cx="16668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Originator for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CREATE/UPDATE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36">
              <a:extLst>
                <a:ext uri="{FF2B5EF4-FFF2-40B4-BE49-F238E27FC236}">
                  <a16:creationId xmlns:a16="http://schemas.microsoft.com/office/drawing/2014/main" id="{040250B6-5E4F-A5C2-4B3D-2C197436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620713"/>
              <a:ext cx="1211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i="1" dirty="0">
                  <a:latin typeface="Arial" panose="020B0604020202020204" pitchFamily="34" charset="0"/>
                </a:rPr>
                <a:t>Hosting CSE</a:t>
              </a:r>
              <a:endParaRPr lang="de-DE" altLang="en-US" sz="1400" i="1" dirty="0">
                <a:latin typeface="Arial" panose="020B0604020202020204" pitchFamily="34" charset="0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A6FA5E-F624-4A96-BFAB-4BD481F0349E}"/>
                </a:ext>
              </a:extLst>
            </p:cNvPr>
            <p:cNvGrpSpPr/>
            <p:nvPr/>
          </p:nvGrpSpPr>
          <p:grpSpPr>
            <a:xfrm>
              <a:off x="225425" y="912813"/>
              <a:ext cx="8202613" cy="5769459"/>
              <a:chOff x="225425" y="912813"/>
              <a:chExt cx="8202613" cy="5769459"/>
            </a:xfrm>
          </p:grpSpPr>
          <p:cxnSp>
            <p:nvCxnSpPr>
              <p:cNvPr id="8" name="Straight Connector 33">
                <a:extLst>
                  <a:ext uri="{FF2B5EF4-FFF2-40B4-BE49-F238E27FC236}">
                    <a16:creationId xmlns:a16="http://schemas.microsoft.com/office/drawing/2014/main" id="{1EE5313A-82D1-EAE9-5043-6EADDF97305F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>
                <a:off x="3930651" y="1510564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35">
                <a:extLst>
                  <a:ext uri="{FF2B5EF4-FFF2-40B4-BE49-F238E27FC236}">
                    <a16:creationId xmlns:a16="http://schemas.microsoft.com/office/drawing/2014/main" id="{8E26B99B-1D72-E0CA-8D15-92B5F6E26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825" y="1531938"/>
                <a:ext cx="0" cy="50657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B0093A39-4BBB-0177-F084-DFC899003476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1020763" y="1528763"/>
                <a:ext cx="0" cy="50784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8">
                <a:extLst>
                  <a:ext uri="{FF2B5EF4-FFF2-40B4-BE49-F238E27FC236}">
                    <a16:creationId xmlns:a16="http://schemas.microsoft.com/office/drawing/2014/main" id="{09853419-529F-8978-ACED-BAF445407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8213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0">
                <a:extLst>
                  <a:ext uri="{FF2B5EF4-FFF2-40B4-BE49-F238E27FC236}">
                    <a16:creationId xmlns:a16="http://schemas.microsoft.com/office/drawing/2014/main" id="{51488436-8121-D9D5-D8F1-29D19BAA3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7988" y="1512888"/>
                <a:ext cx="0" cy="50847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C64DEEE-C8C5-E65E-4413-7A9CB3F479D6}"/>
                  </a:ext>
                </a:extLst>
              </p:cNvPr>
              <p:cNvGrpSpPr/>
              <p:nvPr/>
            </p:nvGrpSpPr>
            <p:grpSpPr>
              <a:xfrm>
                <a:off x="225425" y="912813"/>
                <a:ext cx="8202613" cy="5769459"/>
                <a:chOff x="225425" y="912813"/>
                <a:chExt cx="8202613" cy="5769459"/>
              </a:xfrm>
            </p:grpSpPr>
            <p:cxnSp>
              <p:nvCxnSpPr>
                <p:cNvPr id="18" name="Straight Arrow Connector 36">
                  <a:extLst>
                    <a:ext uri="{FF2B5EF4-FFF2-40B4-BE49-F238E27FC236}">
                      <a16:creationId xmlns:a16="http://schemas.microsoft.com/office/drawing/2014/main" id="{AE5912BA-89F7-5C31-B080-CC9F998D0E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9650" y="2089150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19" name="Rectangle 36">
                  <a:extLst>
                    <a:ext uri="{FF2B5EF4-FFF2-40B4-BE49-F238E27FC236}">
                      <a16:creationId xmlns:a16="http://schemas.microsoft.com/office/drawing/2014/main" id="{BA83FA7B-8BA8-98AD-D101-22DCBFBC5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888" y="1557338"/>
                  <a:ext cx="3109912" cy="490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001: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 가능한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얻기 위해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CSE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fc: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Retrieve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46">
                  <a:extLst>
                    <a:ext uri="{FF2B5EF4-FFF2-40B4-BE49-F238E27FC236}">
                      <a16:creationId xmlns:a16="http://schemas.microsoft.com/office/drawing/2014/main" id="{764C8C83-05DE-0C66-7C8E-822D07D76431}"/>
                    </a:ext>
                  </a:extLst>
                </p:cNvPr>
                <p:cNvSpPr/>
                <p:nvPr/>
              </p:nvSpPr>
              <p:spPr bwMode="auto">
                <a:xfrm>
                  <a:off x="1225550" y="2270125"/>
                  <a:ext cx="2925763" cy="6461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002: App: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요청을 확인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Search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요청이라면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Zeroconfiguration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Process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55">
                  <a:extLst>
                    <a:ext uri="{FF2B5EF4-FFF2-40B4-BE49-F238E27FC236}">
                      <a16:creationId xmlns:a16="http://schemas.microsoft.com/office/drawing/2014/main" id="{C42D9195-6653-B09A-DB77-157FD1BD552F}"/>
                    </a:ext>
                  </a:extLst>
                </p:cNvPr>
                <p:cNvSpPr/>
                <p:nvPr/>
              </p:nvSpPr>
              <p:spPr bwMode="auto">
                <a:xfrm>
                  <a:off x="225425" y="1208088"/>
                  <a:ext cx="1590675" cy="320675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b="1" i="1" dirty="0">
                      <a:latin typeface="Arial" panose="020B0604020202020204" pitchFamily="34" charset="0"/>
                    </a:rPr>
                    <a:t>Application</a:t>
                  </a:r>
                  <a:endParaRPr lang="de-DE" altLang="en-US" sz="1200" b="1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57">
                  <a:extLst>
                    <a:ext uri="{FF2B5EF4-FFF2-40B4-BE49-F238E27FC236}">
                      <a16:creationId xmlns:a16="http://schemas.microsoft.com/office/drawing/2014/main" id="{B08D6E8A-BF19-D064-E14B-92660C2670EA}"/>
                    </a:ext>
                  </a:extLst>
                </p:cNvPr>
                <p:cNvSpPr/>
                <p:nvPr/>
              </p:nvSpPr>
              <p:spPr bwMode="auto">
                <a:xfrm>
                  <a:off x="3514725" y="912813"/>
                  <a:ext cx="162242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de-DE" altLang="en-US" sz="1200" b="1" i="1" dirty="0">
                      <a:latin typeface="Arial" panose="020B0604020202020204" pitchFamily="34" charset="0"/>
                    </a:rPr>
                    <a:t>CSE</a:t>
                  </a:r>
                </a:p>
              </p:txBody>
            </p:sp>
            <p:sp>
              <p:nvSpPr>
                <p:cNvPr id="23" name="Rectangle 58">
                  <a:extLst>
                    <a:ext uri="{FF2B5EF4-FFF2-40B4-BE49-F238E27FC236}">
                      <a16:creationId xmlns:a16="http://schemas.microsoft.com/office/drawing/2014/main" id="{854265F2-90D0-A6F8-F2B2-1E1600AE4CB9}"/>
                    </a:ext>
                  </a:extLst>
                </p:cNvPr>
                <p:cNvSpPr/>
                <p:nvPr/>
              </p:nvSpPr>
              <p:spPr bwMode="auto">
                <a:xfrm>
                  <a:off x="6827838" y="917575"/>
                  <a:ext cx="1590675" cy="609600"/>
                </a:xfrm>
                <a:prstGeom prst="rect">
                  <a:avLst/>
                </a:prstGeom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en-US" sz="1200" b="1" i="1" dirty="0">
                      <a:latin typeface="Arial" charset="0"/>
                    </a:rPr>
                    <a:t>Device </a:t>
                  </a:r>
                </a:p>
              </p:txBody>
            </p:sp>
            <p:cxnSp>
              <p:nvCxnSpPr>
                <p:cNvPr id="24" name="Straight Arrow Connector 63">
                  <a:extLst>
                    <a:ext uri="{FF2B5EF4-FFF2-40B4-BE49-F238E27FC236}">
                      <a16:creationId xmlns:a16="http://schemas.microsoft.com/office/drawing/2014/main" id="{5ED3FD24-1040-EED9-68F0-9B78FEBD30C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4748213" y="3830865"/>
                  <a:ext cx="3279775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25" name="Round Same Side Corner Rectangle 1">
                  <a:extLst>
                    <a:ext uri="{FF2B5EF4-FFF2-40B4-BE49-F238E27FC236}">
                      <a16:creationId xmlns:a16="http://schemas.microsoft.com/office/drawing/2014/main" id="{EE331FBA-1377-0D21-6E96-CE56A8A0FC16}"/>
                    </a:ext>
                  </a:extLst>
                </p:cNvPr>
                <p:cNvSpPr/>
                <p:nvPr/>
              </p:nvSpPr>
              <p:spPr>
                <a:xfrm>
                  <a:off x="6827838" y="1225550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6" name="Round Same Side Corner Rectangle 2">
                  <a:extLst>
                    <a:ext uri="{FF2B5EF4-FFF2-40B4-BE49-F238E27FC236}">
                      <a16:creationId xmlns:a16="http://schemas.microsoft.com/office/drawing/2014/main" id="{48C9B210-4401-C902-5A0C-301DFE62D68F}"/>
                    </a:ext>
                  </a:extLst>
                </p:cNvPr>
                <p:cNvSpPr/>
                <p:nvPr/>
              </p:nvSpPr>
              <p:spPr>
                <a:xfrm>
                  <a:off x="7631113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7" name="Round Same Side Corner Rectangle 3">
                  <a:extLst>
                    <a:ext uri="{FF2B5EF4-FFF2-40B4-BE49-F238E27FC236}">
                      <a16:creationId xmlns:a16="http://schemas.microsoft.com/office/drawing/2014/main" id="{6E4DE9AD-A6A0-31A6-0721-B190DD4FE59C}"/>
                    </a:ext>
                  </a:extLst>
                </p:cNvPr>
                <p:cNvSpPr/>
                <p:nvPr/>
              </p:nvSpPr>
              <p:spPr>
                <a:xfrm>
                  <a:off x="3532187" y="1213701"/>
                  <a:ext cx="796925" cy="296863"/>
                </a:xfrm>
                <a:prstGeom prst="round2Same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oneM2M</a:t>
                  </a:r>
                </a:p>
              </p:txBody>
            </p:sp>
            <p:sp>
              <p:nvSpPr>
                <p:cNvPr id="28" name="Round Same Side Corner Rectangle 4">
                  <a:extLst>
                    <a:ext uri="{FF2B5EF4-FFF2-40B4-BE49-F238E27FC236}">
                      <a16:creationId xmlns:a16="http://schemas.microsoft.com/office/drawing/2014/main" id="{0316FC93-7197-A423-54CC-21B8FE75A53F}"/>
                    </a:ext>
                  </a:extLst>
                </p:cNvPr>
                <p:cNvSpPr/>
                <p:nvPr/>
              </p:nvSpPr>
              <p:spPr>
                <a:xfrm>
                  <a:off x="4338638" y="1228725"/>
                  <a:ext cx="796925" cy="296863"/>
                </a:xfrm>
                <a:prstGeom prst="round2Same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anchor="ctr"/>
                <a:lstStyle/>
                <a:p>
                  <a:pPr algn="ctr">
                    <a:defRPr/>
                  </a:pPr>
                  <a:r>
                    <a:rPr lang="en-KR" sz="1200" dirty="0">
                      <a:solidFill>
                        <a:schemeClr val="bg1"/>
                      </a:solidFill>
                    </a:rPr>
                    <a:t>zeroConf</a:t>
                  </a: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37D4BD75-F4AB-F1A9-D4EA-335CB3521745}"/>
                    </a:ext>
                  </a:extLst>
                </p:cNvPr>
                <p:cNvSpPr/>
                <p:nvPr/>
              </p:nvSpPr>
              <p:spPr bwMode="auto">
                <a:xfrm>
                  <a:off x="4303713" y="2420938"/>
                  <a:ext cx="2341562" cy="47783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003: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 err="1">
                      <a:latin typeface="Arial" panose="020B0604020202020204" pitchFamily="34" charset="0"/>
                    </a:rPr>
                    <a:t>zeroconf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기반의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discovery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수행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 -&gt; Avahi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사용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Arrow Connector 11">
                  <a:extLst>
                    <a:ext uri="{FF2B5EF4-FFF2-40B4-BE49-F238E27FC236}">
                      <a16:creationId xmlns:a16="http://schemas.microsoft.com/office/drawing/2014/main" id="{F214CEE9-FB35-2374-3F72-1F30D856F6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67450" y="17732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1" name="Straight Arrow Connector 14">
                  <a:extLst>
                    <a:ext uri="{FF2B5EF4-FFF2-40B4-BE49-F238E27FC236}">
                      <a16:creationId xmlns:a16="http://schemas.microsoft.com/office/drawing/2014/main" id="{314D617F-6842-06B4-DDAE-6C76D48F53D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1989138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cxnSp>
              <p:nvCxnSpPr>
                <p:cNvPr id="32" name="Straight Arrow Connector 15">
                  <a:extLst>
                    <a:ext uri="{FF2B5EF4-FFF2-40B4-BE49-F238E27FC236}">
                      <a16:creationId xmlns:a16="http://schemas.microsoft.com/office/drawing/2014/main" id="{D0812061-A302-B0B3-9F86-900A613E94F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6283325" y="2271713"/>
                  <a:ext cx="17446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3" name="TextBox 17">
                  <a:extLst>
                    <a:ext uri="{FF2B5EF4-FFF2-40B4-BE49-F238E27FC236}">
                      <a16:creationId xmlns:a16="http://schemas.microsoft.com/office/drawing/2014/main" id="{8923D7CC-579D-EE4A-A891-E7259CA91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61088" y="1989138"/>
                  <a:ext cx="1957387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ko-KR" altLang="en-US" sz="1200" dirty="0">
                      <a:latin typeface="Arial" panose="020B0604020202020204" pitchFamily="34" charset="0"/>
                    </a:rPr>
                    <a:t>광고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 (multicast)</a:t>
                  </a:r>
                </a:p>
              </p:txBody>
            </p:sp>
            <p:sp>
              <p:nvSpPr>
                <p:cNvPr id="34" name="Rectangle 36">
                  <a:extLst>
                    <a:ext uri="{FF2B5EF4-FFF2-40B4-BE49-F238E27FC236}">
                      <a16:creationId xmlns:a16="http://schemas.microsoft.com/office/drawing/2014/main" id="{BB18A8F2-FE27-0F8B-5DF9-E911DB4F6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8562" y="2972684"/>
                  <a:ext cx="3109913" cy="733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004:oneM2M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광고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광고되는 정보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Device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의 제품 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IP address, 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전송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port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번호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간단한 설명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22">
                  <a:extLst>
                    <a:ext uri="{FF2B5EF4-FFF2-40B4-BE49-F238E27FC236}">
                      <a16:creationId xmlns:a16="http://schemas.microsoft.com/office/drawing/2014/main" id="{EBAEEA24-E965-FAAC-D7E7-64CC844A85BB}"/>
                    </a:ext>
                  </a:extLst>
                </p:cNvPr>
                <p:cNvSpPr/>
                <p:nvPr/>
              </p:nvSpPr>
              <p:spPr bwMode="auto">
                <a:xfrm>
                  <a:off x="2655028" y="3903341"/>
                  <a:ext cx="3811588" cy="4683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005: Server: o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neM2M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기기들이 보내는 정보를 확인하고 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만들어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으로 보낼 응답을 준비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6" name="Straight Arrow Connector 23">
                  <a:extLst>
                    <a:ext uri="{FF2B5EF4-FFF2-40B4-BE49-F238E27FC236}">
                      <a16:creationId xmlns:a16="http://schemas.microsoft.com/office/drawing/2014/main" id="{19313BCC-C577-8B3D-0461-DB0B9D62EE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4887" y="4837602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/>
                  <a:tailEnd type="non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EBE00B-02E2-F7D0-F983-5B6746FBB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8" y="4496563"/>
                  <a:ext cx="3109912" cy="294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006: RETRIVE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대한 응답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-&gt;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기기들의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List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를 보냄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8" name="Straight Arrow Connector 31">
                  <a:extLst>
                    <a:ext uri="{FF2B5EF4-FFF2-40B4-BE49-F238E27FC236}">
                      <a16:creationId xmlns:a16="http://schemas.microsoft.com/office/drawing/2014/main" id="{DB213D27-F463-9B10-35EA-1E3ADEADD5B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001717" y="5856877"/>
                  <a:ext cx="2925763" cy="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808080">
                      <a:alpha val="37999"/>
                    </a:srgbClr>
                  </a:outerShdw>
                </a:effectLst>
              </p:spPr>
            </p:cxnSp>
            <p:sp>
              <p:nvSpPr>
                <p:cNvPr id="39" name="Rectangle 36">
                  <a:extLst>
                    <a:ext uri="{FF2B5EF4-FFF2-40B4-BE49-F238E27FC236}">
                      <a16:creationId xmlns:a16="http://schemas.microsoft.com/office/drawing/2014/main" id="{9B6E534C-6727-1133-E399-144DD853C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717" y="4903041"/>
                  <a:ext cx="3109912" cy="882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7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기기 선택 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 해당 기기의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CREATE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요청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       -&gt; </a:t>
                  </a:r>
                  <a:r>
                    <a:rPr lang="en-US" altLang="en-US" sz="1200" dirty="0" err="1">
                      <a:latin typeface="Arial" panose="020B0604020202020204" pitchFamily="34" charset="0"/>
                    </a:rPr>
                    <a:t>filterUsage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: Create</a:t>
                  </a:r>
                  <a:br>
                    <a:rPr lang="en-US" altLang="en-US" sz="1200" dirty="0">
                      <a:latin typeface="Arial" panose="020B0604020202020204" pitchFamily="34" charset="0"/>
                    </a:rPr>
                  </a:br>
                  <a:r>
                    <a:rPr lang="en-US" altLang="en-US" sz="1200" dirty="0">
                      <a:latin typeface="Arial" panose="020B0604020202020204" pitchFamily="34" charset="0"/>
                    </a:rPr>
                    <a:t>       -&gt;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 등록하고자 하는 옵션에 대한 정보까지 전송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     Ex)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온도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습도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38">
                  <a:extLst>
                    <a:ext uri="{FF2B5EF4-FFF2-40B4-BE49-F238E27FC236}">
                      <a16:creationId xmlns:a16="http://schemas.microsoft.com/office/drawing/2014/main" id="{DDDDC6E7-C550-F4E9-A4B8-115F708586FB}"/>
                    </a:ext>
                  </a:extLst>
                </p:cNvPr>
                <p:cNvSpPr/>
                <p:nvPr/>
              </p:nvSpPr>
              <p:spPr bwMode="auto">
                <a:xfrm>
                  <a:off x="2557426" y="5942863"/>
                  <a:ext cx="3725899" cy="739409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990033"/>
                    </a:buClr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990033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990033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990033"/>
                    </a:buClr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200" dirty="0">
                      <a:latin typeface="Arial" panose="020B0604020202020204" pitchFamily="34" charset="0"/>
                    </a:rPr>
                    <a:t>008: Server: 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App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받은 기기에 대한 등록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및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URL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등록할 때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, AE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와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CNT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까지 한 번에 생성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</a:t>
                  </a:r>
                  <a:br>
                    <a:rPr lang="en-US" altLang="ko-KR" sz="1200" dirty="0">
                      <a:latin typeface="Arial" panose="020B0604020202020204" pitchFamily="34" charset="0"/>
                    </a:rPr>
                  </a:br>
                  <a:r>
                    <a:rPr lang="en-US" altLang="ko-KR" sz="1200" dirty="0">
                      <a:latin typeface="Arial" panose="020B0604020202020204" pitchFamily="34" charset="0"/>
                    </a:rPr>
                    <a:t>       (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등록에 필요한 정보는 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Server</a:t>
                  </a:r>
                  <a:r>
                    <a:rPr lang="ko-KR" altLang="en-US" sz="1200" dirty="0">
                      <a:latin typeface="Arial" panose="020B0604020202020204" pitchFamily="34" charset="0"/>
                    </a:rPr>
                    <a:t>에서 자체 생성 가능</a:t>
                  </a:r>
                  <a:r>
                    <a:rPr lang="en-US" altLang="ko-KR" sz="1200" dirty="0">
                      <a:latin typeface="Arial" panose="020B0604020202020204" pitchFamily="34" charset="0"/>
                    </a:rPr>
                    <a:t>.)</a:t>
                  </a:r>
                  <a:endParaRPr lang="de-DE" altLang="en-US" sz="12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13C819C-639D-2EDA-4FE3-726999F0C86E}"/>
              </a:ext>
            </a:extLst>
          </p:cNvPr>
          <p:cNvSpPr txBox="1"/>
          <p:nvPr/>
        </p:nvSpPr>
        <p:spPr>
          <a:xfrm>
            <a:off x="312983" y="174902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Procedure (Using </a:t>
            </a:r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) 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556EAA3-8B11-C713-A4C0-3FEF62EB4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8528" y="1292669"/>
            <a:ext cx="1300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 dirty="0">
                <a:latin typeface="Arial" panose="020B0604020202020204" pitchFamily="34" charset="0"/>
              </a:rPr>
              <a:t>Local Devices</a:t>
            </a:r>
            <a:endParaRPr lang="de-DE" altLang="en-US" sz="140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0414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949</Words>
  <Application>Microsoft Office PowerPoint</Application>
  <PresentationFormat>와이드스크린</PresentationFormat>
  <Paragraphs>143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AvenirNext LT Pro Medium</vt:lpstr>
      <vt:lpstr>Malgun Gothic Semilight</vt:lpstr>
      <vt:lpstr>Malgun Gothic</vt:lpstr>
      <vt:lpstr>Malgun Gothic</vt:lpstr>
      <vt:lpstr>Arial</vt:lpstr>
      <vt:lpstr>PT Sans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88</cp:revision>
  <dcterms:created xsi:type="dcterms:W3CDTF">2022-08-24T02:08:11Z</dcterms:created>
  <dcterms:modified xsi:type="dcterms:W3CDTF">2022-09-14T01:38:27Z</dcterms:modified>
</cp:coreProperties>
</file>