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a00380e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a00380e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82313ec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82313ec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f3b90a1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f3b90a1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a94699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a94699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82313ec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82313ec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9e6bd5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9e6bd5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db5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db5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9e6bd5b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9e6bd5b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f3b90a1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f3b90a1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f3b90a1d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3b90a1d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82313ec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82313ec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82313ec2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82313ec2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76ed96e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76ed96e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76ed96e1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76ed96e1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llteodoro/meetup-hashicor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linkedin.com/lucasluisto" TargetMode="External"/><Relationship Id="rId4" Type="http://schemas.openxmlformats.org/officeDocument/2006/relationships/hyperlink" Target="https://www.instagram.com/olucasluis/" TargetMode="External"/><Relationship Id="rId5" Type="http://schemas.openxmlformats.org/officeDocument/2006/relationships/hyperlink" Target="https://github.com/llteodoro" TargetMode="External"/><Relationship Id="rId6" Type="http://schemas.openxmlformats.org/officeDocument/2006/relationships/hyperlink" Target="https://www.linkedin.com/in/mauriciopgom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medium.com/gabriel-luz/terraform-101-uma-breve-introdu%C3%A7%C3%A3o-a-infra-as-code-aa32f4203f09" TargetMode="External"/><Relationship Id="rId4" Type="http://schemas.openxmlformats.org/officeDocument/2006/relationships/hyperlink" Target="https://towardsdatascience.com/terraform-101-d51437a3170" TargetMode="External"/><Relationship Id="rId5" Type="http://schemas.openxmlformats.org/officeDocument/2006/relationships/hyperlink" Target="https://faun.pub/how-to-use-the-terraform-aws-provider-5131f42f6b1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22950"/>
            <a:ext cx="8532900" cy="11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Lucas Luis</a:t>
            </a:r>
            <a:r>
              <a:rPr lang="en">
                <a:latin typeface="Oswald"/>
                <a:ea typeface="Oswald"/>
                <a:cs typeface="Oswald"/>
                <a:sym typeface="Oswald"/>
              </a:rPr>
              <a:t> @ MeetUp Hashcorp 01/23</a:t>
            </a:r>
            <a:endParaRPr>
              <a:latin typeface="Oswald"/>
              <a:ea typeface="Oswald"/>
              <a:cs typeface="Oswald"/>
              <a:sym typeface="Oswald"/>
            </a:endParaRPr>
          </a:p>
          <a:p>
            <a:pPr indent="0" lvl="0" marL="0" rtl="0" algn="ctr">
              <a:spcBef>
                <a:spcPts val="0"/>
              </a:spcBef>
              <a:spcAft>
                <a:spcPts val="0"/>
              </a:spcAft>
              <a:buNone/>
            </a:pPr>
            <a:r>
              <a:rPr lang="en" u="sng">
                <a:solidFill>
                  <a:schemeClr val="hlink"/>
                </a:solidFill>
                <a:latin typeface="Oswald"/>
                <a:ea typeface="Oswald"/>
                <a:cs typeface="Oswald"/>
                <a:sym typeface="Oswald"/>
                <a:hlinkClick r:id="rId3"/>
              </a:rPr>
              <a:t>Repo Terraform101</a:t>
            </a:r>
            <a:endParaRPr>
              <a:latin typeface="Oswald"/>
              <a:ea typeface="Oswald"/>
              <a:cs typeface="Oswald"/>
              <a:sym typeface="Oswald"/>
            </a:endParaRPr>
          </a:p>
        </p:txBody>
      </p:sp>
      <p:pic>
        <p:nvPicPr>
          <p:cNvPr id="55" name="Google Shape;55;p13"/>
          <p:cNvPicPr preferRelativeResize="0"/>
          <p:nvPr/>
        </p:nvPicPr>
        <p:blipFill>
          <a:blip r:embed="rId4">
            <a:alphaModFix/>
          </a:blip>
          <a:stretch>
            <a:fillRect/>
          </a:stretch>
        </p:blipFill>
        <p:spPr>
          <a:xfrm>
            <a:off x="2502113" y="3157125"/>
            <a:ext cx="3933825" cy="1162050"/>
          </a:xfrm>
          <a:prstGeom prst="rect">
            <a:avLst/>
          </a:prstGeom>
          <a:noFill/>
          <a:ln>
            <a:noFill/>
          </a:ln>
        </p:spPr>
      </p:pic>
      <p:sp>
        <p:nvSpPr>
          <p:cNvPr id="56" name="Google Shape;56;p13"/>
          <p:cNvSpPr txBox="1"/>
          <p:nvPr/>
        </p:nvSpPr>
        <p:spPr>
          <a:xfrm>
            <a:off x="1674625" y="677825"/>
            <a:ext cx="6012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200">
                <a:solidFill>
                  <a:srgbClr val="5549D7"/>
                </a:solidFill>
                <a:latin typeface="Oswald"/>
                <a:ea typeface="Oswald"/>
                <a:cs typeface="Oswald"/>
                <a:sym typeface="Oswald"/>
              </a:rPr>
              <a:t>Terraform </a:t>
            </a:r>
            <a:r>
              <a:rPr lang="en" sz="5200">
                <a:solidFill>
                  <a:srgbClr val="5549D7"/>
                </a:solidFill>
                <a:highlight>
                  <a:schemeClr val="dk1"/>
                </a:highlight>
                <a:latin typeface="Oswald"/>
                <a:ea typeface="Oswald"/>
                <a:cs typeface="Oswald"/>
                <a:sym typeface="Oswald"/>
              </a:rPr>
              <a:t>101</a:t>
            </a:r>
            <a:endParaRPr>
              <a:solidFill>
                <a:srgbClr val="5549D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Fluxos do terraform</a:t>
            </a:r>
            <a:endParaRPr>
              <a:solidFill>
                <a:srgbClr val="5549D7"/>
              </a:solidFill>
              <a:latin typeface="Oswald"/>
              <a:ea typeface="Oswald"/>
              <a:cs typeface="Oswald"/>
              <a:sym typeface="Oswald"/>
            </a:endParaRPr>
          </a:p>
        </p:txBody>
      </p:sp>
      <p:pic>
        <p:nvPicPr>
          <p:cNvPr id="114" name="Google Shape;114;p22"/>
          <p:cNvPicPr preferRelativeResize="0"/>
          <p:nvPr/>
        </p:nvPicPr>
        <p:blipFill>
          <a:blip r:embed="rId3">
            <a:alphaModFix/>
          </a:blip>
          <a:stretch>
            <a:fillRect/>
          </a:stretch>
        </p:blipFill>
        <p:spPr>
          <a:xfrm>
            <a:off x="151525" y="1267925"/>
            <a:ext cx="8452874" cy="1207025"/>
          </a:xfrm>
          <a:prstGeom prst="rect">
            <a:avLst/>
          </a:prstGeom>
          <a:noFill/>
          <a:ln>
            <a:noFill/>
          </a:ln>
        </p:spPr>
      </p:pic>
      <p:sp>
        <p:nvSpPr>
          <p:cNvPr id="115" name="Google Shape;115;p22"/>
          <p:cNvSpPr txBox="1"/>
          <p:nvPr/>
        </p:nvSpPr>
        <p:spPr>
          <a:xfrm>
            <a:off x="6722450" y="2725150"/>
            <a:ext cx="1993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4. </a:t>
            </a:r>
            <a:r>
              <a:rPr b="1" lang="en" sz="1500">
                <a:solidFill>
                  <a:srgbClr val="292929"/>
                </a:solidFill>
                <a:highlight>
                  <a:srgbClr val="FFFFFF"/>
                </a:highlight>
                <a:latin typeface="Georgia"/>
                <a:ea typeface="Georgia"/>
                <a:cs typeface="Georgia"/>
                <a:sym typeface="Georgia"/>
              </a:rPr>
              <a:t>terraform destroy</a:t>
            </a:r>
            <a:r>
              <a:rPr lang="en" sz="1500">
                <a:solidFill>
                  <a:srgbClr val="292929"/>
                </a:solidFill>
                <a:highlight>
                  <a:srgbClr val="FFFFFF"/>
                </a:highlight>
                <a:latin typeface="Georgia"/>
                <a:ea typeface="Georgia"/>
                <a:cs typeface="Georgia"/>
                <a:sym typeface="Georgia"/>
              </a:rPr>
              <a:t>: exclui todos os recursos controlados por este ambiente específico do terraform.</a:t>
            </a:r>
            <a:endParaRPr/>
          </a:p>
        </p:txBody>
      </p:sp>
      <p:sp>
        <p:nvSpPr>
          <p:cNvPr id="116" name="Google Shape;116;p22"/>
          <p:cNvSpPr txBox="1"/>
          <p:nvPr/>
        </p:nvSpPr>
        <p:spPr>
          <a:xfrm>
            <a:off x="2193850" y="2725150"/>
            <a:ext cx="1993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2. </a:t>
            </a:r>
            <a:r>
              <a:rPr b="1" lang="en" sz="1500">
                <a:solidFill>
                  <a:srgbClr val="292929"/>
                </a:solidFill>
                <a:highlight>
                  <a:srgbClr val="FFFFFF"/>
                </a:highlight>
                <a:latin typeface="Georgia"/>
                <a:ea typeface="Georgia"/>
                <a:cs typeface="Georgia"/>
                <a:sym typeface="Georgia"/>
              </a:rPr>
              <a:t>terraform plan</a:t>
            </a:r>
            <a:r>
              <a:rPr lang="en" sz="1500">
                <a:solidFill>
                  <a:srgbClr val="292929"/>
                </a:solidFill>
                <a:highlight>
                  <a:srgbClr val="FFFFFF"/>
                </a:highlight>
                <a:latin typeface="Georgia"/>
                <a:ea typeface="Georgia"/>
                <a:cs typeface="Georgia"/>
                <a:sym typeface="Georgia"/>
              </a:rPr>
              <a:t>: compara o estado do Terraform com o estado como está na cloud, constrói e exibe um plano de execução.</a:t>
            </a:r>
            <a:endParaRPr/>
          </a:p>
        </p:txBody>
      </p:sp>
      <p:sp>
        <p:nvSpPr>
          <p:cNvPr id="117" name="Google Shape;117;p22"/>
          <p:cNvSpPr txBox="1"/>
          <p:nvPr/>
        </p:nvSpPr>
        <p:spPr>
          <a:xfrm>
            <a:off x="4435550" y="2725150"/>
            <a:ext cx="199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3. </a:t>
            </a:r>
            <a:r>
              <a:rPr b="1" lang="en" sz="1500">
                <a:solidFill>
                  <a:srgbClr val="292929"/>
                </a:solidFill>
                <a:highlight>
                  <a:srgbClr val="FFFFFF"/>
                </a:highlight>
                <a:latin typeface="Georgia"/>
                <a:ea typeface="Georgia"/>
                <a:cs typeface="Georgia"/>
                <a:sym typeface="Georgia"/>
              </a:rPr>
              <a:t>terraform apply</a:t>
            </a:r>
            <a:r>
              <a:rPr lang="en" sz="1500">
                <a:solidFill>
                  <a:srgbClr val="292929"/>
                </a:solidFill>
                <a:highlight>
                  <a:srgbClr val="FFFFFF"/>
                </a:highlight>
                <a:latin typeface="Georgia"/>
                <a:ea typeface="Georgia"/>
                <a:cs typeface="Georgia"/>
                <a:sym typeface="Georgia"/>
              </a:rPr>
              <a:t>: executa o plano.</a:t>
            </a:r>
            <a:endParaRPr/>
          </a:p>
        </p:txBody>
      </p:sp>
      <p:sp>
        <p:nvSpPr>
          <p:cNvPr id="118" name="Google Shape;118;p22"/>
          <p:cNvSpPr txBox="1"/>
          <p:nvPr/>
        </p:nvSpPr>
        <p:spPr>
          <a:xfrm>
            <a:off x="151525" y="2725150"/>
            <a:ext cx="1993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1. </a:t>
            </a:r>
            <a:r>
              <a:rPr b="1" lang="en" sz="1500">
                <a:solidFill>
                  <a:srgbClr val="292929"/>
                </a:solidFill>
                <a:highlight>
                  <a:srgbClr val="FFFFFF"/>
                </a:highlight>
                <a:latin typeface="Georgia"/>
                <a:ea typeface="Georgia"/>
                <a:cs typeface="Georgia"/>
                <a:sym typeface="Georgia"/>
              </a:rPr>
              <a:t>terraform init</a:t>
            </a:r>
            <a:r>
              <a:rPr lang="en" sz="1500">
                <a:solidFill>
                  <a:srgbClr val="292929"/>
                </a:solidFill>
                <a:highlight>
                  <a:srgbClr val="FFFFFF"/>
                </a:highlight>
                <a:latin typeface="Georgia"/>
                <a:ea typeface="Georgia"/>
                <a:cs typeface="Georgia"/>
                <a:sym typeface="Georgia"/>
              </a:rPr>
              <a:t>: inicializa o ambiente Terraform (local). Normalmente é executado apenas uma vez por sessão.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49D7"/>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Bora pro Hands-On !</a:t>
            </a:r>
            <a:endParaRPr>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Molecule</a:t>
            </a:r>
            <a:endParaRPr/>
          </a:p>
        </p:txBody>
      </p:sp>
      <p:sp>
        <p:nvSpPr>
          <p:cNvPr id="129" name="Google Shape;129;p24"/>
          <p:cNvSpPr txBox="1"/>
          <p:nvPr/>
        </p:nvSpPr>
        <p:spPr>
          <a:xfrm>
            <a:off x="251700" y="1143825"/>
            <a:ext cx="8640600" cy="3501000"/>
          </a:xfrm>
          <a:prstGeom prst="rect">
            <a:avLst/>
          </a:prstGeom>
          <a:noFill/>
          <a:ln>
            <a:noFill/>
          </a:ln>
        </p:spPr>
        <p:txBody>
          <a:bodyPr anchorCtr="0" anchor="t" bIns="91425" lIns="91425" spcFirstLastPara="1" rIns="91425" wrap="square" tIns="91425">
            <a:spAutoFit/>
          </a:bodyPr>
          <a:lstStyle/>
          <a:p>
            <a:pPr indent="-323850" lvl="0" marL="749300" rtl="0" algn="l">
              <a:lnSpc>
                <a:spcPct val="190909"/>
              </a:lnSpc>
              <a:spcBef>
                <a:spcPts val="3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Configure uma conta em qualquer provedor de nuvem (AWS, Azure, GCP etc)</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Instale o Terraform localmente.</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Adicione um provedor — AWS, Azure, GCP etc.</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Escreva os arquivos de configuração</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Inicialize o provedor do Terraform.</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Execute o comando de Plan para visualizar a infraestrutura a ser criada.</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Execute o comando para apply para aplicar as mudanças.</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Execute o comando destroy para eliminar os recursos provisionados.</a:t>
            </a:r>
            <a:endParaRPr sz="1500">
              <a:solidFill>
                <a:srgbClr val="292929"/>
              </a:solidFill>
              <a:highlight>
                <a:srgbClr val="FFFFFF"/>
              </a:highlight>
              <a:latin typeface="Georgia"/>
              <a:ea typeface="Georgia"/>
              <a:cs typeface="Georgia"/>
              <a:sym typeface="Georgia"/>
            </a:endParaRPr>
          </a:p>
        </p:txBody>
      </p:sp>
      <p:sp>
        <p:nvSpPr>
          <p:cNvPr id="130" name="Google Shape;130;p24"/>
          <p:cNvSpPr txBox="1"/>
          <p:nvPr>
            <p:ph type="title"/>
          </p:nvPr>
        </p:nvSpPr>
        <p:spPr>
          <a:xfrm>
            <a:off x="251700" y="2477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Hands On !</a:t>
            </a:r>
            <a:endParaRPr>
              <a:solidFill>
                <a:srgbClr val="5549D7"/>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5"/>
          <p:cNvSpPr txBox="1"/>
          <p:nvPr/>
        </p:nvSpPr>
        <p:spPr>
          <a:xfrm>
            <a:off x="-159900" y="0"/>
            <a:ext cx="9463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5549D7"/>
                </a:solidFill>
                <a:latin typeface="Oswald"/>
                <a:ea typeface="Oswald"/>
                <a:cs typeface="Oswald"/>
                <a:sym typeface="Oswald"/>
              </a:rPr>
              <a:t>Whoami </a:t>
            </a:r>
            <a:r>
              <a:rPr lang="en" sz="3600">
                <a:solidFill>
                  <a:srgbClr val="5549D7"/>
                </a:solidFill>
                <a:latin typeface="Oswald"/>
                <a:ea typeface="Oswald"/>
                <a:cs typeface="Oswald"/>
                <a:sym typeface="Oswald"/>
              </a:rPr>
              <a:t>?</a:t>
            </a:r>
            <a:endParaRPr/>
          </a:p>
        </p:txBody>
      </p:sp>
      <p:sp>
        <p:nvSpPr>
          <p:cNvPr id="137" name="Google Shape;137;p25"/>
          <p:cNvSpPr txBox="1"/>
          <p:nvPr/>
        </p:nvSpPr>
        <p:spPr>
          <a:xfrm>
            <a:off x="366825" y="1450875"/>
            <a:ext cx="32457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Oswald"/>
                <a:ea typeface="Oswald"/>
                <a:cs typeface="Oswald"/>
                <a:sym typeface="Oswald"/>
              </a:rPr>
              <a:t>Lucas Luis </a:t>
            </a:r>
            <a:endParaRPr sz="2800">
              <a:solidFill>
                <a:schemeClr val="lt1"/>
              </a:solidFill>
              <a:latin typeface="Oswald"/>
              <a:ea typeface="Oswald"/>
              <a:cs typeface="Oswald"/>
              <a:sym typeface="Oswald"/>
            </a:endParaRPr>
          </a:p>
          <a:p>
            <a:pPr indent="0" lvl="0" marL="0" rtl="0" algn="ctr">
              <a:spcBef>
                <a:spcPts val="0"/>
              </a:spcBef>
              <a:spcAft>
                <a:spcPts val="0"/>
              </a:spcAft>
              <a:buNone/>
            </a:pPr>
            <a:r>
              <a:rPr lang="en" sz="2800" u="sng">
                <a:solidFill>
                  <a:schemeClr val="hlink"/>
                </a:solidFill>
                <a:latin typeface="Oswald"/>
                <a:ea typeface="Oswald"/>
                <a:cs typeface="Oswald"/>
                <a:sym typeface="Oswald"/>
                <a:hlinkClick r:id="rId3"/>
              </a:rPr>
              <a:t>Linkedin</a:t>
            </a:r>
            <a:br>
              <a:rPr lang="en" sz="2800">
                <a:solidFill>
                  <a:schemeClr val="lt2"/>
                </a:solidFill>
                <a:latin typeface="Oswald"/>
                <a:ea typeface="Oswald"/>
                <a:cs typeface="Oswald"/>
                <a:sym typeface="Oswald"/>
              </a:rPr>
            </a:br>
            <a:r>
              <a:rPr lang="en" sz="2800" u="sng">
                <a:solidFill>
                  <a:schemeClr val="hlink"/>
                </a:solidFill>
                <a:latin typeface="Oswald"/>
                <a:ea typeface="Oswald"/>
                <a:cs typeface="Oswald"/>
                <a:sym typeface="Oswald"/>
                <a:hlinkClick r:id="rId4"/>
              </a:rPr>
              <a:t>Instagram</a:t>
            </a:r>
            <a:br>
              <a:rPr lang="en" sz="2800">
                <a:solidFill>
                  <a:schemeClr val="lt2"/>
                </a:solidFill>
                <a:latin typeface="Oswald"/>
                <a:ea typeface="Oswald"/>
                <a:cs typeface="Oswald"/>
                <a:sym typeface="Oswald"/>
              </a:rPr>
            </a:br>
            <a:r>
              <a:rPr lang="en" sz="2800" u="sng">
                <a:solidFill>
                  <a:schemeClr val="hlink"/>
                </a:solidFill>
                <a:latin typeface="Oswald"/>
                <a:ea typeface="Oswald"/>
                <a:cs typeface="Oswald"/>
                <a:sym typeface="Oswald"/>
                <a:hlinkClick r:id="rId5"/>
              </a:rPr>
              <a:t>Git</a:t>
            </a:r>
            <a:endParaRPr sz="2800">
              <a:solidFill>
                <a:schemeClr val="lt2"/>
              </a:solidFill>
              <a:latin typeface="Oswald"/>
              <a:ea typeface="Oswald"/>
              <a:cs typeface="Oswald"/>
              <a:sym typeface="Oswald"/>
            </a:endParaRPr>
          </a:p>
        </p:txBody>
      </p:sp>
      <p:sp>
        <p:nvSpPr>
          <p:cNvPr id="138" name="Google Shape;138;p25"/>
          <p:cNvSpPr txBox="1"/>
          <p:nvPr/>
        </p:nvSpPr>
        <p:spPr>
          <a:xfrm>
            <a:off x="4402775" y="1450875"/>
            <a:ext cx="3245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Oswald"/>
                <a:ea typeface="Oswald"/>
                <a:cs typeface="Oswald"/>
                <a:sym typeface="Oswald"/>
              </a:rPr>
              <a:t>Mauricio Pinheiro</a:t>
            </a:r>
            <a:endParaRPr sz="2800">
              <a:solidFill>
                <a:schemeClr val="lt1"/>
              </a:solidFill>
              <a:latin typeface="Oswald"/>
              <a:ea typeface="Oswald"/>
              <a:cs typeface="Oswald"/>
              <a:sym typeface="Oswald"/>
            </a:endParaRPr>
          </a:p>
          <a:p>
            <a:pPr indent="0" lvl="0" marL="0" rtl="0" algn="ctr">
              <a:spcBef>
                <a:spcPts val="0"/>
              </a:spcBef>
              <a:spcAft>
                <a:spcPts val="0"/>
              </a:spcAft>
              <a:buNone/>
            </a:pPr>
            <a:r>
              <a:rPr lang="en" sz="2800" u="sng">
                <a:solidFill>
                  <a:schemeClr val="hlink"/>
                </a:solidFill>
                <a:latin typeface="Oswald"/>
                <a:ea typeface="Oswald"/>
                <a:cs typeface="Oswald"/>
                <a:sym typeface="Oswald"/>
                <a:hlinkClick r:id="rId6"/>
              </a:rPr>
              <a:t>Linkedin</a:t>
            </a:r>
            <a:endParaRPr sz="2800">
              <a:solidFill>
                <a:schemeClr val="lt2"/>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458975" y="597425"/>
            <a:ext cx="419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5549D7"/>
                </a:solidFill>
                <a:latin typeface="Oswald"/>
                <a:ea typeface="Oswald"/>
                <a:cs typeface="Oswald"/>
                <a:sym typeface="Oswald"/>
              </a:rPr>
              <a:t>Fontes :</a:t>
            </a:r>
            <a:endParaRPr sz="2000">
              <a:solidFill>
                <a:srgbClr val="5549D7"/>
              </a:solidFill>
              <a:latin typeface="Oswald"/>
              <a:ea typeface="Oswald"/>
              <a:cs typeface="Oswald"/>
              <a:sym typeface="Oswald"/>
            </a:endParaRPr>
          </a:p>
        </p:txBody>
      </p:sp>
      <p:sp>
        <p:nvSpPr>
          <p:cNvPr id="144" name="Google Shape;144;p26"/>
          <p:cNvSpPr txBox="1"/>
          <p:nvPr/>
        </p:nvSpPr>
        <p:spPr>
          <a:xfrm>
            <a:off x="335125" y="1121950"/>
            <a:ext cx="844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https://medium.com/gabriel-luz/terraform-101-uma-breve-introdu%C3%A7%C3%A3o-a-infra-as-code-aa32f4203f09</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https://towardsdatascience.com/terraform-101-d51437a3170</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https://faun.pub/how-to-use-the-terraform-aws-provider-5131f42f6b19</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49D7"/>
        </a:solidFill>
      </p:bgPr>
    </p:bg>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517975"/>
            <a:ext cx="8520600" cy="40509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None/>
            </a:pPr>
            <a:r>
              <a:t/>
            </a:r>
            <a:endParaRPr sz="3600">
              <a:latin typeface="Oswald"/>
              <a:ea typeface="Oswald"/>
              <a:cs typeface="Oswald"/>
              <a:sym typeface="Oswald"/>
            </a:endParaRPr>
          </a:p>
          <a:p>
            <a:pPr indent="0" lvl="0" marL="0" rtl="0" algn="l">
              <a:spcBef>
                <a:spcPts val="1600"/>
              </a:spcBef>
              <a:spcAft>
                <a:spcPts val="0"/>
              </a:spcAft>
              <a:buNone/>
            </a:pPr>
            <a:r>
              <a:rPr lang="en" sz="3600">
                <a:latin typeface="Oswald"/>
                <a:ea typeface="Oswald"/>
                <a:cs typeface="Oswald"/>
                <a:sym typeface="Oswald"/>
              </a:rPr>
              <a:t> 						     </a:t>
            </a:r>
            <a:r>
              <a:rPr lang="en" sz="3600">
                <a:solidFill>
                  <a:schemeClr val="dk1"/>
                </a:solidFill>
                <a:latin typeface="Oswald"/>
                <a:ea typeface="Oswald"/>
                <a:cs typeface="Oswald"/>
                <a:sym typeface="Oswald"/>
              </a:rPr>
              <a:t>  </a:t>
            </a:r>
            <a:r>
              <a:rPr lang="en" sz="3600">
                <a:solidFill>
                  <a:schemeClr val="dk1"/>
                </a:solidFill>
                <a:latin typeface="Oswald"/>
                <a:ea typeface="Oswald"/>
                <a:cs typeface="Oswald"/>
                <a:sym typeface="Oswald"/>
              </a:rPr>
              <a:t>Obrigado!</a:t>
            </a:r>
            <a:endParaRPr sz="3600">
              <a:solidFill>
                <a:schemeClr val="dk1"/>
              </a:solidFill>
              <a:latin typeface="Oswald"/>
              <a:ea typeface="Oswald"/>
              <a:cs typeface="Oswald"/>
              <a:sym typeface="Oswald"/>
            </a:endParaRPr>
          </a:p>
          <a:p>
            <a:pPr indent="0" lvl="0" marL="2743200" rtl="0" algn="l">
              <a:spcBef>
                <a:spcPts val="1600"/>
              </a:spcBef>
              <a:spcAft>
                <a:spcPts val="1600"/>
              </a:spcAft>
              <a:buNone/>
            </a:pPr>
            <a:r>
              <a:rPr lang="en" sz="3600">
                <a:solidFill>
                  <a:schemeClr val="dk1"/>
                </a:solidFill>
                <a:latin typeface="Oswald"/>
                <a:ea typeface="Oswald"/>
                <a:cs typeface="Oswald"/>
                <a:sym typeface="Oswald"/>
              </a:rPr>
              <a:t>      Perguntas?</a:t>
            </a:r>
            <a:endParaRPr sz="36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49D7"/>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O que é IAC ?</a:t>
            </a:r>
            <a:endParaRPr>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71825" y="437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O que é IaC ? ( Infra as Code)</a:t>
            </a:r>
            <a:endParaRPr>
              <a:solidFill>
                <a:srgbClr val="5549D7"/>
              </a:solidFill>
              <a:latin typeface="Oswald"/>
              <a:ea typeface="Oswald"/>
              <a:cs typeface="Oswald"/>
              <a:sym typeface="Oswal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highlight>
                  <a:srgbClr val="FFFFFF"/>
                </a:highlight>
                <a:latin typeface="Georgia"/>
                <a:ea typeface="Georgia"/>
                <a:cs typeface="Georgia"/>
                <a:sym typeface="Georgia"/>
              </a:rPr>
              <a:t>Podemos definir IaC como um método que usa arquivos de definição (em geral arquivos de configuração padronizados, com o json e yaml) para gerenciar e provisionar infraestruturas de TI. </a:t>
            </a:r>
            <a:endParaRPr sz="1700">
              <a:solidFill>
                <a:schemeClr val="lt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700">
              <a:solidFill>
                <a:schemeClr val="lt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700">
                <a:solidFill>
                  <a:schemeClr val="lt1"/>
                </a:solidFill>
                <a:highlight>
                  <a:srgbClr val="FFFFFF"/>
                </a:highlight>
                <a:latin typeface="Georgia"/>
                <a:ea typeface="Georgia"/>
                <a:cs typeface="Georgia"/>
                <a:sym typeface="Georgia"/>
              </a:rPr>
              <a:t>Com isso, podemos entender essa prática como uma abordagem de engenharia de software aplicada para operações.</a:t>
            </a:r>
            <a:endParaRPr sz="2000">
              <a:solidFill>
                <a:schemeClr val="lt1"/>
              </a:solidFill>
              <a:latin typeface="Oswald"/>
              <a:ea typeface="Oswald"/>
              <a:cs typeface="Oswald"/>
              <a:sym typeface="Oswald"/>
            </a:endParaRPr>
          </a:p>
          <a:p>
            <a:pPr indent="0" lvl="0" marL="0" rtl="0" algn="l">
              <a:spcBef>
                <a:spcPts val="1600"/>
              </a:spcBef>
              <a:spcAft>
                <a:spcPts val="0"/>
              </a:spcAft>
              <a:buNone/>
            </a:pPr>
            <a:r>
              <a:t/>
            </a:r>
            <a:endParaRPr>
              <a:latin typeface="Oswald"/>
              <a:ea typeface="Oswald"/>
              <a:cs typeface="Oswald"/>
              <a:sym typeface="Oswald"/>
            </a:endParaRPr>
          </a:p>
          <a:p>
            <a:pPr indent="0" lvl="0" marL="0" rtl="0" algn="l">
              <a:spcBef>
                <a:spcPts val="1600"/>
              </a:spcBef>
              <a:spcAft>
                <a:spcPts val="1600"/>
              </a:spcAft>
              <a:buNone/>
            </a:pPr>
            <a:r>
              <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49D7"/>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Conceitos do Terraform</a:t>
            </a:r>
            <a:endParaRPr>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Vantagens do Terraform</a:t>
            </a:r>
            <a:endParaRPr>
              <a:solidFill>
                <a:srgbClr val="5549D7"/>
              </a:solidFill>
              <a:latin typeface="Oswald"/>
              <a:ea typeface="Oswald"/>
              <a:cs typeface="Oswald"/>
              <a:sym typeface="Oswald"/>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749300" rtl="0" algn="l">
              <a:lnSpc>
                <a:spcPct val="190909"/>
              </a:lnSpc>
              <a:spcBef>
                <a:spcPts val="3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Faz orquestração, não apenas gerenciamento de configuração.</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Suporta vários provedores, como AWS, Azure, Oracle, GCP e muitos mais.</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Fornece infraestrutura imutável onde a configuração muda suavemente.</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Usa linguagem de fácil compreensão, HCL (linguagem de configuração HashiCorp).</a:t>
            </a:r>
            <a:endParaRPr sz="1500">
              <a:solidFill>
                <a:srgbClr val="292929"/>
              </a:solidFill>
              <a:highlight>
                <a:srgbClr val="FFFFFF"/>
              </a:highlight>
              <a:latin typeface="Georgia"/>
              <a:ea typeface="Georgia"/>
              <a:cs typeface="Georgia"/>
              <a:sym typeface="Georgia"/>
            </a:endParaRPr>
          </a:p>
          <a:p>
            <a:pPr indent="0" lvl="0" marL="0" rtl="0" algn="l">
              <a:lnSpc>
                <a:spcPct val="135714"/>
              </a:lnSpc>
              <a:spcBef>
                <a:spcPts val="0"/>
              </a:spcBef>
              <a:spcAft>
                <a:spcPts val="0"/>
              </a:spcAft>
              <a:buNone/>
            </a:pPr>
            <a:r>
              <a:t/>
            </a:r>
            <a:endParaRPr b="1">
              <a:latin typeface="Oswald"/>
              <a:ea typeface="Oswald"/>
              <a:cs typeface="Oswald"/>
              <a:sym typeface="Oswald"/>
            </a:endParaRPr>
          </a:p>
          <a:p>
            <a:pPr indent="0" lvl="0" marL="0" rtl="0" algn="l">
              <a:lnSpc>
                <a:spcPct val="135714"/>
              </a:lnSpc>
              <a:spcBef>
                <a:spcPts val="0"/>
              </a:spcBef>
              <a:spcAft>
                <a:spcPts val="0"/>
              </a:spcAft>
              <a:buNone/>
            </a:pPr>
            <a:r>
              <a:t/>
            </a:r>
            <a:endParaRPr sz="1050">
              <a:solidFill>
                <a:srgbClr val="D4D4D4"/>
              </a:solidFill>
              <a:latin typeface="Verdana"/>
              <a:ea typeface="Verdana"/>
              <a:cs typeface="Verdana"/>
              <a:sym typeface="Verdana"/>
            </a:endParaRPr>
          </a:p>
          <a:p>
            <a:pPr indent="0" lvl="0" marL="0" rtl="0" algn="l">
              <a:spcBef>
                <a:spcPts val="0"/>
              </a:spcBef>
              <a:spcAft>
                <a:spcPts val="0"/>
              </a:spcAft>
              <a:buNone/>
            </a:pPr>
            <a:r>
              <a:t/>
            </a:r>
            <a:endParaRPr b="1">
              <a:latin typeface="Oswald"/>
              <a:ea typeface="Oswald"/>
              <a:cs typeface="Oswald"/>
              <a:sym typeface="Oswald"/>
            </a:endParaRPr>
          </a:p>
          <a:p>
            <a:pPr indent="0" lvl="0" marL="0" rtl="0" algn="l">
              <a:spcBef>
                <a:spcPts val="1600"/>
              </a:spcBef>
              <a:spcAft>
                <a:spcPts val="1600"/>
              </a:spcAft>
              <a:buNone/>
            </a:pPr>
            <a:r>
              <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Arquivos do Terraform</a:t>
            </a:r>
            <a:endParaRPr>
              <a:solidFill>
                <a:srgbClr val="5549D7"/>
              </a:solidFill>
              <a:latin typeface="Oswald"/>
              <a:ea typeface="Oswald"/>
              <a:cs typeface="Oswald"/>
              <a:sym typeface="Oswald"/>
            </a:endParaRPr>
          </a:p>
          <a:p>
            <a:pPr indent="0" lvl="0" marL="0" rtl="0" algn="l">
              <a:spcBef>
                <a:spcPts val="0"/>
              </a:spcBef>
              <a:spcAft>
                <a:spcPts val="0"/>
              </a:spcAft>
              <a:buNone/>
            </a:pPr>
            <a:r>
              <a:t/>
            </a:r>
            <a:endParaRPr/>
          </a:p>
        </p:txBody>
      </p:sp>
      <p:sp>
        <p:nvSpPr>
          <p:cNvPr id="84" name="Google Shape;84;p18"/>
          <p:cNvSpPr txBox="1"/>
          <p:nvPr/>
        </p:nvSpPr>
        <p:spPr>
          <a:xfrm>
            <a:off x="3898500" y="3084050"/>
            <a:ext cx="4705500" cy="18651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4.</a:t>
            </a:r>
            <a:r>
              <a:rPr b="1" lang="en" sz="1500">
                <a:solidFill>
                  <a:srgbClr val="292929"/>
                </a:solidFill>
                <a:highlight>
                  <a:srgbClr val="FFFFFF"/>
                </a:highlight>
                <a:latin typeface="Georgia"/>
                <a:ea typeface="Georgia"/>
                <a:cs typeface="Georgia"/>
                <a:sym typeface="Georgia"/>
              </a:rPr>
              <a:t> Arquivo de estado </a:t>
            </a:r>
            <a:r>
              <a:rPr lang="en" sz="1500">
                <a:solidFill>
                  <a:srgbClr val="292929"/>
                </a:solidFill>
                <a:highlight>
                  <a:srgbClr val="FFFFFF"/>
                </a:highlight>
                <a:latin typeface="Georgia"/>
                <a:ea typeface="Georgia"/>
                <a:cs typeface="Georgia"/>
                <a:sym typeface="Georgia"/>
              </a:rPr>
              <a:t>(terraform.tfstate): um arquivo de estado é criado uma vez após a execução do Terraform. Ele armazena o estado sobre a infraestrutura gerenciada.</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100"/>
          </a:p>
        </p:txBody>
      </p:sp>
      <p:sp>
        <p:nvSpPr>
          <p:cNvPr id="85" name="Google Shape;85;p18"/>
          <p:cNvSpPr txBox="1"/>
          <p:nvPr/>
        </p:nvSpPr>
        <p:spPr>
          <a:xfrm>
            <a:off x="43725" y="978975"/>
            <a:ext cx="4101600" cy="19269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1. </a:t>
            </a:r>
            <a:r>
              <a:rPr b="1" lang="en" sz="1500">
                <a:solidFill>
                  <a:srgbClr val="292929"/>
                </a:solidFill>
                <a:highlight>
                  <a:srgbClr val="FFFFFF"/>
                </a:highlight>
                <a:latin typeface="Georgia"/>
                <a:ea typeface="Georgia"/>
                <a:cs typeface="Georgia"/>
                <a:sym typeface="Georgia"/>
              </a:rPr>
              <a:t>Arquivo de configuração</a:t>
            </a:r>
            <a:r>
              <a:rPr lang="en" sz="1500">
                <a:solidFill>
                  <a:srgbClr val="292929"/>
                </a:solidFill>
                <a:highlight>
                  <a:srgbClr val="FFFFFF"/>
                </a:highlight>
                <a:latin typeface="Georgia"/>
                <a:ea typeface="Georgia"/>
                <a:cs typeface="Georgia"/>
                <a:sym typeface="Georgia"/>
              </a:rPr>
              <a:t> (arquivos * .tf): aqui, declara-se o provedor e os recursos a serem implantados, juntamente com o tipo de recurso e todas as configurações específicas de cada um.</a:t>
            </a:r>
            <a:endParaRPr sz="1500">
              <a:solidFill>
                <a:srgbClr val="292929"/>
              </a:solidFill>
              <a:highlight>
                <a:srgbClr val="FFFFFF"/>
              </a:highlight>
              <a:latin typeface="Georgia"/>
              <a:ea typeface="Georgia"/>
              <a:cs typeface="Georgia"/>
              <a:sym typeface="Georgia"/>
            </a:endParaRPr>
          </a:p>
        </p:txBody>
      </p:sp>
      <p:sp>
        <p:nvSpPr>
          <p:cNvPr id="86" name="Google Shape;86;p18"/>
          <p:cNvSpPr txBox="1"/>
          <p:nvPr/>
        </p:nvSpPr>
        <p:spPr>
          <a:xfrm>
            <a:off x="5182325" y="1017725"/>
            <a:ext cx="3771600" cy="19269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2. </a:t>
            </a:r>
            <a:r>
              <a:rPr b="1" lang="en" sz="1500">
                <a:solidFill>
                  <a:srgbClr val="292929"/>
                </a:solidFill>
                <a:highlight>
                  <a:srgbClr val="FFFFFF"/>
                </a:highlight>
                <a:latin typeface="Georgia"/>
                <a:ea typeface="Georgia"/>
                <a:cs typeface="Georgia"/>
                <a:sym typeface="Georgia"/>
              </a:rPr>
              <a:t>Arquivo de declaração de variável </a:t>
            </a:r>
            <a:r>
              <a:rPr lang="en" sz="1500">
                <a:solidFill>
                  <a:srgbClr val="292929"/>
                </a:solidFill>
                <a:highlight>
                  <a:srgbClr val="FFFFFF"/>
                </a:highlight>
                <a:latin typeface="Georgia"/>
                <a:ea typeface="Georgia"/>
                <a:cs typeface="Georgia"/>
                <a:sym typeface="Georgia"/>
              </a:rPr>
              <a:t>(variables.tf ou variables.tf.json): aqui, declaram-se as variáveis de entrada necessárias para provisionar recursos.</a:t>
            </a:r>
            <a:endParaRPr/>
          </a:p>
        </p:txBody>
      </p:sp>
      <p:sp>
        <p:nvSpPr>
          <p:cNvPr id="87" name="Google Shape;87;p18"/>
          <p:cNvSpPr txBox="1"/>
          <p:nvPr/>
        </p:nvSpPr>
        <p:spPr>
          <a:xfrm>
            <a:off x="78600" y="3084050"/>
            <a:ext cx="3472800" cy="14232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3.</a:t>
            </a:r>
            <a:r>
              <a:rPr b="1" lang="en" sz="1500">
                <a:solidFill>
                  <a:srgbClr val="292929"/>
                </a:solidFill>
                <a:highlight>
                  <a:srgbClr val="FFFFFF"/>
                </a:highlight>
                <a:latin typeface="Georgia"/>
                <a:ea typeface="Georgia"/>
                <a:cs typeface="Georgia"/>
                <a:sym typeface="Georgia"/>
              </a:rPr>
              <a:t> Arquivos de definição de variável </a:t>
            </a:r>
            <a:r>
              <a:rPr lang="en" sz="1500">
                <a:solidFill>
                  <a:srgbClr val="292929"/>
                </a:solidFill>
                <a:highlight>
                  <a:srgbClr val="FFFFFF"/>
                </a:highlight>
                <a:latin typeface="Georgia"/>
                <a:ea typeface="Georgia"/>
                <a:cs typeface="Georgia"/>
                <a:sym typeface="Georgia"/>
              </a:rPr>
              <a:t>(terraform.tfvars): aqui, atribui-se valores às variáveis de entrada.</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36425" y="655675"/>
            <a:ext cx="9107575" cy="4487825"/>
          </a:xfrm>
          <a:prstGeom prst="rect">
            <a:avLst/>
          </a:prstGeom>
          <a:noFill/>
          <a:ln>
            <a:noFill/>
          </a:ln>
        </p:spPr>
      </p:pic>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Arquivos do Terraform</a:t>
            </a:r>
            <a:endParaRPr>
              <a:solidFill>
                <a:srgbClr val="5549D7"/>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310975" y="730525"/>
            <a:ext cx="4114800" cy="25677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300">
                <a:solidFill>
                  <a:srgbClr val="292929"/>
                </a:solidFill>
                <a:highlight>
                  <a:srgbClr val="FFFFFF"/>
                </a:highlight>
                <a:latin typeface="Georgia"/>
                <a:ea typeface="Georgia"/>
                <a:cs typeface="Georgia"/>
                <a:sym typeface="Georgia"/>
              </a:rPr>
              <a:t>1. </a:t>
            </a:r>
            <a:r>
              <a:rPr b="1" lang="en" sz="1300">
                <a:solidFill>
                  <a:srgbClr val="292929"/>
                </a:solidFill>
                <a:highlight>
                  <a:srgbClr val="FFFFFF"/>
                </a:highlight>
                <a:latin typeface="Georgia"/>
                <a:ea typeface="Georgia"/>
                <a:cs typeface="Georgia"/>
                <a:sym typeface="Georgia"/>
              </a:rPr>
              <a:t>Variáveis</a:t>
            </a:r>
            <a:r>
              <a:rPr lang="en" sz="1300">
                <a:solidFill>
                  <a:srgbClr val="292929"/>
                </a:solidFill>
                <a:highlight>
                  <a:srgbClr val="FFFFFF"/>
                </a:highlight>
                <a:latin typeface="Georgia"/>
                <a:ea typeface="Georgia"/>
                <a:cs typeface="Georgia"/>
                <a:sym typeface="Georgia"/>
              </a:rPr>
              <a:t>: o Terraform possui variáveis ​​de entrada e saída, seguindo o padrão chave-valor. Variáveis ​​de entrada são usadas como parâmetros para personalizar deploys. Variáveis ​​de saída, por sua vez, são valores de retorno de um módulo que podem ser usados ​​por outras configurações.</a:t>
            </a:r>
            <a:endParaRPr sz="1300">
              <a:solidFill>
                <a:srgbClr val="292929"/>
              </a:solidFill>
              <a:highlight>
                <a:srgbClr val="FFFFFF"/>
              </a:highlight>
              <a:latin typeface="Georgia"/>
              <a:ea typeface="Georgia"/>
              <a:cs typeface="Georgia"/>
              <a:sym typeface="Georgia"/>
            </a:endParaRPr>
          </a:p>
        </p:txBody>
      </p:sp>
      <p:sp>
        <p:nvSpPr>
          <p:cNvPr id="99" name="Google Shape;99;p20"/>
          <p:cNvSpPr txBox="1"/>
          <p:nvPr/>
        </p:nvSpPr>
        <p:spPr>
          <a:xfrm>
            <a:off x="4553225" y="587125"/>
            <a:ext cx="4441800" cy="23844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200">
                <a:solidFill>
                  <a:srgbClr val="292929"/>
                </a:solidFill>
                <a:highlight>
                  <a:srgbClr val="FFFFFF"/>
                </a:highlight>
                <a:latin typeface="Georgia"/>
                <a:ea typeface="Georgia"/>
                <a:cs typeface="Georgia"/>
                <a:sym typeface="Georgia"/>
              </a:rPr>
              <a:t>2. </a:t>
            </a:r>
            <a:r>
              <a:rPr b="1" lang="en" sz="1200">
                <a:solidFill>
                  <a:srgbClr val="292929"/>
                </a:solidFill>
                <a:highlight>
                  <a:srgbClr val="FFFFFF"/>
                </a:highlight>
                <a:latin typeface="Georgia"/>
                <a:ea typeface="Georgia"/>
                <a:cs typeface="Georgia"/>
                <a:sym typeface="Georgia"/>
              </a:rPr>
              <a:t>Provedor</a:t>
            </a:r>
            <a:r>
              <a:rPr lang="en" sz="1200">
                <a:solidFill>
                  <a:srgbClr val="292929"/>
                </a:solidFill>
                <a:highlight>
                  <a:srgbClr val="FFFFFF"/>
                </a:highlight>
                <a:latin typeface="Georgia"/>
                <a:ea typeface="Georgia"/>
                <a:cs typeface="Georgia"/>
                <a:sym typeface="Georgia"/>
              </a:rPr>
              <a:t>: os usuários do Terraform provisionam sua infraestrutura nos principais provedores de nuvem, como AWS, Azure, GCP e outros. Um provedor é um plug-in que interage com as várias APIs necessárias para criar, atualizar e excluir vários recursos. O Terraform possui diversos provedores para diferentes tecnologias e cada um deles dá ao usuário do Terraform acesso aos seus recursos.</a:t>
            </a:r>
            <a:endParaRPr sz="1200">
              <a:solidFill>
                <a:srgbClr val="292929"/>
              </a:solidFill>
              <a:highlight>
                <a:srgbClr val="FFFFFF"/>
              </a:highlight>
              <a:latin typeface="Georgia"/>
              <a:ea typeface="Georgia"/>
              <a:cs typeface="Georgia"/>
              <a:sym typeface="Georgia"/>
            </a:endParaRPr>
          </a:p>
        </p:txBody>
      </p:sp>
      <p:sp>
        <p:nvSpPr>
          <p:cNvPr id="100" name="Google Shape;100;p20"/>
          <p:cNvSpPr txBox="1"/>
          <p:nvPr/>
        </p:nvSpPr>
        <p:spPr>
          <a:xfrm>
            <a:off x="1350025" y="3808225"/>
            <a:ext cx="6204300" cy="12579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300">
                <a:solidFill>
                  <a:srgbClr val="292929"/>
                </a:solidFill>
                <a:highlight>
                  <a:srgbClr val="FFFFFF"/>
                </a:highlight>
                <a:latin typeface="Georgia"/>
                <a:ea typeface="Georgia"/>
                <a:cs typeface="Georgia"/>
                <a:sym typeface="Georgia"/>
              </a:rPr>
              <a:t>3. </a:t>
            </a:r>
            <a:r>
              <a:rPr b="1" lang="en" sz="1300">
                <a:solidFill>
                  <a:srgbClr val="292929"/>
                </a:solidFill>
                <a:highlight>
                  <a:srgbClr val="FFFFFF"/>
                </a:highlight>
                <a:latin typeface="Georgia"/>
                <a:ea typeface="Georgia"/>
                <a:cs typeface="Georgia"/>
                <a:sym typeface="Georgia"/>
              </a:rPr>
              <a:t>Módulo</a:t>
            </a:r>
            <a:r>
              <a:rPr lang="en" sz="1300">
                <a:solidFill>
                  <a:srgbClr val="292929"/>
                </a:solidFill>
                <a:highlight>
                  <a:srgbClr val="FFFFFF"/>
                </a:highlight>
                <a:latin typeface="Georgia"/>
                <a:ea typeface="Georgia"/>
                <a:cs typeface="Georgia"/>
                <a:sym typeface="Georgia"/>
              </a:rPr>
              <a:t>: qualquer conjunto de arquivos de configuração do Terraform em uma pasta pode ser considerado um módulo. Cada configuração do Terraform tem pelo menos um módulo, conhecido como seu módulo raiz.</a:t>
            </a:r>
            <a:endParaRPr sz="1300">
              <a:solidFill>
                <a:srgbClr val="292929"/>
              </a:solidFill>
              <a:highlight>
                <a:srgbClr val="FFFFFF"/>
              </a:highlight>
              <a:latin typeface="Georgia"/>
              <a:ea typeface="Georgia"/>
              <a:cs typeface="Georgia"/>
              <a:sym typeface="Georgia"/>
            </a:endParaRPr>
          </a:p>
        </p:txBody>
      </p:sp>
      <p:sp>
        <p:nvSpPr>
          <p:cNvPr id="101" name="Google Shape;101;p20"/>
          <p:cNvSpPr txBox="1"/>
          <p:nvPr>
            <p:ph type="title"/>
          </p:nvPr>
        </p:nvSpPr>
        <p:spPr>
          <a:xfrm>
            <a:off x="2790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Conceitos do Terraform</a:t>
            </a:r>
            <a:endParaRPr>
              <a:solidFill>
                <a:srgbClr val="5549D7"/>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4043050" y="2515625"/>
            <a:ext cx="5183400" cy="27048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a:solidFill>
                  <a:srgbClr val="292929"/>
                </a:solidFill>
                <a:highlight>
                  <a:srgbClr val="FFFFFF"/>
                </a:highlight>
                <a:latin typeface="Georgia"/>
                <a:ea typeface="Georgia"/>
                <a:cs typeface="Georgia"/>
                <a:sym typeface="Georgia"/>
              </a:rPr>
              <a:t>5. </a:t>
            </a:r>
            <a:r>
              <a:rPr b="1" lang="en">
                <a:solidFill>
                  <a:srgbClr val="292929"/>
                </a:solidFill>
                <a:highlight>
                  <a:srgbClr val="FFFFFF"/>
                </a:highlight>
                <a:latin typeface="Georgia"/>
                <a:ea typeface="Georgia"/>
                <a:cs typeface="Georgia"/>
                <a:sym typeface="Georgia"/>
              </a:rPr>
              <a:t>Recursos</a:t>
            </a:r>
            <a:r>
              <a:rPr lang="en">
                <a:solidFill>
                  <a:srgbClr val="292929"/>
                </a:solidFill>
                <a:highlight>
                  <a:srgbClr val="FFFFFF"/>
                </a:highlight>
                <a:latin typeface="Georgia"/>
                <a:ea typeface="Georgia"/>
                <a:cs typeface="Georgia"/>
                <a:sym typeface="Georgia"/>
              </a:rPr>
              <a:t>: provedores de nuvem oferecem vários serviços e eles são chamados de Recursos no Terraform. Os recursos podem ser qualquer coisa, desde instâncias de computação, redes virtuais até componentes de nível superior, como registros DNS. Cada recurso possui seus próprios atributos e parâmetros.</a:t>
            </a:r>
            <a:endParaRPr>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100"/>
          </a:p>
        </p:txBody>
      </p:sp>
      <p:sp>
        <p:nvSpPr>
          <p:cNvPr id="107" name="Google Shape;107;p21"/>
          <p:cNvSpPr txBox="1"/>
          <p:nvPr/>
        </p:nvSpPr>
        <p:spPr>
          <a:xfrm>
            <a:off x="162250" y="669550"/>
            <a:ext cx="4561500" cy="24306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4. </a:t>
            </a:r>
            <a:r>
              <a:rPr b="1" lang="en" sz="1500">
                <a:solidFill>
                  <a:srgbClr val="292929"/>
                </a:solidFill>
                <a:highlight>
                  <a:srgbClr val="FFFFFF"/>
                </a:highlight>
                <a:latin typeface="Georgia"/>
                <a:ea typeface="Georgia"/>
                <a:cs typeface="Georgia"/>
                <a:sym typeface="Georgia"/>
              </a:rPr>
              <a:t>Estado</a:t>
            </a:r>
            <a:r>
              <a:rPr lang="en" sz="1500">
                <a:solidFill>
                  <a:srgbClr val="292929"/>
                </a:solidFill>
                <a:highlight>
                  <a:srgbClr val="FFFFFF"/>
                </a:highlight>
                <a:latin typeface="Georgia"/>
                <a:ea typeface="Georgia"/>
                <a:cs typeface="Georgia"/>
                <a:sym typeface="Georgia"/>
              </a:rPr>
              <a:t>: o Terraform registra informações sobre qual infraestrutura é criada em um arquivo de estado. Com o arquivo de estado, a ferramenta é capaz de encontrar os recursos que criou anteriormente, para </a:t>
            </a:r>
            <a:r>
              <a:rPr lang="en" sz="1500">
                <a:solidFill>
                  <a:srgbClr val="292929"/>
                </a:solidFill>
                <a:highlight>
                  <a:srgbClr val="FFFFFF"/>
                </a:highlight>
                <a:latin typeface="Georgia"/>
                <a:ea typeface="Georgia"/>
                <a:cs typeface="Georgia"/>
                <a:sym typeface="Georgia"/>
              </a:rPr>
              <a:t>gerenciá-los</a:t>
            </a:r>
            <a:r>
              <a:rPr lang="en" sz="1500">
                <a:solidFill>
                  <a:srgbClr val="292929"/>
                </a:solidFill>
                <a:highlight>
                  <a:srgbClr val="FFFFFF"/>
                </a:highlight>
                <a:latin typeface="Georgia"/>
                <a:ea typeface="Georgia"/>
                <a:cs typeface="Georgia"/>
                <a:sym typeface="Georgia"/>
              </a:rPr>
              <a:t> e atualizá-los de acordo.</a:t>
            </a:r>
            <a:endParaRPr/>
          </a:p>
        </p:txBody>
      </p:sp>
      <p:sp>
        <p:nvSpPr>
          <p:cNvPr id="108" name="Google Shape;108;p21"/>
          <p:cNvSpPr txBox="1"/>
          <p:nvPr>
            <p:ph type="title"/>
          </p:nvPr>
        </p:nvSpPr>
        <p:spPr>
          <a:xfrm>
            <a:off x="2790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549D7"/>
                </a:solidFill>
                <a:latin typeface="Oswald"/>
                <a:ea typeface="Oswald"/>
                <a:cs typeface="Oswald"/>
                <a:sym typeface="Oswald"/>
              </a:rPr>
              <a:t>Conceitos do Terraform</a:t>
            </a:r>
            <a:endParaRPr>
              <a:solidFill>
                <a:srgbClr val="5549D7"/>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