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4" r:id="rId15"/>
    <p:sldId id="306" r:id="rId16"/>
    <p:sldId id="307" r:id="rId17"/>
    <p:sldId id="30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0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6511-5C7D-441F-8A28-EF7B0CAE3776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90722-8301-4293-8235-026831A1E1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66EDE-8208-436B-B5C0-B5D07233C824}" type="slidenum">
              <a:rPr lang="pt-BR"/>
              <a:pPr/>
              <a:t>2</a:t>
            </a:fld>
            <a:endParaRPr lang="pt-BR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3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4F5F-F77F-40DB-AAA0-3DBA6220B83D}" type="datetimeFigureOut">
              <a:rPr lang="pt-BR" smtClean="0"/>
              <a:pPr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5D6D-3535-40AE-8C8D-30F49784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Fábio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3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Métricas de acurácia de suporte à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Recall</a:t>
            </a:r>
          </a:p>
          <a:p>
            <a:pPr lvl="1"/>
            <a:r>
              <a:rPr lang="pt-BR" dirty="0"/>
              <a:t>uma medida de completude, determina a fração de itens relevantes </a:t>
            </a:r>
            <a:r>
              <a:rPr lang="pt-BR" dirty="0" smtClean="0"/>
              <a:t>recomendados </a:t>
            </a:r>
            <a:r>
              <a:rPr lang="pt-BR" dirty="0"/>
              <a:t>de todos os itens relevantes</a:t>
            </a:r>
            <a:endParaRPr lang="pt-PT" dirty="0" smtClean="0"/>
          </a:p>
          <a:p>
            <a:pPr lvl="1"/>
            <a:r>
              <a:rPr lang="pt-PT" dirty="0" smtClean="0"/>
              <a:t>Pode ser calculada como: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5776934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222222"/>
                </a:solidFill>
                <a:latin typeface="arial" panose="020B0604020202020204" pitchFamily="34" charset="0"/>
              </a:rPr>
              <a:t>Por exemplo. a proporção de todos os bons filmes recomendados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82" y="4365103"/>
            <a:ext cx="4879826" cy="8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Métricas de acurácia de suporte à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F-</a:t>
            </a:r>
            <a:r>
              <a:rPr lang="pt-BR" dirty="0" err="1" smtClean="0">
                <a:solidFill>
                  <a:srgbClr val="FF0000"/>
                </a:solidFill>
              </a:rPr>
              <a:t>measure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/>
              <a:t>A métrica tenta combinar </a:t>
            </a:r>
            <a:r>
              <a:rPr lang="pt-BR" i="1" dirty="0" err="1">
                <a:solidFill>
                  <a:srgbClr val="FF0000"/>
                </a:solidFill>
              </a:rPr>
              <a:t>Precision</a:t>
            </a:r>
            <a:r>
              <a:rPr lang="pt-BR" dirty="0"/>
              <a:t> e </a:t>
            </a:r>
            <a:r>
              <a:rPr lang="pt-BR" i="1" dirty="0">
                <a:solidFill>
                  <a:srgbClr val="FF0000"/>
                </a:solidFill>
              </a:rPr>
              <a:t>Recall</a:t>
            </a:r>
            <a:r>
              <a:rPr lang="pt-BR" dirty="0"/>
              <a:t> em um único valor para fins de comparação</a:t>
            </a:r>
            <a:r>
              <a:rPr lang="pt-BR" dirty="0" smtClean="0"/>
              <a:t>. </a:t>
            </a:r>
            <a:r>
              <a:rPr lang="pt-PT" dirty="0" smtClean="0"/>
              <a:t>Pode ser calculada como:</a:t>
            </a:r>
            <a:endParaRPr lang="pt-BR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9987" y="4077072"/>
            <a:ext cx="2864025" cy="647695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716005" y="5056133"/>
            <a:ext cx="7711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Pode ser usado para obter uma visão mais equilibrada do desempenho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9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918270"/>
            <a:ext cx="4009388" cy="393074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Precision vs. Recall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Normalmente </a:t>
            </a:r>
            <a:r>
              <a:rPr lang="pt-BR" sz="2800" dirty="0"/>
              <a:t>quando um sistema de recomendação é ajustado para aumentar a precisão, o recall diminui como resultado (ou vice-versa)</a:t>
            </a:r>
            <a:endParaRPr lang="en-US" sz="2800" dirty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0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cobertura tem a ver com a porcentagem de itens e usuários que um sistema de recomendação pode </a:t>
            </a:r>
            <a:r>
              <a:rPr lang="pt-BR" dirty="0" smtClean="0"/>
              <a:t>fornecer previsões. </a:t>
            </a:r>
          </a:p>
          <a:p>
            <a:r>
              <a:rPr lang="pt-BR" dirty="0" smtClean="0"/>
              <a:t>A </a:t>
            </a:r>
            <a:r>
              <a:rPr lang="pt-BR" dirty="0"/>
              <a:t>previsão pode ser praticamente impossível de ser feita se nenhum usuário ou alguns usuários avaliarem um item.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cobertura pode ser reduzida definindo pequenos tamanhos de vizinhança para usuário ou item</a:t>
            </a:r>
          </a:p>
        </p:txBody>
      </p:sp>
    </p:spTree>
    <p:extLst>
      <p:ext uri="{BB962C8B-B14F-4D97-AF65-F5344CB8AC3E}">
        <p14:creationId xmlns:p14="http://schemas.microsoft.com/office/powerpoint/2010/main" val="291873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para Avaliação</a:t>
            </a:r>
            <a:endParaRPr lang="pt-BR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699792" y="2420888"/>
            <a:ext cx="3382094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118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Treinar o sistema de recomendação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411760" y="3661568"/>
            <a:ext cx="3958158" cy="115212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Avaliar a qualidade das recomendações 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211960" y="1772816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stCxn id="7" idx="4"/>
            <a:endCxn id="5" idx="0"/>
          </p:cNvCxnSpPr>
          <p:nvPr/>
        </p:nvCxnSpPr>
        <p:spPr>
          <a:xfrm flipH="1">
            <a:off x="4390839" y="2132856"/>
            <a:ext cx="1141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4390839" y="3212976"/>
            <a:ext cx="0" cy="44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4211960" y="5437405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6" idx="2"/>
            <a:endCxn id="12" idx="0"/>
          </p:cNvCxnSpPr>
          <p:nvPr/>
        </p:nvCxnSpPr>
        <p:spPr>
          <a:xfrm>
            <a:off x="4390839" y="4813696"/>
            <a:ext cx="1141" cy="62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599953" y="17999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599953" y="542811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93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para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latin typeface="Arial" panose="020B0604020202020204" pitchFamily="34" charset="0"/>
              </a:rPr>
              <a:t>Treinar o sistema de recomendação</a:t>
            </a:r>
            <a:endParaRPr lang="pt-BR" sz="4800" dirty="0">
              <a:latin typeface="Arial" panose="020B0604020202020204" pitchFamily="34" charset="0"/>
            </a:endParaRPr>
          </a:p>
          <a:p>
            <a:pPr lvl="1"/>
            <a:r>
              <a:rPr lang="pt-BR" dirty="0" smtClean="0"/>
              <a:t>Nesta etapa o sistema apresenta uma lista geral de itens para o usuário</a:t>
            </a:r>
          </a:p>
          <a:p>
            <a:pPr lvl="1"/>
            <a:r>
              <a:rPr lang="pt-BR" dirty="0" smtClean="0"/>
              <a:t>O usuário deverá indicar ao sistema quais são os itens que ele considera relevantes e os itens não relevantes</a:t>
            </a:r>
          </a:p>
          <a:p>
            <a:pPr lvl="1"/>
            <a:r>
              <a:rPr lang="pt-BR" dirty="0" smtClean="0"/>
              <a:t>A quantidade de itens relevantes e irrelevantes indicado pelo usuário de teste deverá ser registrado em uma planilha.</a:t>
            </a:r>
          </a:p>
        </p:txBody>
      </p:sp>
    </p:spTree>
    <p:extLst>
      <p:ext uri="{BB962C8B-B14F-4D97-AF65-F5344CB8AC3E}">
        <p14:creationId xmlns:p14="http://schemas.microsoft.com/office/powerpoint/2010/main" val="66314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para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ts val="800"/>
              </a:spcAft>
              <a:buNone/>
            </a:pPr>
            <a:r>
              <a:rPr lang="pt-BR" dirty="0">
                <a:latin typeface="Arial" panose="020B0604020202020204" pitchFamily="34" charset="0"/>
              </a:rPr>
              <a:t>Avaliar a qualidade das recomendações </a:t>
            </a:r>
            <a:endParaRPr lang="pt-BR" sz="4800" dirty="0">
              <a:latin typeface="Arial" panose="020B0604020202020204" pitchFamily="34" charset="0"/>
            </a:endParaRPr>
          </a:p>
          <a:p>
            <a:pPr lvl="1"/>
            <a:r>
              <a:rPr lang="pt-BR" dirty="0" smtClean="0"/>
              <a:t>Nesta etapa o sistema apresenta uma lista de itens recomendados para o usuário</a:t>
            </a:r>
          </a:p>
          <a:p>
            <a:pPr lvl="1"/>
            <a:r>
              <a:rPr lang="pt-BR" dirty="0" smtClean="0"/>
              <a:t>O usuário deverá indicar ao sistema quais são os itens que ele considera relevantes dentre os itens recomendados</a:t>
            </a:r>
          </a:p>
          <a:p>
            <a:pPr lvl="1"/>
            <a:r>
              <a:rPr lang="pt-BR" dirty="0" smtClean="0"/>
              <a:t>A quantidade de itens relevantes e irrelevantes indicado pelo usuário de teste deverá ser registrado em uma planilha.</a:t>
            </a:r>
          </a:p>
        </p:txBody>
      </p:sp>
    </p:spTree>
    <p:extLst>
      <p:ext uri="{BB962C8B-B14F-4D97-AF65-F5344CB8AC3E}">
        <p14:creationId xmlns:p14="http://schemas.microsoft.com/office/powerpoint/2010/main" val="270083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para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ts val="800"/>
              </a:spcAft>
              <a:buNone/>
            </a:pPr>
            <a:r>
              <a:rPr lang="pt-BR" dirty="0">
                <a:latin typeface="Arial" panose="020B0604020202020204" pitchFamily="34" charset="0"/>
              </a:rPr>
              <a:t>Avaliar a qualidade das </a:t>
            </a:r>
            <a:r>
              <a:rPr lang="pt-BR" dirty="0" smtClean="0">
                <a:latin typeface="Arial" panose="020B0604020202020204" pitchFamily="34" charset="0"/>
              </a:rPr>
              <a:t>recomendações </a:t>
            </a:r>
            <a:endParaRPr lang="pt-BR" sz="4800" dirty="0">
              <a:latin typeface="Arial" panose="020B0604020202020204" pitchFamily="34" charset="0"/>
            </a:endParaRPr>
          </a:p>
          <a:p>
            <a:pPr lvl="1"/>
            <a:r>
              <a:rPr lang="pt-BR" dirty="0" smtClean="0"/>
              <a:t>A partir dos registros obtidos calcular a precisão, </a:t>
            </a:r>
            <a:r>
              <a:rPr lang="pt-BR" dirty="0" err="1" smtClean="0"/>
              <a:t>revocação</a:t>
            </a:r>
            <a:r>
              <a:rPr lang="pt-BR" dirty="0" smtClean="0"/>
              <a:t> e medida F</a:t>
            </a:r>
          </a:p>
          <a:p>
            <a:pPr lvl="1"/>
            <a:r>
              <a:rPr lang="pt-BR" smtClean="0"/>
              <a:t>Apresentar </a:t>
            </a:r>
            <a:r>
              <a:rPr lang="pt-BR" dirty="0" smtClean="0"/>
              <a:t>os resultados obtidos por meio de tabela</a:t>
            </a:r>
          </a:p>
        </p:txBody>
      </p:sp>
    </p:spTree>
    <p:extLst>
      <p:ext uri="{BB962C8B-B14F-4D97-AF65-F5344CB8AC3E}">
        <p14:creationId xmlns:p14="http://schemas.microsoft.com/office/powerpoint/2010/main" val="46230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Avaliação de Sistemas de Recomendação</a:t>
            </a:r>
            <a:br>
              <a:rPr lang="en-US" sz="4000" i="1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A qualidade de um sistema de recomendação pode ser avaliada usando diferentes propriedades e métricas</a:t>
            </a:r>
          </a:p>
          <a:p>
            <a:r>
              <a:rPr lang="pt-BR" sz="2800" dirty="0" smtClean="0"/>
              <a:t>A escolha da métrica depende do tipo de recomendação e da propriedade que será avaliada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Usabilidade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Utilidade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Robustez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Privacidade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Acurácia 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Cobertura</a:t>
            </a:r>
          </a:p>
          <a:p>
            <a:pPr lvl="1"/>
            <a:endParaRPr lang="pt-BR" sz="24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700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Acurácia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smtClean="0"/>
              <a:t>acurácia é </a:t>
            </a:r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fração </a:t>
            </a:r>
            <a:r>
              <a:rPr lang="pt-BR" dirty="0" smtClean="0">
                <a:solidFill>
                  <a:srgbClr val="FF0000"/>
                </a:solidFill>
              </a:rPr>
              <a:t>das </a:t>
            </a:r>
            <a:r>
              <a:rPr lang="pt-BR" dirty="0">
                <a:solidFill>
                  <a:srgbClr val="FF0000"/>
                </a:solidFill>
              </a:rPr>
              <a:t>recomendações corretas</a:t>
            </a:r>
            <a:r>
              <a:rPr lang="pt-BR" dirty="0"/>
              <a:t> do total de recomendações </a:t>
            </a:r>
            <a:r>
              <a:rPr lang="pt-BR" dirty="0" smtClean="0"/>
              <a:t>possíveis</a:t>
            </a:r>
          </a:p>
          <a:p>
            <a:r>
              <a:rPr lang="pt-BR" dirty="0" smtClean="0"/>
              <a:t>As métricas para mensurar a acurácia de sistemas de recomendação podem ser dividas em: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Métricas de acurácia estatística 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Métricas de acurácia de suporte à decisão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pt-BR" sz="3600" dirty="0" smtClean="0">
                <a:solidFill>
                  <a:schemeClr val="tx1"/>
                </a:solidFill>
              </a:rPr>
              <a:t>Métricas de acurácia estatística 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 a acurácia de uma técnica de filtragem de um sistema de recomendação comparando as avaliações previstas diretamente com a avaliação real do usuário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Mean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Absolute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Error</a:t>
            </a:r>
            <a:r>
              <a:rPr lang="pt-BR" dirty="0" smtClean="0">
                <a:solidFill>
                  <a:srgbClr val="FF0000"/>
                </a:solidFill>
              </a:rPr>
              <a:t> (MAE) 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Root </a:t>
            </a:r>
            <a:r>
              <a:rPr lang="pt-BR" dirty="0" err="1" smtClean="0">
                <a:solidFill>
                  <a:srgbClr val="FF0000"/>
                </a:solidFill>
              </a:rPr>
              <a:t>Mean</a:t>
            </a:r>
            <a:r>
              <a:rPr lang="pt-BR" dirty="0" smtClean="0">
                <a:solidFill>
                  <a:srgbClr val="FF0000"/>
                </a:solidFill>
              </a:rPr>
              <a:t> Square </a:t>
            </a:r>
            <a:r>
              <a:rPr lang="pt-BR" dirty="0" err="1" smtClean="0">
                <a:solidFill>
                  <a:srgbClr val="FF0000"/>
                </a:solidFill>
              </a:rPr>
              <a:t>Error</a:t>
            </a:r>
            <a:r>
              <a:rPr lang="pt-BR" dirty="0" smtClean="0">
                <a:solidFill>
                  <a:srgbClr val="FF0000"/>
                </a:solidFill>
              </a:rPr>
              <a:t>(RMSE)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Absolute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(MAE)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MAE é a mais popular e comumente usada </a:t>
            </a:r>
          </a:p>
          <a:p>
            <a:r>
              <a:rPr lang="pt-BR" sz="2800" dirty="0" smtClean="0"/>
              <a:t>Ela é uma medida do </a:t>
            </a:r>
            <a:r>
              <a:rPr lang="pt-BR" sz="2800" dirty="0"/>
              <a:t>desvio </a:t>
            </a:r>
            <a:r>
              <a:rPr lang="pt-BR" sz="2800" dirty="0" smtClean="0"/>
              <a:t>da </a:t>
            </a:r>
            <a:r>
              <a:rPr lang="pt-BR" sz="2800" dirty="0"/>
              <a:t>recomendação do valor específico do </a:t>
            </a:r>
            <a:r>
              <a:rPr lang="pt-BR" sz="2800" dirty="0" smtClean="0"/>
              <a:t>usuário</a:t>
            </a:r>
          </a:p>
          <a:p>
            <a:r>
              <a:rPr lang="pt-BR" sz="2800" dirty="0" smtClean="0"/>
              <a:t>É comumente calculada por:</a:t>
            </a:r>
          </a:p>
          <a:p>
            <a:endParaRPr lang="pt-BR" sz="2800" dirty="0" smtClean="0"/>
          </a:p>
          <a:p>
            <a:r>
              <a:rPr lang="pt-BR" sz="2800" dirty="0" smtClean="0"/>
              <a:t>Onde,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i="1" dirty="0" err="1" smtClean="0">
                <a:solidFill>
                  <a:srgbClr val="FF0000"/>
                </a:solidFill>
              </a:rPr>
              <a:t>Pu,i</a:t>
            </a:r>
            <a:r>
              <a:rPr lang="pt-BR" sz="2400" dirty="0" smtClean="0"/>
              <a:t> é a avaliação prevista para o usuário </a:t>
            </a:r>
            <a:r>
              <a:rPr lang="pt-BR" sz="2400" i="1" dirty="0" smtClean="0">
                <a:solidFill>
                  <a:srgbClr val="FF0000"/>
                </a:solidFill>
              </a:rPr>
              <a:t>u</a:t>
            </a:r>
            <a:r>
              <a:rPr lang="pt-BR" sz="2400" dirty="0" smtClean="0"/>
              <a:t> com relação ao item </a:t>
            </a:r>
            <a:r>
              <a:rPr lang="pt-BR" sz="2400" i="1" dirty="0" smtClean="0">
                <a:solidFill>
                  <a:srgbClr val="FF0000"/>
                </a:solidFill>
              </a:rPr>
              <a:t>i </a:t>
            </a:r>
          </a:p>
          <a:p>
            <a:pPr lvl="1"/>
            <a:r>
              <a:rPr lang="pt-BR" sz="2400" i="1" dirty="0" err="1" smtClean="0">
                <a:solidFill>
                  <a:srgbClr val="FF0000"/>
                </a:solidFill>
              </a:rPr>
              <a:t>Ru,i</a:t>
            </a:r>
            <a:r>
              <a:rPr lang="pt-BR" sz="2400" dirty="0" smtClean="0"/>
              <a:t> é a avaliação real do usuário </a:t>
            </a:r>
            <a:r>
              <a:rPr lang="pt-BR" sz="2400" i="1" dirty="0" smtClean="0">
                <a:solidFill>
                  <a:srgbClr val="FF0000"/>
                </a:solidFill>
              </a:rPr>
              <a:t>u</a:t>
            </a:r>
            <a:r>
              <a:rPr lang="pt-BR" sz="2400" dirty="0" smtClean="0"/>
              <a:t> </a:t>
            </a:r>
            <a:r>
              <a:rPr lang="pt-BR" sz="2400" dirty="0"/>
              <a:t>com relação ao item </a:t>
            </a:r>
            <a:r>
              <a:rPr lang="pt-BR" sz="2400" i="1" dirty="0">
                <a:solidFill>
                  <a:srgbClr val="FF0000"/>
                </a:solidFill>
              </a:rPr>
              <a:t>i 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N</a:t>
            </a:r>
            <a:r>
              <a:rPr lang="pt-BR" sz="2400" dirty="0" smtClean="0"/>
              <a:t> é o número total de avaliações com relação ao conjunto de </a:t>
            </a:r>
            <a:r>
              <a:rPr lang="pt-BR" sz="2400" dirty="0" err="1" smtClean="0"/>
              <a:t>items</a:t>
            </a:r>
            <a:endParaRPr lang="pt-BR" sz="2400" dirty="0" smtClean="0"/>
          </a:p>
          <a:p>
            <a:r>
              <a:rPr lang="pt-BR" dirty="0"/>
              <a:t>Quanto menor o MAE, mais precisamente o mecanismo de recomendação prevê as </a:t>
            </a:r>
            <a:r>
              <a:rPr lang="pt-BR" dirty="0" smtClean="0"/>
              <a:t>avaliações </a:t>
            </a:r>
            <a:r>
              <a:rPr lang="pt-BR" dirty="0"/>
              <a:t>de usuários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941" y="2276872"/>
            <a:ext cx="412385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Root </a:t>
            </a:r>
            <a:r>
              <a:rPr lang="pt-BR" dirty="0" err="1"/>
              <a:t>Mean</a:t>
            </a:r>
            <a:r>
              <a:rPr lang="pt-BR" dirty="0"/>
              <a:t> Square </a:t>
            </a:r>
            <a:r>
              <a:rPr lang="pt-BR" dirty="0" err="1"/>
              <a:t>Error</a:t>
            </a:r>
            <a:r>
              <a:rPr lang="pt-BR" dirty="0"/>
              <a:t>(RMSE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ser calculado por:</a:t>
            </a:r>
          </a:p>
          <a:p>
            <a:endParaRPr lang="pt-BR" dirty="0"/>
          </a:p>
          <a:p>
            <a:r>
              <a:rPr lang="pt-PT" dirty="0"/>
              <a:t>O</a:t>
            </a:r>
            <a:r>
              <a:rPr lang="pt-PT" dirty="0" smtClean="0"/>
              <a:t> </a:t>
            </a:r>
            <a:r>
              <a:rPr lang="pt-PT" dirty="0"/>
              <a:t>RMSE </a:t>
            </a:r>
            <a:r>
              <a:rPr lang="pt-PT" dirty="0" smtClean="0"/>
              <a:t> é similar a MAE, mas coloca </a:t>
            </a:r>
            <a:r>
              <a:rPr lang="pt-PT" dirty="0"/>
              <a:t>mais ênfase </a:t>
            </a:r>
            <a:r>
              <a:rPr lang="pt-PT" dirty="0" smtClean="0"/>
              <a:t>no desvilo maior, e </a:t>
            </a:r>
            <a:r>
              <a:rPr lang="pt-PT" dirty="0"/>
              <a:t>quanto menor o RMSE, melhor a precisão da recomendação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600200"/>
            <a:ext cx="282550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pt-BR" sz="3200" dirty="0" smtClean="0">
                <a:solidFill>
                  <a:schemeClr val="tx1"/>
                </a:solidFill>
              </a:rPr>
              <a:t>Métricas de acurácia de suporte à decisão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Essas </a:t>
            </a:r>
            <a:r>
              <a:rPr lang="pt-BR" dirty="0"/>
              <a:t>métricas </a:t>
            </a:r>
            <a:r>
              <a:rPr lang="pt-BR" dirty="0" smtClean="0"/>
              <a:t>avaliam a capacidade do sistemas </a:t>
            </a:r>
            <a:r>
              <a:rPr lang="pt-BR" dirty="0"/>
              <a:t>selecionar itens de alta qualidade </a:t>
            </a:r>
            <a:r>
              <a:rPr lang="pt-BR" dirty="0" smtClean="0"/>
              <a:t>do conjunto </a:t>
            </a:r>
            <a:r>
              <a:rPr lang="pt-BR" dirty="0"/>
              <a:t>de itens </a:t>
            </a:r>
            <a:r>
              <a:rPr lang="pt-BR" dirty="0" smtClean="0"/>
              <a:t>disponíveis</a:t>
            </a:r>
          </a:p>
          <a:p>
            <a:r>
              <a:rPr lang="pt-BR" dirty="0" smtClean="0"/>
              <a:t>As métricas encaram o </a:t>
            </a:r>
            <a:r>
              <a:rPr lang="pt-BR" dirty="0"/>
              <a:t>procedimento de previsão </a:t>
            </a:r>
            <a:r>
              <a:rPr lang="pt-BR" dirty="0" smtClean="0"/>
              <a:t>como </a:t>
            </a:r>
            <a:r>
              <a:rPr lang="pt-BR" dirty="0"/>
              <a:t>uma operação binária que distingue itens bons dos itens que não são </a:t>
            </a:r>
            <a:r>
              <a:rPr lang="pt-BR" dirty="0" smtClean="0"/>
              <a:t>bons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Precision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Recall; e 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F-</a:t>
            </a:r>
            <a:r>
              <a:rPr lang="pt-BR" dirty="0" err="1" smtClean="0">
                <a:solidFill>
                  <a:srgbClr val="FF0000"/>
                </a:solidFill>
              </a:rPr>
              <a:t>measure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Métricas de acurácia de suporte à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0000"/>
                </a:solidFill>
              </a:rPr>
              <a:t>Precision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PT" dirty="0" smtClean="0"/>
              <a:t>Uma </a:t>
            </a:r>
            <a:r>
              <a:rPr lang="pt-PT" dirty="0"/>
              <a:t>medida de exatidão, determina a fração de itens relevantes </a:t>
            </a:r>
            <a:r>
              <a:rPr lang="pt-PT" dirty="0" smtClean="0"/>
              <a:t>recomendados do total de </a:t>
            </a:r>
            <a:r>
              <a:rPr lang="pt-PT" dirty="0"/>
              <a:t>itens </a:t>
            </a:r>
            <a:r>
              <a:rPr lang="pt-PT" dirty="0" smtClean="0"/>
              <a:t>recomendados</a:t>
            </a:r>
          </a:p>
          <a:p>
            <a:pPr lvl="1"/>
            <a:r>
              <a:rPr lang="pt-PT" dirty="0" smtClean="0"/>
              <a:t>Pode ser calculada como: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437112"/>
            <a:ext cx="5008828" cy="86409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87624" y="5662394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exemplo</a:t>
            </a:r>
            <a:r>
              <a:rPr lang="en-US" sz="2000" dirty="0" smtClean="0"/>
              <a:t>, a  </a:t>
            </a:r>
            <a:r>
              <a:rPr lang="en-US" sz="2000" dirty="0" err="1" smtClean="0"/>
              <a:t>proporção</a:t>
            </a:r>
            <a:r>
              <a:rPr lang="en-US" sz="2000" dirty="0" smtClean="0"/>
              <a:t> of </a:t>
            </a:r>
            <a:r>
              <a:rPr lang="en-US" sz="2000" dirty="0" err="1" smtClean="0"/>
              <a:t>filmes</a:t>
            </a:r>
            <a:r>
              <a:rPr lang="en-US" sz="2000" dirty="0" smtClean="0"/>
              <a:t> </a:t>
            </a:r>
            <a:r>
              <a:rPr lang="en-US" sz="2000" dirty="0" err="1" smtClean="0"/>
              <a:t>recomendados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</a:t>
            </a:r>
            <a:r>
              <a:rPr lang="en-US" sz="2000" dirty="0" err="1" smtClean="0"/>
              <a:t>realmente</a:t>
            </a:r>
            <a:r>
              <a:rPr lang="en-US" sz="2000" dirty="0" smtClean="0"/>
              <a:t> </a:t>
            </a:r>
            <a:r>
              <a:rPr lang="en-US" sz="2000" dirty="0" err="1" smtClean="0"/>
              <a:t>bons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669</Words>
  <Application>Microsoft Office PowerPoint</Application>
  <PresentationFormat>Apresentação na tela (4:3)</PresentationFormat>
  <Paragraphs>82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</vt:lpstr>
      <vt:lpstr>Calibri</vt:lpstr>
      <vt:lpstr>Tema do Office</vt:lpstr>
      <vt:lpstr>Sistemas de Recomendação</vt:lpstr>
      <vt:lpstr> Avaliação de Sistemas de Recomendação  </vt:lpstr>
      <vt:lpstr>Introdução</vt:lpstr>
      <vt:lpstr>Acurácia</vt:lpstr>
      <vt:lpstr>Métricas de acurácia estatística  </vt:lpstr>
      <vt:lpstr>Mean Absolute Error (MAE) </vt:lpstr>
      <vt:lpstr>Root Mean Square Error(RMSE)</vt:lpstr>
      <vt:lpstr>Métricas de acurácia de suporte à decisão </vt:lpstr>
      <vt:lpstr>Métricas de acurácia de suporte à decisão</vt:lpstr>
      <vt:lpstr>Métricas de acurácia de suporte à decisão</vt:lpstr>
      <vt:lpstr>Métricas de acurácia de suporte à decisão</vt:lpstr>
      <vt:lpstr>Precision vs. Recall</vt:lpstr>
      <vt:lpstr>Cobertura</vt:lpstr>
      <vt:lpstr>Metodologia para Avaliação</vt:lpstr>
      <vt:lpstr>Metodologia para Avaliação</vt:lpstr>
      <vt:lpstr>Metodologia para Avaliação</vt:lpstr>
      <vt:lpstr>Metodologia para Avaliação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Raciocínio Baseado em Casos CBR (Case-Based Reasoning)</dc:title>
  <dc:creator>Fabio</dc:creator>
  <cp:lastModifiedBy>Fabio Santos</cp:lastModifiedBy>
  <cp:revision>113</cp:revision>
  <dcterms:created xsi:type="dcterms:W3CDTF">2013-05-16T16:35:12Z</dcterms:created>
  <dcterms:modified xsi:type="dcterms:W3CDTF">2019-02-20T21:38:48Z</dcterms:modified>
</cp:coreProperties>
</file>