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ynep" initials="Z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6673-4D9D-4A65-BB1A-03C20C89A1F2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C7E42-B45C-4AD7-B692-03951229BA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3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639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0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5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4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19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75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52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3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05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FD255-1B15-4A73-A508-E29236C47153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9C7-6486-4025-8971-919FE4024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de Recomendação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Dr. Fábio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3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Distância de Manhattan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4351338"/>
          </a:xfrm>
        </p:spPr>
        <p:txBody>
          <a:bodyPr/>
          <a:lstStyle/>
          <a:p>
            <a:r>
              <a:rPr lang="pt-BR" sz="2000" dirty="0" smtClean="0">
                <a:latin typeface="inherit"/>
              </a:rPr>
              <a:t>A métrica de similaridade </a:t>
            </a:r>
            <a:r>
              <a:rPr lang="pt-BR" sz="2000" dirty="0">
                <a:latin typeface="inherit"/>
              </a:rPr>
              <a:t>mais fácil para calcular é </a:t>
            </a:r>
            <a:r>
              <a:rPr lang="pt-BR" sz="2000" dirty="0" smtClean="0">
                <a:latin typeface="inherit"/>
              </a:rPr>
              <a:t>a chamada distância de Manhattan.</a:t>
            </a:r>
          </a:p>
          <a:p>
            <a:pPr lvl="0"/>
            <a:r>
              <a:rPr lang="pt-BR" sz="2000" dirty="0" smtClean="0"/>
              <a:t>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No caso 2D,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cada pessoa é representada por um ponto (x, y)</a:t>
            </a:r>
          </a:p>
          <a:p>
            <a:pPr lvl="0"/>
            <a:r>
              <a:rPr lang="pt-BR" sz="2000" dirty="0" smtClean="0"/>
              <a:t>Então </a:t>
            </a:r>
            <a:r>
              <a:rPr lang="pt-BR" sz="2000" dirty="0">
                <a:solidFill>
                  <a:srgbClr val="FF0000"/>
                </a:solidFill>
              </a:rPr>
              <a:t>(x1, y1) </a:t>
            </a:r>
            <a:r>
              <a:rPr lang="pt-BR" sz="2000" dirty="0"/>
              <a:t>pode ser </a:t>
            </a:r>
            <a:r>
              <a:rPr lang="pt-BR" sz="2000" b="1" dirty="0">
                <a:solidFill>
                  <a:srgbClr val="FF0000"/>
                </a:solidFill>
              </a:rPr>
              <a:t>Amy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0000"/>
                </a:solidFill>
              </a:rPr>
              <a:t>(x2, y2) </a:t>
            </a:r>
            <a:r>
              <a:rPr lang="pt-BR" sz="2000" dirty="0"/>
              <a:t>pode ser a </a:t>
            </a:r>
            <a:r>
              <a:rPr lang="pt-BR" sz="2000" b="1" dirty="0" smtClean="0">
                <a:solidFill>
                  <a:srgbClr val="FF0000"/>
                </a:solidFill>
              </a:rPr>
              <a:t>Sra. X</a:t>
            </a:r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 distância de Manhattan é então calculada por</a:t>
            </a:r>
            <a:r>
              <a:rPr kumimoji="0" lang="pt-PT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pt-PT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| x1  -  x2| + | y1  - y2 |</a:t>
            </a:r>
          </a:p>
          <a:p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O valor absoluto da diferença entre os valores</a:t>
            </a:r>
            <a:r>
              <a:rPr kumimoji="0" lang="pt-PT" sz="20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pt-PT" sz="2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x</a:t>
            </a:r>
            <a:r>
              <a:rPr kumimoji="0" lang="pt-PT" sz="2000" b="0" i="1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mais o valor absoluto da diferença entre os valores </a:t>
            </a:r>
            <a:r>
              <a:rPr kumimoji="0" lang="pt-PT" sz="2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y</a:t>
            </a: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/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Então, a Distância de Manhattan para Amy e a Sra. X é </a:t>
            </a:r>
            <a:r>
              <a:rPr kumimoji="0" lang="pt-PT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4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pt-P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pt-PT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pt-PT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kumimoji="0" lang="pt-PT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63" y="3810000"/>
            <a:ext cx="3171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Distância de </a:t>
            </a:r>
            <a:r>
              <a:rPr lang="pt-BR" dirty="0" err="1" smtClean="0"/>
              <a:t>Manhatan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Calculando </a:t>
            </a:r>
            <a:r>
              <a:rPr lang="pt-BR" dirty="0"/>
              <a:t>a distância entre a Sra. X e as três </a:t>
            </a:r>
            <a:r>
              <a:rPr lang="pt-BR" dirty="0" smtClean="0"/>
              <a:t>pessoas temos: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Amy é a pessoa mais próxima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 </a:t>
            </a:r>
          </a:p>
          <a:p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Podemos olhar em sua história e ver, por exemplo, que ela deu cinco estrelas para The Windup Girl então nós recomendamos esse livro para a Sra. X</a:t>
            </a:r>
            <a:endParaRPr lang="pt-BR" sz="24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80" y="2434107"/>
            <a:ext cx="8953668" cy="166544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Distância Euclidiana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Um </a:t>
            </a:r>
            <a:r>
              <a:rPr lang="pt-BR" sz="2400" dirty="0"/>
              <a:t>benefício </a:t>
            </a:r>
            <a:r>
              <a:rPr lang="pt-BR" sz="2400" dirty="0" smtClean="0"/>
              <a:t>da distância de </a:t>
            </a:r>
            <a:r>
              <a:rPr lang="pt-BR" sz="2400" dirty="0"/>
              <a:t>Manhattan </a:t>
            </a:r>
            <a:r>
              <a:rPr lang="pt-BR" sz="2400" dirty="0" smtClean="0"/>
              <a:t>é </a:t>
            </a:r>
            <a:r>
              <a:rPr lang="pt-BR" sz="2400" dirty="0"/>
              <a:t>que é rápido para calcular. Se nós somos o </a:t>
            </a:r>
            <a:r>
              <a:rPr lang="pt-BR" sz="2400" dirty="0" err="1"/>
              <a:t>Facebook</a:t>
            </a:r>
            <a:r>
              <a:rPr lang="pt-BR" sz="2400" dirty="0"/>
              <a:t> e estamos tentando descobrir quem, entre um milhão de usuários, é mais parecido com o pequeno </a:t>
            </a:r>
            <a:r>
              <a:rPr lang="pt-BR" sz="2400" dirty="0" smtClean="0"/>
              <a:t>Danny, rapidez </a:t>
            </a:r>
            <a:r>
              <a:rPr lang="pt-BR" sz="2400" dirty="0"/>
              <a:t>é </a:t>
            </a:r>
            <a:r>
              <a:rPr lang="pt-BR" sz="2400" dirty="0" smtClean="0"/>
              <a:t>bom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Teorema de </a:t>
            </a:r>
            <a:r>
              <a:rPr lang="pt-BR" dirty="0" err="1" smtClean="0">
                <a:solidFill>
                  <a:srgbClr val="FF0000"/>
                </a:solidFill>
              </a:rPr>
              <a:t>Pitagoras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O teorema de </a:t>
            </a:r>
            <a:r>
              <a:rPr lang="pt-BR" dirty="0" err="1" smtClean="0"/>
              <a:t>Pitagoras</a:t>
            </a:r>
            <a:r>
              <a:rPr lang="pt-BR" dirty="0" smtClean="0"/>
              <a:t> nos permite calcular a </a:t>
            </a:r>
            <a:r>
              <a:rPr lang="pt-BR" dirty="0" smtClean="0">
                <a:solidFill>
                  <a:srgbClr val="FF0000"/>
                </a:solidFill>
              </a:rPr>
              <a:t>distância Euclidiana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41" y="4001294"/>
            <a:ext cx="2762250" cy="2667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71" y="4314771"/>
            <a:ext cx="4729163" cy="18621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852" y="3013656"/>
            <a:ext cx="2016752" cy="84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Distância Euclidiana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Lembre-se </a:t>
            </a:r>
            <a:r>
              <a:rPr lang="pt-BR" dirty="0"/>
              <a:t>de que </a:t>
            </a:r>
            <a:r>
              <a:rPr lang="pt-BR" i="1" dirty="0">
                <a:solidFill>
                  <a:srgbClr val="FF0000"/>
                </a:solidFill>
              </a:rPr>
              <a:t>x1</a:t>
            </a:r>
            <a:r>
              <a:rPr lang="pt-BR" dirty="0"/>
              <a:t> é o quão bem a </a:t>
            </a:r>
            <a:r>
              <a:rPr lang="pt-BR" dirty="0">
                <a:solidFill>
                  <a:srgbClr val="FF0000"/>
                </a:solidFill>
              </a:rPr>
              <a:t>pessoa 1 </a:t>
            </a:r>
            <a:r>
              <a:rPr lang="pt-BR" dirty="0"/>
              <a:t>gostou de Dragon </a:t>
            </a:r>
            <a:r>
              <a:rPr lang="pt-BR" dirty="0" err="1"/>
              <a:t>Tattoo</a:t>
            </a:r>
            <a:r>
              <a:rPr lang="pt-BR" dirty="0"/>
              <a:t> e </a:t>
            </a:r>
            <a:r>
              <a:rPr lang="pt-BR" i="1" dirty="0">
                <a:solidFill>
                  <a:srgbClr val="FF0000"/>
                </a:solidFill>
              </a:rPr>
              <a:t>x2</a:t>
            </a:r>
            <a:r>
              <a:rPr lang="pt-BR" dirty="0"/>
              <a:t> é o </a:t>
            </a:r>
            <a:r>
              <a:rPr lang="pt-BR" dirty="0" smtClean="0"/>
              <a:t>quão a </a:t>
            </a:r>
            <a:r>
              <a:rPr lang="pt-BR" dirty="0">
                <a:solidFill>
                  <a:srgbClr val="FF0000"/>
                </a:solidFill>
              </a:rPr>
              <a:t>pessoa </a:t>
            </a:r>
            <a:r>
              <a:rPr lang="pt-BR" dirty="0" smtClean="0">
                <a:solidFill>
                  <a:srgbClr val="FF0000"/>
                </a:solidFill>
              </a:rPr>
              <a:t>2 </a:t>
            </a:r>
            <a:r>
              <a:rPr lang="pt-BR" dirty="0" smtClean="0"/>
              <a:t>gostou de Dragon </a:t>
            </a:r>
            <a:r>
              <a:rPr lang="pt-BR" dirty="0" err="1" smtClean="0"/>
              <a:t>Tattoo</a:t>
            </a:r>
            <a:r>
              <a:rPr lang="pt-BR" dirty="0" smtClean="0"/>
              <a:t>;</a:t>
            </a:r>
          </a:p>
          <a:p>
            <a:r>
              <a:rPr lang="pt-BR" dirty="0" smtClean="0"/>
              <a:t> </a:t>
            </a:r>
            <a:r>
              <a:rPr lang="pt-BR" i="1" dirty="0">
                <a:solidFill>
                  <a:srgbClr val="FF0000"/>
                </a:solidFill>
              </a:rPr>
              <a:t>y1</a:t>
            </a:r>
            <a:r>
              <a:rPr lang="pt-BR" dirty="0"/>
              <a:t> é o quão bem que a </a:t>
            </a:r>
            <a:r>
              <a:rPr lang="pt-BR" dirty="0">
                <a:solidFill>
                  <a:srgbClr val="FF0000"/>
                </a:solidFill>
              </a:rPr>
              <a:t>pessoa 1 </a:t>
            </a:r>
            <a:r>
              <a:rPr lang="pt-BR" dirty="0"/>
              <a:t>gostou de </a:t>
            </a:r>
            <a:r>
              <a:rPr lang="pt-BR" dirty="0" err="1"/>
              <a:t>Snow</a:t>
            </a:r>
            <a:r>
              <a:rPr lang="pt-BR" dirty="0"/>
              <a:t> Crash e </a:t>
            </a:r>
            <a:r>
              <a:rPr lang="pt-BR" i="1" dirty="0">
                <a:solidFill>
                  <a:srgbClr val="FF0000"/>
                </a:solidFill>
              </a:rPr>
              <a:t>y2</a:t>
            </a:r>
            <a:r>
              <a:rPr lang="pt-BR" dirty="0"/>
              <a:t> é como bem, a </a:t>
            </a:r>
            <a:r>
              <a:rPr lang="pt-BR" dirty="0">
                <a:solidFill>
                  <a:srgbClr val="FF0000"/>
                </a:solidFill>
              </a:rPr>
              <a:t>pessoa 2 </a:t>
            </a:r>
            <a:r>
              <a:rPr lang="pt-BR" dirty="0"/>
              <a:t>gostou</a:t>
            </a:r>
            <a:r>
              <a:rPr lang="pt-BR" dirty="0" smtClean="0"/>
              <a:t>.</a:t>
            </a:r>
          </a:p>
          <a:p>
            <a:pPr lvl="0"/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Amy avaliou Snow Crash e Dragon Tattoo com 5; A Sra. X avaliou Dragon Tattoo com 2 e Snow Crash com 4. Portanto, a distância euclidiana entre elas são:</a:t>
            </a:r>
            <a:endParaRPr kumimoji="0" lang="pt-P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39" y="4865463"/>
            <a:ext cx="5855757" cy="53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Distância Euclidiana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Computando as distâncias entre a Sr. X e o demais usuário temos: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374" y="2497763"/>
            <a:ext cx="7824905" cy="144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Pensando N dimensional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4351338"/>
          </a:xfrm>
        </p:spPr>
        <p:txBody>
          <a:bodyPr/>
          <a:lstStyle/>
          <a:p>
            <a:r>
              <a:rPr lang="pt-BR" sz="2400" dirty="0" smtClean="0">
                <a:latin typeface="inherit"/>
              </a:rPr>
              <a:t>Suponhamos </a:t>
            </a:r>
            <a:r>
              <a:rPr lang="pt-BR" sz="2400" dirty="0">
                <a:latin typeface="inherit"/>
              </a:rPr>
              <a:t>que trabalhamos para um serviço de música em streaming online e queremos tornar a experiência mais atraente, recomendando </a:t>
            </a:r>
            <a:r>
              <a:rPr lang="pt-BR" sz="2400" dirty="0" smtClean="0">
                <a:latin typeface="inherit"/>
              </a:rPr>
              <a:t>bandas</a:t>
            </a:r>
          </a:p>
          <a:p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Digamos que os usuários podem avaliar as bandas em um sistema estrela de 1-5 estrelas e podem dar avaliações de meia estrela (por exemplo, você pode avaliar uma banda com 2,5 estrelas).</a:t>
            </a:r>
            <a:endParaRPr lang="pt-BR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09" y="3640685"/>
            <a:ext cx="6565744" cy="245239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14671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b="0" i="0" dirty="0" smtClean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Os hifens na tabela indicam que um usuário não avaliou essa banda em particular.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1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Pensando N dimensional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87743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Por </a:t>
            </a:r>
            <a:r>
              <a:rPr lang="pt-BR" sz="2400" dirty="0"/>
              <a:t>enquanto, vamos calcular a distância com base no número de bandas que ambos </a:t>
            </a:r>
            <a:r>
              <a:rPr lang="pt-BR" sz="2400" dirty="0" smtClean="0"/>
              <a:t>avaliaram</a:t>
            </a:r>
          </a:p>
          <a:p>
            <a:r>
              <a:rPr lang="pt-BR" sz="2400" dirty="0" smtClean="0"/>
              <a:t>Por </a:t>
            </a:r>
            <a:r>
              <a:rPr lang="pt-BR" sz="2400" dirty="0"/>
              <a:t>exemplo, ao calcular a distância entre </a:t>
            </a:r>
            <a:r>
              <a:rPr lang="pt-BR" sz="2400" i="1" dirty="0" err="1">
                <a:solidFill>
                  <a:srgbClr val="FF0000"/>
                </a:solidFill>
              </a:rPr>
              <a:t>Angelica</a:t>
            </a:r>
            <a:r>
              <a:rPr lang="pt-BR" sz="2400" dirty="0"/>
              <a:t> e </a:t>
            </a:r>
            <a:r>
              <a:rPr lang="pt-BR" sz="2400" i="1" dirty="0">
                <a:solidFill>
                  <a:srgbClr val="FF0000"/>
                </a:solidFill>
              </a:rPr>
              <a:t>Bill</a:t>
            </a:r>
            <a:r>
              <a:rPr lang="pt-BR" sz="2400" dirty="0"/>
              <a:t>, usaremos as avaliações para Blues </a:t>
            </a:r>
            <a:r>
              <a:rPr lang="pt-BR" sz="2400" dirty="0" err="1"/>
              <a:t>Traveler</a:t>
            </a:r>
            <a:r>
              <a:rPr lang="pt-BR" sz="2400" dirty="0"/>
              <a:t>, </a:t>
            </a:r>
            <a:r>
              <a:rPr lang="pt-BR" sz="2400" dirty="0" err="1"/>
              <a:t>Broken</a:t>
            </a:r>
            <a:r>
              <a:rPr lang="pt-BR" sz="2400" dirty="0"/>
              <a:t> Bells, Phoenix, </a:t>
            </a:r>
            <a:r>
              <a:rPr lang="pt-BR" sz="2400" dirty="0" err="1"/>
              <a:t>Slightly</a:t>
            </a:r>
            <a:r>
              <a:rPr lang="pt-BR" sz="2400" dirty="0"/>
              <a:t> </a:t>
            </a:r>
            <a:r>
              <a:rPr lang="pt-BR" sz="2400" dirty="0" err="1"/>
              <a:t>Stoopid</a:t>
            </a:r>
            <a:r>
              <a:rPr lang="pt-BR" sz="2400" dirty="0"/>
              <a:t> e Vampire Weekend. Então, a distância de Manhattan seria: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036" y="3211937"/>
            <a:ext cx="6267450" cy="28540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2558603" y="61947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>
                <a:solidFill>
                  <a:srgbClr val="212121"/>
                </a:solidFill>
                <a:latin typeface="inherit"/>
              </a:rPr>
              <a:t>A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última linha da tabela, é simplesmente a soma das diferenças: (1,5 + 1,5 + 3 + 2 + 1)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59886" y="3211937"/>
            <a:ext cx="1751527" cy="26221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05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Pensando N dimensional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computação da distância euclidiana é similar. Nós só usamos as bandas que ambos </a:t>
            </a:r>
            <a:r>
              <a:rPr lang="pt-BR" dirty="0" smtClean="0"/>
              <a:t>avaliaram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356" y="2890838"/>
            <a:ext cx="67532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1231" y="1321357"/>
            <a:ext cx="748602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Calcule a distância euclidiana entre Hailey e Veronica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Calcule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distância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euclidiana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entre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Hailey e Jordyn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96" y="2299190"/>
            <a:ext cx="68199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Calcule a distância euclidiana entre Hailey e Veronica</a:t>
            </a:r>
          </a:p>
          <a:p>
            <a:pPr lvl="0"/>
            <a:endParaRPr lang="pt-PT" dirty="0">
              <a:solidFill>
                <a:srgbClr val="212121"/>
              </a:solidFill>
              <a:latin typeface="inherit"/>
            </a:endParaRPr>
          </a:p>
          <a:p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Calcule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a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distância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euclidiana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entre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Hailey e Jordyn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</a:p>
          <a:p>
            <a:pPr lvl="0"/>
            <a:endParaRPr kumimoji="0" lang="pt-PT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inherit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24" y="2299416"/>
            <a:ext cx="4819650" cy="533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24" y="3633318"/>
            <a:ext cx="6702865" cy="23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7099"/>
            <a:ext cx="10515600" cy="1325563"/>
          </a:xfrm>
        </p:spPr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Técnica </a:t>
            </a:r>
            <a:r>
              <a:rPr lang="pt-BR" dirty="0" smtClean="0">
                <a:solidFill>
                  <a:srgbClr val="FF0000"/>
                </a:solidFill>
              </a:rPr>
              <a:t>mais proeminente </a:t>
            </a:r>
            <a:r>
              <a:rPr lang="pt-BR" dirty="0" smtClean="0"/>
              <a:t>para gerar recomendações</a:t>
            </a:r>
          </a:p>
          <a:p>
            <a:r>
              <a:rPr lang="pt-BR" dirty="0" smtClean="0"/>
              <a:t>Os algoritmos de recomendação de Filtragem Colaborativa </a:t>
            </a:r>
            <a:r>
              <a:rPr lang="pt-BR" dirty="0" smtClean="0">
                <a:solidFill>
                  <a:srgbClr val="FF0000"/>
                </a:solidFill>
              </a:rPr>
              <a:t>são amplamente utilizados</a:t>
            </a:r>
            <a:r>
              <a:rPr lang="pt-BR" dirty="0" smtClean="0"/>
              <a:t> no ramo de </a:t>
            </a:r>
            <a:r>
              <a:rPr lang="pt-BR" i="1" dirty="0" smtClean="0">
                <a:solidFill>
                  <a:srgbClr val="FF0000"/>
                </a:solidFill>
              </a:rPr>
              <a:t>e-commerce</a:t>
            </a:r>
            <a:r>
              <a:rPr lang="pt-BR" i="1" dirty="0" smtClean="0"/>
              <a:t> </a:t>
            </a:r>
            <a:r>
              <a:rPr lang="pt-BR" dirty="0" smtClean="0"/>
              <a:t>e também em </a:t>
            </a:r>
            <a:r>
              <a:rPr lang="pt-BR" dirty="0" smtClean="0">
                <a:solidFill>
                  <a:srgbClr val="FF0000"/>
                </a:solidFill>
              </a:rPr>
              <a:t>Redes Sociais</a:t>
            </a:r>
            <a:r>
              <a:rPr lang="pt-BR" dirty="0" smtClean="0"/>
              <a:t>. </a:t>
            </a:r>
          </a:p>
          <a:p>
            <a:pPr lvl="0"/>
            <a:r>
              <a:rPr lang="pt-PT" dirty="0">
                <a:solidFill>
                  <a:srgbClr val="212121"/>
                </a:solidFill>
                <a:latin typeface="inherit"/>
              </a:rPr>
              <a:t>U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se a "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sabedoria da multidão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" para recomendar item</a:t>
            </a:r>
          </a:p>
          <a:p>
            <a:pPr lvl="0"/>
            <a:r>
              <a:rPr lang="pt-PT" sz="2400" dirty="0" smtClean="0">
                <a:solidFill>
                  <a:srgbClr val="212121"/>
                </a:solidFill>
                <a:latin typeface="inherit"/>
              </a:rPr>
              <a:t>Ideia Básica</a:t>
            </a:r>
          </a:p>
          <a:p>
            <a:pPr lvl="1"/>
            <a:r>
              <a:rPr lang="pt-BR" sz="2800" dirty="0" smtClean="0"/>
              <a:t>Os </a:t>
            </a:r>
            <a:r>
              <a:rPr lang="pt-BR" sz="2800" dirty="0"/>
              <a:t>usuários </a:t>
            </a:r>
            <a:r>
              <a:rPr lang="pt-BR" sz="2800" dirty="0" smtClean="0"/>
              <a:t>fornecem avaliações para </a:t>
            </a:r>
            <a:r>
              <a:rPr lang="pt-BR" sz="2800" dirty="0"/>
              <a:t>itens do catálogo (de forma </a:t>
            </a:r>
            <a:r>
              <a:rPr lang="pt-BR" sz="2800" dirty="0">
                <a:solidFill>
                  <a:srgbClr val="FF0000"/>
                </a:solidFill>
              </a:rPr>
              <a:t>implícita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0000"/>
                </a:solidFill>
              </a:rPr>
              <a:t>explícita</a:t>
            </a:r>
            <a:r>
              <a:rPr lang="pt-BR" sz="2800" dirty="0"/>
              <a:t>)</a:t>
            </a:r>
            <a:r>
              <a:rPr kumimoji="0" lang="pt-PT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lang="pt-PT" dirty="0" smtClean="0">
                <a:solidFill>
                  <a:srgbClr val="212121"/>
                </a:solidFill>
                <a:latin typeface="inherit"/>
              </a:rPr>
              <a:t>Usuários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que tiveram gostos semelhantes no passado terão gostos semelhantes no futuro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kumimoji="0" lang="pt-P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Implementando Filtragem Colaborativa em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Existem </a:t>
            </a:r>
            <a:r>
              <a:rPr lang="pt-BR" sz="2400" dirty="0"/>
              <a:t>várias maneiras de representar os dados na tabela acima usando o Python. Eu vou usar o dicionário de Python (também chamado de matriz associativa ou tabela de </a:t>
            </a:r>
            <a:r>
              <a:rPr lang="pt-BR" sz="2400" dirty="0" err="1"/>
              <a:t>hash</a:t>
            </a:r>
            <a:r>
              <a:rPr lang="pt-BR" sz="2400" dirty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12" y="2614410"/>
            <a:ext cx="6034088" cy="42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3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Filtragem Colaborativa em Python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5625" y="2062921"/>
            <a:ext cx="79316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PT" sz="1800" dirty="0">
                <a:solidFill>
                  <a:srgbClr val="212121"/>
                </a:solidFill>
                <a:latin typeface="inherit"/>
              </a:rPr>
              <a:t>Podemos obter as classificações de um usuário específico da seguinte forma</a:t>
            </a:r>
            <a:r>
              <a:rPr lang="pt-PT" sz="1600" dirty="0"/>
              <a:t> </a:t>
            </a:r>
            <a:endParaRPr lang="pt-PT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0" y="2616919"/>
            <a:ext cx="6694934" cy="11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6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Filtragem Colaborativa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77141"/>
            <a:ext cx="10515600" cy="4351338"/>
          </a:xfrm>
        </p:spPr>
        <p:txBody>
          <a:bodyPr/>
          <a:lstStyle/>
          <a:p>
            <a:r>
              <a:rPr lang="pt-BR" dirty="0" smtClean="0"/>
              <a:t>Código para calcula a distância de Manhattan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testar a função: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18" y="2538814"/>
            <a:ext cx="7559845" cy="24195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11" y="5431866"/>
            <a:ext cx="52482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Filtragem Colaborativa em Python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</a:t>
            </a:r>
            <a:r>
              <a:rPr lang="pt-BR" dirty="0"/>
              <a:t>, uma função para encontrar a pessoa mais próxima (na verdade, isso retorna uma lista ordenada com a pessoa mais próxima primeiro</a:t>
            </a:r>
            <a:r>
              <a:rPr lang="pt-BR" dirty="0" smtClean="0"/>
              <a:t>):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testar essa função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97" y="2578524"/>
            <a:ext cx="6964319" cy="26359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5711981"/>
            <a:ext cx="6791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Implementando a Recomendação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Finalmente</a:t>
            </a:r>
            <a:r>
              <a:rPr lang="pt-BR" dirty="0"/>
              <a:t>, vamos colocar tudo junto para fazer recomendações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Digamos </a:t>
            </a:r>
            <a:r>
              <a:rPr lang="pt-BR" dirty="0"/>
              <a:t>que eu quero fazer recomendações para o </a:t>
            </a:r>
            <a:r>
              <a:rPr lang="pt-BR" dirty="0" err="1"/>
              <a:t>Hailey</a:t>
            </a:r>
            <a:r>
              <a:rPr lang="pt-BR" dirty="0"/>
              <a:t>. Encontro o vizinho mais próximo - Veronica neste caso. Então vou encontrar bandas que a Veronica avaliou, mas </a:t>
            </a:r>
            <a:r>
              <a:rPr lang="pt-BR" dirty="0" err="1"/>
              <a:t>Hailey</a:t>
            </a:r>
            <a:r>
              <a:rPr lang="pt-BR" dirty="0"/>
              <a:t> não tem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Além </a:t>
            </a:r>
            <a:r>
              <a:rPr lang="pt-BR" dirty="0"/>
              <a:t>disso, vou assumir que </a:t>
            </a:r>
            <a:r>
              <a:rPr lang="pt-BR" dirty="0" err="1"/>
              <a:t>Hailey</a:t>
            </a:r>
            <a:r>
              <a:rPr lang="pt-BR" dirty="0"/>
              <a:t> teria avaliado as bandas da mesma forma (ou pelo menos muito semelhante a) Veronica</a:t>
            </a:r>
          </a:p>
          <a:p>
            <a:r>
              <a:rPr lang="pt-BR" dirty="0" smtClean="0"/>
              <a:t>Por </a:t>
            </a:r>
            <a:r>
              <a:rPr lang="pt-BR" dirty="0"/>
              <a:t>exemplo, </a:t>
            </a:r>
            <a:r>
              <a:rPr lang="pt-BR" dirty="0" err="1"/>
              <a:t>Hailey</a:t>
            </a:r>
            <a:r>
              <a:rPr lang="pt-BR" dirty="0"/>
              <a:t> não classificou a grande banda Phoenix. Veronica classificou Phoenix a '4', então vamos assumir que </a:t>
            </a:r>
            <a:r>
              <a:rPr lang="pt-BR" dirty="0" err="1"/>
              <a:t>Hailey</a:t>
            </a:r>
            <a:r>
              <a:rPr lang="pt-BR" dirty="0"/>
              <a:t> provavelmente também irá desfrutar da banda. Aqui está a minha função de fazer recomendações.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2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a Recomendação Colaborativa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Para </a:t>
            </a:r>
            <a:r>
              <a:rPr lang="pt-BR" sz="2400" dirty="0"/>
              <a:t>fazer recomendações para </a:t>
            </a:r>
            <a:r>
              <a:rPr lang="pt-BR" sz="2400" dirty="0" err="1"/>
              <a:t>Hailey</a:t>
            </a:r>
            <a:r>
              <a:rPr lang="pt-BR" sz="2400" dirty="0"/>
              <a:t>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25" y="1690688"/>
            <a:ext cx="6927760" cy="31131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574" y="5472380"/>
            <a:ext cx="9210821" cy="70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usuário recebe </a:t>
            </a:r>
            <a:r>
              <a:rPr lang="pt-BR" dirty="0" smtClean="0">
                <a:solidFill>
                  <a:srgbClr val="FF0000"/>
                </a:solidFill>
              </a:rPr>
              <a:t>recomendações baseadas nas avaliações passadas de todos os usuários</a:t>
            </a:r>
            <a:r>
              <a:rPr lang="pt-BR" dirty="0" smtClean="0"/>
              <a:t>, coletivamente. </a:t>
            </a:r>
          </a:p>
          <a:p>
            <a:r>
              <a:rPr lang="pt-BR" dirty="0" smtClean="0"/>
              <a:t>Por exemplo: </a:t>
            </a:r>
            <a:r>
              <a:rPr lang="pt-BR" dirty="0" smtClean="0">
                <a:solidFill>
                  <a:srgbClr val="FF0000"/>
                </a:solidFill>
              </a:rPr>
              <a:t>em uma loja de comércio eletrônico, buscamos por uma geladeira da marca X, e recebemos recomendações de outras geladeiras com base nas avaliações de outros usuários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avaliações dos itens podem ser feitas de diversas maneiras. Como uma </a:t>
            </a:r>
            <a:r>
              <a:rPr lang="pt-BR" dirty="0" smtClean="0">
                <a:solidFill>
                  <a:srgbClr val="FF0000"/>
                </a:solidFill>
              </a:rPr>
              <a:t>escala de pontuação baseado em estrelas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FF0000"/>
                </a:solidFill>
              </a:rPr>
              <a:t>um ícone caracterizando gostei e não gostei (avaliação binária)</a:t>
            </a:r>
            <a:r>
              <a:rPr lang="pt-BR" dirty="0" smtClean="0"/>
              <a:t>, ou até </a:t>
            </a:r>
            <a:r>
              <a:rPr lang="pt-BR" dirty="0" smtClean="0">
                <a:solidFill>
                  <a:srgbClr val="FF0000"/>
                </a:solidFill>
              </a:rPr>
              <a:t>mesmo através de postagens de comentários sobre o item.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0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8" y="1400621"/>
            <a:ext cx="10147479" cy="4742601"/>
          </a:xfrm>
        </p:spPr>
      </p:pic>
      <p:sp>
        <p:nvSpPr>
          <p:cNvPr id="5" name="Retângulo 4"/>
          <p:cNvSpPr/>
          <p:nvPr/>
        </p:nvSpPr>
        <p:spPr>
          <a:xfrm>
            <a:off x="2532844" y="6297769"/>
            <a:ext cx="7371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0" dirty="0" smtClean="0">
                <a:solidFill>
                  <a:srgbClr val="5E5E5E"/>
                </a:solidFill>
                <a:effectLst/>
                <a:latin typeface="Cabin"/>
              </a:rPr>
              <a:t> Fonte: </a:t>
            </a:r>
            <a:r>
              <a:rPr lang="pt-BR" b="0" i="0" u="none" strike="noStrike" dirty="0" smtClean="0">
                <a:solidFill>
                  <a:srgbClr val="00B9B3"/>
                </a:solidFill>
                <a:effectLst/>
                <a:latin typeface="Cabin"/>
                <a:hlinkClick r:id="rId3"/>
              </a:rPr>
              <a:t>Amazon.com</a:t>
            </a:r>
            <a:r>
              <a:rPr lang="pt-BR" b="0" i="0" dirty="0" smtClean="0">
                <a:solidFill>
                  <a:srgbClr val="5E5E5E"/>
                </a:solidFill>
                <a:effectLst/>
                <a:latin typeface="Cabin"/>
              </a:rPr>
              <a:t> – </a:t>
            </a:r>
            <a:r>
              <a:rPr lang="pt-BR" b="0" i="1" dirty="0" err="1" smtClean="0">
                <a:solidFill>
                  <a:srgbClr val="5E5E5E"/>
                </a:solidFill>
                <a:effectLst/>
                <a:latin typeface="Cabin"/>
              </a:rPr>
              <a:t>Screenshot</a:t>
            </a:r>
            <a:r>
              <a:rPr lang="pt-BR" b="0" i="0" dirty="0" smtClean="0">
                <a:solidFill>
                  <a:srgbClr val="5E5E5E"/>
                </a:solidFill>
                <a:effectLst/>
                <a:latin typeface="Cabin"/>
              </a:rPr>
              <a:t> de Recomendação de produtos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7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en-US" dirty="0" smtClean="0"/>
          </a:p>
        </p:txBody>
      </p:sp>
      <p:grpSp>
        <p:nvGrpSpPr>
          <p:cNvPr id="2" name="Gruppieren 12"/>
          <p:cNvGrpSpPr>
            <a:grpSpLocks/>
          </p:cNvGrpSpPr>
          <p:nvPr/>
        </p:nvGrpSpPr>
        <p:grpSpPr bwMode="auto">
          <a:xfrm>
            <a:off x="5595939" y="3000376"/>
            <a:ext cx="4181475" cy="1547813"/>
            <a:chOff x="4786314" y="3071810"/>
            <a:chExt cx="4181496" cy="1547815"/>
          </a:xfrm>
        </p:grpSpPr>
        <p:pic>
          <p:nvPicPr>
            <p:cNvPr id="12300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2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92" name="Rechteck 8"/>
          <p:cNvSpPr>
            <a:spLocks noChangeArrowheads="1"/>
          </p:cNvSpPr>
          <p:nvPr/>
        </p:nvSpPr>
        <p:spPr bwMode="auto">
          <a:xfrm>
            <a:off x="5881688" y="1571625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003366"/>
                </a:solidFill>
                <a:latin typeface="Calibri" pitchFamily="34" charset="0"/>
              </a:rPr>
              <a:t>Colaborativa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: "</a:t>
            </a:r>
            <a:r>
              <a:rPr lang="pt-BR" sz="2000" dirty="0" smtClean="0">
                <a:solidFill>
                  <a:srgbClr val="003366"/>
                </a:solidFill>
                <a:latin typeface="Calibri" pitchFamily="34" charset="0"/>
              </a:rPr>
              <a:t> Diga-me o que é popular entre os meus pares </a:t>
            </a:r>
            <a:r>
              <a:rPr lang="en-US" sz="2000" dirty="0" smtClean="0">
                <a:solidFill>
                  <a:srgbClr val="003366"/>
                </a:solidFill>
                <a:latin typeface="Calibri" pitchFamily="34" charset="0"/>
              </a:rPr>
              <a:t>"</a:t>
            </a:r>
            <a:endParaRPr lang="en-US" sz="2000" dirty="0">
              <a:solidFill>
                <a:srgbClr val="003366"/>
              </a:solidFill>
              <a:latin typeface="Calibri" pitchFamily="34" charset="0"/>
            </a:endParaRPr>
          </a:p>
        </p:txBody>
      </p:sp>
      <p:grpSp>
        <p:nvGrpSpPr>
          <p:cNvPr id="3" name="Gruppieren 13"/>
          <p:cNvGrpSpPr>
            <a:grpSpLocks/>
          </p:cNvGrpSpPr>
          <p:nvPr/>
        </p:nvGrpSpPr>
        <p:grpSpPr bwMode="auto">
          <a:xfrm>
            <a:off x="2222500" y="1643064"/>
            <a:ext cx="3659188" cy="1296987"/>
            <a:chOff x="699167" y="1643050"/>
            <a:chExt cx="3658519" cy="1297164"/>
          </a:xfrm>
        </p:grpSpPr>
        <p:pic>
          <p:nvPicPr>
            <p:cNvPr id="12298" name="Grafik 10" descr="UM.pn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99167" y="1643050"/>
              <a:ext cx="1801131" cy="967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9" name="Grafik 11" descr="UMarrow.png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71736" y="2071678"/>
              <a:ext cx="1785950" cy="868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pieren 18"/>
          <p:cNvGrpSpPr>
            <a:grpSpLocks/>
          </p:cNvGrpSpPr>
          <p:nvPr/>
        </p:nvGrpSpPr>
        <p:grpSpPr bwMode="auto">
          <a:xfrm>
            <a:off x="2309814" y="2722563"/>
            <a:ext cx="3252787" cy="920750"/>
            <a:chOff x="857224" y="2722011"/>
            <a:chExt cx="3252812" cy="921303"/>
          </a:xfrm>
        </p:grpSpPr>
        <p:pic>
          <p:nvPicPr>
            <p:cNvPr id="12296" name="Grafik 16" descr="Commarrow.png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43108" y="3143248"/>
              <a:ext cx="1966928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Grafik 15" descr="Community.png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857224" y="2722011"/>
              <a:ext cx="1428760" cy="849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215049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Entrada</a:t>
            </a:r>
          </a:p>
          <a:p>
            <a:pPr lvl="1"/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uma matriz de avaliações de itens de usuário</a:t>
            </a:r>
          </a:p>
          <a:p>
            <a:pPr lvl="1"/>
            <a:endParaRPr lang="pt-PT" dirty="0">
              <a:solidFill>
                <a:srgbClr val="212121"/>
              </a:solidFill>
              <a:latin typeface="inherit"/>
            </a:endParaRPr>
          </a:p>
          <a:p>
            <a:pPr lvl="1"/>
            <a:endParaRPr kumimoji="0" lang="pt-PT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inherit"/>
            </a:endParaRPr>
          </a:p>
          <a:p>
            <a:pPr lvl="1"/>
            <a:endParaRPr lang="pt-PT" dirty="0">
              <a:solidFill>
                <a:srgbClr val="212121"/>
              </a:solidFill>
              <a:latin typeface="inherit"/>
            </a:endParaRPr>
          </a:p>
          <a:p>
            <a:pPr marL="457200" lvl="1" indent="0">
              <a:buNone/>
            </a:pPr>
            <a:endParaRPr kumimoji="0" lang="pt-PT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inherit"/>
            </a:endParaRPr>
          </a:p>
          <a:p>
            <a:r>
              <a:rPr lang="pt-PT" sz="2400" dirty="0" smtClean="0">
                <a:solidFill>
                  <a:srgbClr val="FF0000"/>
                </a:solidFill>
                <a:latin typeface="inherit"/>
              </a:rPr>
              <a:t>Tipos de Saída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previsão (numérica) indicando até que ponto o usuário atual gostará ou não </a:t>
            </a:r>
            <a:r>
              <a:rPr lang="pt-BR" dirty="0" smtClean="0"/>
              <a:t>de </a:t>
            </a:r>
            <a:r>
              <a:rPr lang="pt-BR" dirty="0"/>
              <a:t>um determinado </a:t>
            </a:r>
            <a:r>
              <a:rPr lang="pt-BR" dirty="0" smtClean="0"/>
              <a:t>item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lista top-N de itens recomendados</a:t>
            </a:r>
            <a:endParaRPr kumimoji="0" lang="pt-P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45" y="2709080"/>
            <a:ext cx="9008897" cy="1519573"/>
          </a:xfrm>
          <a:prstGeom prst="rect">
            <a:avLst/>
          </a:prstGeom>
        </p:spPr>
      </p:pic>
      <p:grpSp>
        <p:nvGrpSpPr>
          <p:cNvPr id="5" name="Gruppieren 12"/>
          <p:cNvGrpSpPr>
            <a:grpSpLocks/>
          </p:cNvGrpSpPr>
          <p:nvPr/>
        </p:nvGrpSpPr>
        <p:grpSpPr bwMode="auto">
          <a:xfrm>
            <a:off x="7012615" y="5112108"/>
            <a:ext cx="4181475" cy="1547813"/>
            <a:chOff x="4786314" y="3071810"/>
            <a:chExt cx="4181496" cy="1547815"/>
          </a:xfrm>
        </p:grpSpPr>
        <p:pic>
          <p:nvPicPr>
            <p:cNvPr id="6" name="Grafik 5" descr="Box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6314" y="3214686"/>
              <a:ext cx="1643074" cy="136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Grafik 6" descr="Outputarrow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15074" y="3500438"/>
              <a:ext cx="1129063" cy="219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Grafik 7" descr="Output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58082" y="3071810"/>
              <a:ext cx="1609728" cy="1547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556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Filtragem Colaborativa baseada na vizinhança mais próxima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O algoritmo da técnica</a:t>
            </a:r>
          </a:p>
          <a:p>
            <a:pPr lvl="1"/>
            <a:r>
              <a:rPr lang="pt-BR" dirty="0" smtClean="0"/>
              <a:t>Dado </a:t>
            </a:r>
            <a:r>
              <a:rPr lang="pt-BR" dirty="0"/>
              <a:t>um </a:t>
            </a:r>
            <a:r>
              <a:rPr lang="pt-BR" dirty="0">
                <a:solidFill>
                  <a:srgbClr val="FF0000"/>
                </a:solidFill>
              </a:rPr>
              <a:t>"usuário ativo" (Alice) </a:t>
            </a:r>
            <a:r>
              <a:rPr lang="pt-BR" dirty="0"/>
              <a:t>e um </a:t>
            </a:r>
            <a:r>
              <a:rPr lang="pt-BR" dirty="0">
                <a:solidFill>
                  <a:srgbClr val="FF0000"/>
                </a:solidFill>
              </a:rPr>
              <a:t>item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𝑖 </a:t>
            </a:r>
            <a:r>
              <a:rPr lang="pt-BR" dirty="0"/>
              <a:t>ainda não visto por </a:t>
            </a:r>
            <a:r>
              <a:rPr lang="pt-BR" dirty="0" smtClean="0"/>
              <a:t>Alice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PT" dirty="0">
                <a:solidFill>
                  <a:srgbClr val="212121"/>
                </a:solidFill>
                <a:latin typeface="inherit"/>
              </a:rPr>
              <a:t>E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ncontre um conjunto de usuários (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vizinhos mais próximos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) que gostaram dos mesmos itens que Alice no passado e que avaliaram o </a:t>
            </a:r>
            <a:r>
              <a:rPr kumimoji="0" lang="pt-PT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item 𝑖</a:t>
            </a:r>
            <a:r>
              <a:rPr kumimoji="0" lang="pt-PT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/>
              <a:t>U</a:t>
            </a:r>
            <a:r>
              <a:rPr lang="pt-BR" sz="2400" dirty="0" smtClean="0"/>
              <a:t>se, </a:t>
            </a:r>
            <a:r>
              <a:rPr lang="pt-BR" sz="2400" dirty="0"/>
              <a:t>a </a:t>
            </a:r>
            <a:r>
              <a:rPr lang="pt-BR" sz="2400" dirty="0">
                <a:solidFill>
                  <a:srgbClr val="FF0000"/>
                </a:solidFill>
              </a:rPr>
              <a:t>média </a:t>
            </a:r>
            <a:r>
              <a:rPr lang="pt-BR" sz="2400" dirty="0" smtClean="0">
                <a:solidFill>
                  <a:srgbClr val="FF0000"/>
                </a:solidFill>
              </a:rPr>
              <a:t>de </a:t>
            </a:r>
            <a:r>
              <a:rPr lang="pt-BR" sz="2400" dirty="0">
                <a:solidFill>
                  <a:srgbClr val="FF0000"/>
                </a:solidFill>
              </a:rPr>
              <a:t>suas </a:t>
            </a:r>
            <a:r>
              <a:rPr lang="pt-BR" sz="2400" dirty="0" smtClean="0">
                <a:solidFill>
                  <a:srgbClr val="FF0000"/>
                </a:solidFill>
              </a:rPr>
              <a:t>avaliações </a:t>
            </a:r>
            <a:r>
              <a:rPr lang="pt-BR" sz="2400" dirty="0"/>
              <a:t>para prever, se </a:t>
            </a:r>
            <a:r>
              <a:rPr lang="pt-BR" sz="2400" dirty="0" smtClean="0"/>
              <a:t>Alice vai gostar do </a:t>
            </a:r>
            <a:r>
              <a:rPr lang="pt-BR" sz="2400" dirty="0">
                <a:solidFill>
                  <a:srgbClr val="FF0000"/>
                </a:solidFill>
              </a:rPr>
              <a:t>item 𝑖 </a:t>
            </a:r>
            <a:endParaRPr lang="pt-BR" sz="2400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pt-BR" sz="2400" dirty="0" smtClean="0"/>
              <a:t>Faça </a:t>
            </a:r>
            <a:r>
              <a:rPr lang="pt-BR" sz="2400" dirty="0"/>
              <a:t>isso para todos os itens que Alice não viu e </a:t>
            </a:r>
            <a:r>
              <a:rPr lang="pt-BR" sz="2400" dirty="0" smtClean="0"/>
              <a:t>recomende </a:t>
            </a:r>
            <a:r>
              <a:rPr lang="pt-BR" sz="2400" dirty="0"/>
              <a:t>o melhor </a:t>
            </a:r>
            <a:r>
              <a:rPr lang="pt-BR" sz="2400" dirty="0" smtClean="0"/>
              <a:t>avaliado</a:t>
            </a:r>
            <a:endParaRPr kumimoji="0" lang="pt-P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9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encontrar os usuários (vizinhos) mais similares?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pt-PT" sz="2000" dirty="0">
                <a:solidFill>
                  <a:srgbClr val="212121"/>
                </a:solidFill>
                <a:latin typeface="inherit"/>
              </a:rPr>
              <a:t>P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rimeiro passo é encontrar alguém que seja semelhante. Aqui está a simples explicação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2D (dimensional)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</a:p>
          <a:p>
            <a:pPr lvl="0"/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Suponha que os usuários avaliem livros em um sistema de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5 estrelas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- zero estrelas significa que o livro é terrível, 5 estrelas significa que o livro é ótimo.</a:t>
            </a:r>
            <a:r>
              <a:rPr kumimoji="0" lang="pt-P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0"/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Porque eu disse que estamos olhando para o caso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simples de 2D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, restringimos nossas avaliações para dois livros: </a:t>
            </a:r>
            <a:r>
              <a:rPr kumimoji="0" lang="pt-PT" sz="2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Snow Crash 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e </a:t>
            </a:r>
            <a:r>
              <a:rPr kumimoji="0" lang="pt-PT" sz="20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The Girl with the Dragon Tattoo</a:t>
            </a:r>
            <a:endParaRPr kumimoji="0" lang="pt-PT" sz="2000" b="0" i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lvl="0"/>
            <a:endParaRPr kumimoji="0" lang="pt-PT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36267"/>
            <a:ext cx="75342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r>
              <a:rPr kumimoji="0" lang="pt-PT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143" y="3711810"/>
            <a:ext cx="3228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encontrar os usuários (vizinhos) mais similares?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dirty="0"/>
              <a:t>tabela que mostra </a:t>
            </a:r>
            <a:r>
              <a:rPr lang="pt-BR" dirty="0" smtClean="0"/>
              <a:t>como os 3 </a:t>
            </a:r>
            <a:r>
              <a:rPr lang="pt-BR" dirty="0"/>
              <a:t>usuários </a:t>
            </a:r>
            <a:r>
              <a:rPr lang="pt-BR" dirty="0" smtClean="0"/>
              <a:t>avaliaram </a:t>
            </a:r>
            <a:r>
              <a:rPr lang="pt-BR" dirty="0"/>
              <a:t>esses </a:t>
            </a:r>
            <a:r>
              <a:rPr lang="pt-BR" dirty="0" smtClean="0"/>
              <a:t>livros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0"/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Vamos supor</a:t>
            </a:r>
            <a:r>
              <a:rPr kumimoji="0" lang="pt-PT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que g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ostaria de recomendar um livro para a misteriosa </a:t>
            </a:r>
            <a:r>
              <a:rPr kumimoji="0" lang="pt-PT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Sra. X</a:t>
            </a:r>
            <a:r>
              <a:rPr kumimoji="0" lang="pt-PT" sz="24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,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que avaliou 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Snow Crash com 4 estrelas 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e 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The Girl with the Dragon Tattoocom 2 estrelas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 </a:t>
            </a:r>
          </a:p>
          <a:p>
            <a:pPr lvl="0"/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A primeira tarefa é encontrar a pessoa que é mais parecida, ou mais próxima, com a </a:t>
            </a:r>
            <a:r>
              <a:rPr kumimoji="0" lang="pt-PT" sz="240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Sra. X</a:t>
            </a:r>
            <a:r>
              <a:rPr kumimoji="0" lang="pt-PT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 Eu faço isso por</a:t>
            </a:r>
            <a:r>
              <a:rPr kumimoji="0" lang="pt-PT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meio de </a:t>
            </a:r>
            <a:r>
              <a:rPr kumimoji="0" lang="pt-PT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métricas de similaridade</a:t>
            </a:r>
            <a:r>
              <a:rPr kumimoji="0" lang="pt-PT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.</a:t>
            </a:r>
            <a:r>
              <a:rPr kumimoji="0" lang="pt-P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38" y="2340053"/>
            <a:ext cx="9008897" cy="1519573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1184</Words>
  <Application>Microsoft Office PowerPoint</Application>
  <PresentationFormat>Widescreen</PresentationFormat>
  <Paragraphs>129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Arial</vt:lpstr>
      <vt:lpstr>Cabin</vt:lpstr>
      <vt:lpstr>Calibri</vt:lpstr>
      <vt:lpstr>Calibri Light</vt:lpstr>
      <vt:lpstr>inherit</vt:lpstr>
      <vt:lpstr>Tema do Office</vt:lpstr>
      <vt:lpstr>Sistemas de Recomendação</vt:lpstr>
      <vt:lpstr>Filtragem Colaborativa</vt:lpstr>
      <vt:lpstr>Filtragem Colaborativa</vt:lpstr>
      <vt:lpstr>Filtragem Colaborativa</vt:lpstr>
      <vt:lpstr>Filtragem Colaborativa</vt:lpstr>
      <vt:lpstr>Filtragem Colaborativa</vt:lpstr>
      <vt:lpstr>Filtragem Colaborativa baseada na vizinhança mais próxima do usuário</vt:lpstr>
      <vt:lpstr>Como encontrar os usuários (vizinhos) mais similares?</vt:lpstr>
      <vt:lpstr>Como encontrar os usuários (vizinhos) mais similares?</vt:lpstr>
      <vt:lpstr>Distância de Manhattan</vt:lpstr>
      <vt:lpstr>Distância de Manhatan</vt:lpstr>
      <vt:lpstr>Distância Euclidiana</vt:lpstr>
      <vt:lpstr>Distância Euclidiana</vt:lpstr>
      <vt:lpstr>Distância Euclidiana</vt:lpstr>
      <vt:lpstr>Pensando N dimensional</vt:lpstr>
      <vt:lpstr>Pensando N dimensional</vt:lpstr>
      <vt:lpstr>Pensando N dimensional</vt:lpstr>
      <vt:lpstr>Exercício</vt:lpstr>
      <vt:lpstr>Exercício Solução</vt:lpstr>
      <vt:lpstr>Implementando Filtragem Colaborativa em Python</vt:lpstr>
      <vt:lpstr>Implementando Filtragem Colaborativa em Python</vt:lpstr>
      <vt:lpstr>Implementando Filtragem Colaborativa em Python</vt:lpstr>
      <vt:lpstr>Implementando Filtragem Colaborativa em Python</vt:lpstr>
      <vt:lpstr>Implementando a Recomendação Colaborativa</vt:lpstr>
      <vt:lpstr>Implementando a Recomendação Colaborativa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Recomendação</dc:title>
  <dc:creator>Fabio</dc:creator>
  <cp:lastModifiedBy>Fabio</cp:lastModifiedBy>
  <cp:revision>46</cp:revision>
  <dcterms:created xsi:type="dcterms:W3CDTF">2018-02-26T18:36:15Z</dcterms:created>
  <dcterms:modified xsi:type="dcterms:W3CDTF">2018-02-27T22:31:59Z</dcterms:modified>
</cp:coreProperties>
</file>