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ynep" initials="Z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844" autoAdjust="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06673-4D9D-4A65-BB1A-03C20C89A1F2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C7E42-B45C-4AD7-B692-03951229B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3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0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15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25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34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19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75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25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99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52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13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05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D255-1B15-4A73-A508-E29236C47153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06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de Recomendação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Dr. Fábio Santos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3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de Pearson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>
                <a:solidFill>
                  <a:srgbClr val="212121"/>
                </a:solidFill>
                <a:latin typeface="inherit"/>
              </a:rPr>
              <a:t>Agora vamos calcular o resto do numerador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:</a:t>
            </a:r>
          </a:p>
          <a:p>
            <a:pPr lvl="0"/>
            <a:endParaRPr lang="pt-PT" sz="1200" dirty="0">
              <a:solidFill>
                <a:srgbClr val="212121"/>
              </a:solidFill>
              <a:latin typeface="inherit"/>
            </a:endParaRPr>
          </a:p>
          <a:p>
            <a:pPr lvl="0"/>
            <a:endParaRPr lang="pt-PT" sz="1200" dirty="0" smtClean="0">
              <a:solidFill>
                <a:srgbClr val="212121"/>
              </a:solidFill>
              <a:latin typeface="inherit"/>
            </a:endParaRPr>
          </a:p>
          <a:p>
            <a:pPr lvl="0"/>
            <a:r>
              <a:rPr lang="pt-PT" sz="2400" dirty="0" smtClean="0">
                <a:solidFill>
                  <a:srgbClr val="212121"/>
                </a:solidFill>
                <a:latin typeface="inherit"/>
              </a:rPr>
              <a:t>Então </a:t>
            </a:r>
          </a:p>
          <a:p>
            <a:pPr lvl="0"/>
            <a:r>
              <a:rPr lang="pt-PT" sz="2400" dirty="0" smtClean="0"/>
              <a:t> </a:t>
            </a:r>
          </a:p>
          <a:p>
            <a:pPr lvl="0"/>
            <a:r>
              <a:rPr lang="pt-BR" sz="2000" dirty="0" smtClean="0"/>
              <a:t>É </a:t>
            </a:r>
            <a:r>
              <a:rPr lang="pt-BR" sz="2000" dirty="0"/>
              <a:t>a soma das </a:t>
            </a:r>
            <a:r>
              <a:rPr lang="pt-BR" sz="2000" dirty="0" smtClean="0"/>
              <a:t>avaliações </a:t>
            </a:r>
            <a:r>
              <a:rPr lang="pt-BR" sz="2000" dirty="0"/>
              <a:t>de Clara, que é de 22,5. </a:t>
            </a:r>
            <a:endParaRPr lang="pt-BR" sz="2000" dirty="0" smtClean="0"/>
          </a:p>
          <a:p>
            <a:pPr lvl="0"/>
            <a:r>
              <a:rPr lang="pt-BR" sz="2000" dirty="0" smtClean="0"/>
              <a:t>A </a:t>
            </a:r>
            <a:r>
              <a:rPr lang="pt-BR" sz="2000" dirty="0"/>
              <a:t>soma de </a:t>
            </a:r>
            <a:r>
              <a:rPr lang="pt-BR" sz="2000" dirty="0" err="1"/>
              <a:t>Robert's</a:t>
            </a:r>
            <a:r>
              <a:rPr lang="pt-BR" sz="2000" dirty="0"/>
              <a:t> é </a:t>
            </a:r>
            <a:r>
              <a:rPr lang="pt-BR" sz="2000" dirty="0" smtClean="0"/>
              <a:t>15 </a:t>
            </a:r>
            <a:r>
              <a:rPr lang="pt-BR" sz="2000" dirty="0"/>
              <a:t>e avaliou 5 bandas</a:t>
            </a:r>
            <a:r>
              <a:rPr lang="pt-BR" sz="2000" dirty="0" smtClean="0"/>
              <a:t>:</a:t>
            </a:r>
          </a:p>
          <a:p>
            <a:pPr lvl="0"/>
            <a:endParaRPr lang="pt-BR" sz="2000" dirty="0">
              <a:latin typeface="Arial" panose="020B0604020202020204" pitchFamily="34" charset="0"/>
            </a:endParaRPr>
          </a:p>
          <a:p>
            <a:pPr lvl="0"/>
            <a:endParaRPr lang="pt-BR" sz="2000" dirty="0" smtClean="0">
              <a:latin typeface="Arial" panose="020B0604020202020204" pitchFamily="34" charset="0"/>
            </a:endParaRPr>
          </a:p>
          <a:p>
            <a:pPr lvl="0"/>
            <a:r>
              <a:rPr lang="pt-BR" sz="2000" dirty="0" smtClean="0"/>
              <a:t>Assim</a:t>
            </a:r>
            <a:r>
              <a:rPr lang="pt-BR" sz="2000" dirty="0"/>
              <a:t>, o numerador na fórmula </a:t>
            </a:r>
            <a:r>
              <a:rPr lang="pt-BR" sz="2000" dirty="0" smtClean="0"/>
              <a:t>é </a:t>
            </a:r>
            <a:r>
              <a:rPr lang="pt-BR" sz="2000" dirty="0"/>
              <a:t>70 - 67.5 = 2.5</a:t>
            </a:r>
            <a:endParaRPr lang="pt-PT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412" y="2377089"/>
            <a:ext cx="1688123" cy="81627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196" y="3193366"/>
            <a:ext cx="790575" cy="4476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133" y="4699219"/>
            <a:ext cx="16573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de Pearson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 </a:t>
            </a:r>
            <a:r>
              <a:rPr lang="pt-BR" dirty="0"/>
              <a:t>vamos dissecar o </a:t>
            </a:r>
            <a:r>
              <a:rPr lang="pt-BR" dirty="0" smtClean="0"/>
              <a:t>denominador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Primeiro,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15" y="2309079"/>
            <a:ext cx="2495550" cy="11144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400" y="3780349"/>
            <a:ext cx="7206322" cy="225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de Pearson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Já </a:t>
            </a:r>
            <a:r>
              <a:rPr lang="pt-BR" dirty="0"/>
              <a:t>calculamos a soma das </a:t>
            </a:r>
            <a:r>
              <a:rPr lang="pt-BR" dirty="0" smtClean="0"/>
              <a:t>avaliações </a:t>
            </a:r>
            <a:r>
              <a:rPr lang="pt-BR" dirty="0"/>
              <a:t>de Clara, que é de 22,5</a:t>
            </a:r>
            <a:r>
              <a:rPr lang="pt-BR" dirty="0" smtClean="0"/>
              <a:t>.</a:t>
            </a:r>
          </a:p>
          <a:p>
            <a:r>
              <a:rPr lang="pt-BR" dirty="0" smtClean="0"/>
              <a:t>Elevando ao quadro 22,5 obtemos </a:t>
            </a:r>
            <a:r>
              <a:rPr lang="pt-BR" dirty="0"/>
              <a:t>506,25. Nós dividimos </a:t>
            </a:r>
            <a:r>
              <a:rPr lang="pt-BR" dirty="0" smtClean="0"/>
              <a:t>506,25 </a:t>
            </a:r>
            <a:r>
              <a:rPr lang="pt-BR" dirty="0"/>
              <a:t>pelo número de bandas avaliadas (5) e obtemos 101,25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Colocando juntos: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292" y="3739355"/>
            <a:ext cx="5288769" cy="79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de Pearson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 </a:t>
            </a:r>
            <a:r>
              <a:rPr lang="pt-BR" dirty="0"/>
              <a:t>seguida, fazemos a mesma computação para </a:t>
            </a:r>
            <a:r>
              <a:rPr lang="pt-BR" dirty="0" smtClean="0"/>
              <a:t>Robert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Colocando tudo juntos temos: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Então</a:t>
            </a:r>
            <a:r>
              <a:rPr lang="pt-BR" dirty="0"/>
              <a:t>, 1 significa que houve acordo perfeito entre Clara e Robert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734" y="2332893"/>
            <a:ext cx="4552950" cy="10668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434" y="4429637"/>
            <a:ext cx="40195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8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em Python uma função para calcular a correlação de Pearson entre dois usuários, em seguida utilize essa função no sistema de recomendação de bandas de música;</a:t>
            </a:r>
          </a:p>
          <a:p>
            <a:r>
              <a:rPr lang="pt-BR" dirty="0" smtClean="0"/>
              <a:t>Você deverá obter os seguintes resultados: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246" y="3706323"/>
            <a:ext cx="5503619" cy="153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6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Solução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292" y="1366160"/>
            <a:ext cx="5697415" cy="528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4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7099"/>
            <a:ext cx="10515600" cy="1325563"/>
          </a:xfrm>
        </p:spPr>
        <p:txBody>
          <a:bodyPr/>
          <a:lstStyle/>
          <a:p>
            <a:r>
              <a:rPr lang="pt-BR" dirty="0" smtClean="0"/>
              <a:t>Filtragem Colaborativa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Coeficiente de Correlação Pearson</a:t>
            </a:r>
          </a:p>
          <a:p>
            <a:pPr lvl="1"/>
            <a:r>
              <a:rPr lang="pt-BR" sz="2800" dirty="0" smtClean="0"/>
              <a:t>É </a:t>
            </a:r>
            <a:r>
              <a:rPr lang="pt-BR" sz="2800" dirty="0"/>
              <a:t>uma </a:t>
            </a:r>
            <a:r>
              <a:rPr lang="pt-BR" sz="2800" dirty="0" smtClean="0"/>
              <a:t>métrica </a:t>
            </a:r>
            <a:r>
              <a:rPr lang="pt-BR" sz="2800" dirty="0"/>
              <a:t>de </a:t>
            </a:r>
            <a:r>
              <a:rPr lang="pt-BR" sz="2800" dirty="0" smtClean="0"/>
              <a:t>similaridade </a:t>
            </a:r>
            <a:r>
              <a:rPr lang="pt-BR" sz="2800" dirty="0"/>
              <a:t>entre duas variáveis ​​(neste caso específico, a correlação entre </a:t>
            </a:r>
            <a:r>
              <a:rPr lang="pt-BR" sz="2800" dirty="0" smtClean="0"/>
              <a:t>os usuários </a:t>
            </a:r>
            <a:r>
              <a:rPr lang="pt-BR" sz="2800" dirty="0" smtClean="0">
                <a:solidFill>
                  <a:srgbClr val="FF0000"/>
                </a:solidFill>
              </a:rPr>
              <a:t>X</a:t>
            </a:r>
            <a:r>
              <a:rPr lang="pt-BR" sz="2800" dirty="0" smtClean="0"/>
              <a:t> </a:t>
            </a:r>
            <a:r>
              <a:rPr lang="pt-BR" sz="2800" dirty="0"/>
              <a:t>e </a:t>
            </a:r>
            <a:r>
              <a:rPr lang="pt-BR" sz="2800" dirty="0">
                <a:solidFill>
                  <a:srgbClr val="FF0000"/>
                </a:solidFill>
              </a:rPr>
              <a:t>Y</a:t>
            </a:r>
            <a:r>
              <a:rPr lang="pt-BR" sz="2800" dirty="0" smtClean="0"/>
              <a:t>). </a:t>
            </a:r>
          </a:p>
          <a:p>
            <a:pPr lvl="1"/>
            <a:r>
              <a:rPr lang="pt-BR" sz="2800" dirty="0" smtClean="0"/>
              <a:t>Ele </a:t>
            </a:r>
            <a:r>
              <a:rPr lang="pt-BR" sz="2800" dirty="0"/>
              <a:t>varia entre </a:t>
            </a:r>
            <a:r>
              <a:rPr lang="pt-BR" sz="2800" dirty="0">
                <a:solidFill>
                  <a:srgbClr val="FF0000"/>
                </a:solidFill>
              </a:rPr>
              <a:t>-1 </a:t>
            </a:r>
            <a:r>
              <a:rPr lang="pt-BR" sz="2800" dirty="0"/>
              <a:t>e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inclusive. </a:t>
            </a:r>
            <a:endParaRPr lang="pt-BR" sz="2800" dirty="0" smtClean="0"/>
          </a:p>
          <a:p>
            <a:pPr lvl="2"/>
            <a:r>
              <a:rPr lang="pt-BR" sz="2400" dirty="0" smtClean="0"/>
              <a:t>1 </a:t>
            </a:r>
            <a:r>
              <a:rPr lang="pt-BR" sz="2400" dirty="0"/>
              <a:t>indica acordo perfeito</a:t>
            </a:r>
            <a:r>
              <a:rPr lang="pt-BR" sz="2400" dirty="0" smtClean="0"/>
              <a:t>.</a:t>
            </a:r>
          </a:p>
          <a:p>
            <a:pPr lvl="2"/>
            <a:r>
              <a:rPr lang="pt-BR" sz="2400" dirty="0" smtClean="0"/>
              <a:t>-</a:t>
            </a:r>
            <a:r>
              <a:rPr lang="pt-BR" sz="2400" dirty="0"/>
              <a:t>1 indica desentendimento perfeito</a:t>
            </a:r>
            <a:endParaRPr lang="pt-PT" sz="2400" dirty="0">
              <a:solidFill>
                <a:srgbClr val="212121"/>
              </a:solidFill>
              <a:latin typeface="inherit"/>
            </a:endParaRPr>
          </a:p>
          <a:p>
            <a:pPr marL="914400" lvl="2" indent="0">
              <a:buNone/>
            </a:pPr>
            <a:r>
              <a:rPr lang="pt-BR" dirty="0" smtClean="0"/>
              <a:t> </a:t>
            </a:r>
          </a:p>
          <a:p>
            <a:pPr lvl="2"/>
            <a:endParaRPr lang="pt-PT" dirty="0" smtClean="0">
              <a:solidFill>
                <a:srgbClr val="212121"/>
              </a:solidFill>
              <a:latin typeface="inherit"/>
            </a:endParaRPr>
          </a:p>
          <a:p>
            <a:pPr marL="914400" lvl="2" indent="0">
              <a:buNone/>
            </a:pPr>
            <a:endParaRPr lang="pt-BR" dirty="0" smtClean="0"/>
          </a:p>
          <a:p>
            <a:pPr lvl="1"/>
            <a:endParaRPr kumimoji="0" lang="pt-PT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Filtragem Colaborativa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54457"/>
            <a:ext cx="10515600" cy="4351338"/>
          </a:xfrm>
        </p:spPr>
        <p:txBody>
          <a:bodyPr/>
          <a:lstStyle/>
          <a:p>
            <a:r>
              <a:rPr lang="pt-BR" dirty="0" smtClean="0"/>
              <a:t>Comportamentos dos usuários</a:t>
            </a:r>
          </a:p>
          <a:p>
            <a:pPr lvl="1"/>
            <a:r>
              <a:rPr lang="pt-BR" dirty="0" smtClean="0"/>
              <a:t>Os </a:t>
            </a:r>
            <a:r>
              <a:rPr lang="pt-BR" dirty="0"/>
              <a:t>usuários têm </a:t>
            </a:r>
            <a:r>
              <a:rPr lang="pt-BR" dirty="0" smtClean="0"/>
              <a:t>comportamentos diferentes </a:t>
            </a:r>
            <a:r>
              <a:rPr lang="pt-BR" dirty="0"/>
              <a:t>quando se trata de </a:t>
            </a:r>
            <a:r>
              <a:rPr lang="pt-BR" dirty="0" smtClean="0"/>
              <a:t>avaliações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815" y="3588760"/>
            <a:ext cx="5129884" cy="1976355"/>
          </a:xfrm>
          <a:prstGeom prst="rect">
            <a:avLst/>
          </a:prstGeom>
        </p:spPr>
      </p:pic>
      <p:sp>
        <p:nvSpPr>
          <p:cNvPr id="5" name="Texto explicativo retangular com cantos arredondados 4"/>
          <p:cNvSpPr/>
          <p:nvPr/>
        </p:nvSpPr>
        <p:spPr>
          <a:xfrm>
            <a:off x="4041920" y="2300772"/>
            <a:ext cx="2781837" cy="875764"/>
          </a:xfrm>
          <a:prstGeom prst="wedgeRoundRectCallout">
            <a:avLst>
              <a:gd name="adj1" fmla="val 28561"/>
              <a:gd name="adj2" fmla="val 9846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Bill </a:t>
            </a:r>
            <a:r>
              <a:rPr lang="pt-BR" dirty="0">
                <a:solidFill>
                  <a:schemeClr val="tx1"/>
                </a:solidFill>
              </a:rPr>
              <a:t>parece </a:t>
            </a:r>
            <a:r>
              <a:rPr lang="pt-BR" dirty="0" smtClean="0">
                <a:solidFill>
                  <a:schemeClr val="tx1"/>
                </a:solidFill>
              </a:rPr>
              <a:t>evitar  </a:t>
            </a:r>
            <a:r>
              <a:rPr lang="pt-BR" dirty="0">
                <a:solidFill>
                  <a:schemeClr val="tx1"/>
                </a:solidFill>
              </a:rPr>
              <a:t>extremos. </a:t>
            </a:r>
            <a:r>
              <a:rPr lang="pt-BR" dirty="0" smtClean="0">
                <a:solidFill>
                  <a:schemeClr val="tx1"/>
                </a:solidFill>
              </a:rPr>
              <a:t>A </a:t>
            </a:r>
            <a:r>
              <a:rPr lang="pt-BR" dirty="0">
                <a:solidFill>
                  <a:schemeClr val="tx1"/>
                </a:solidFill>
              </a:rPr>
              <a:t>faixa de </a:t>
            </a:r>
            <a:r>
              <a:rPr lang="pt-BR" dirty="0" smtClean="0">
                <a:solidFill>
                  <a:schemeClr val="tx1"/>
                </a:solidFill>
              </a:rPr>
              <a:t>avaliação varia entre 2 </a:t>
            </a:r>
            <a:r>
              <a:rPr lang="pt-BR" dirty="0">
                <a:solidFill>
                  <a:schemeClr val="tx1"/>
                </a:solidFill>
              </a:rPr>
              <a:t>a 4</a:t>
            </a:r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7044744" y="2388777"/>
            <a:ext cx="2846231" cy="875764"/>
          </a:xfrm>
          <a:prstGeom prst="wedgeRoundRectCallout">
            <a:avLst>
              <a:gd name="adj1" fmla="val -13068"/>
              <a:gd name="adj2" fmla="val 9258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Jordyn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parece gostar tudo. </a:t>
            </a:r>
            <a:r>
              <a:rPr lang="pt-BR" dirty="0" smtClean="0">
                <a:solidFill>
                  <a:schemeClr val="tx1"/>
                </a:solidFill>
              </a:rPr>
              <a:t>A faixa </a:t>
            </a:r>
            <a:r>
              <a:rPr lang="pt-BR" dirty="0">
                <a:solidFill>
                  <a:schemeClr val="tx1"/>
                </a:solidFill>
              </a:rPr>
              <a:t>de </a:t>
            </a:r>
            <a:r>
              <a:rPr lang="pt-BR" dirty="0" smtClean="0">
                <a:solidFill>
                  <a:schemeClr val="tx1"/>
                </a:solidFill>
              </a:rPr>
              <a:t>avaliação varia entre </a:t>
            </a:r>
            <a:r>
              <a:rPr lang="pt-BR" dirty="0">
                <a:solidFill>
                  <a:schemeClr val="tx1"/>
                </a:solidFill>
              </a:rPr>
              <a:t>4 a 5</a:t>
            </a:r>
          </a:p>
        </p:txBody>
      </p:sp>
      <p:sp>
        <p:nvSpPr>
          <p:cNvPr id="8" name="Texto explicativo retangular com cantos arredondados 7"/>
          <p:cNvSpPr/>
          <p:nvPr/>
        </p:nvSpPr>
        <p:spPr>
          <a:xfrm>
            <a:off x="6823757" y="5755229"/>
            <a:ext cx="2846231" cy="939897"/>
          </a:xfrm>
          <a:prstGeom prst="wedgeRoundRectCallout">
            <a:avLst>
              <a:gd name="adj1" fmla="val -20482"/>
              <a:gd name="adj2" fmla="val -7929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Hailey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é </a:t>
            </a:r>
            <a:r>
              <a:rPr lang="pt-BR" dirty="0" smtClean="0">
                <a:solidFill>
                  <a:schemeClr val="tx1"/>
                </a:solidFill>
              </a:rPr>
              <a:t>uma pessoa binária que dá 1 </a:t>
            </a:r>
            <a:r>
              <a:rPr lang="pt-BR" dirty="0">
                <a:solidFill>
                  <a:schemeClr val="tx1"/>
                </a:solidFill>
              </a:rPr>
              <a:t>ou </a:t>
            </a:r>
            <a:r>
              <a:rPr lang="pt-BR" dirty="0" smtClean="0">
                <a:solidFill>
                  <a:schemeClr val="tx1"/>
                </a:solidFill>
              </a:rPr>
              <a:t>4 </a:t>
            </a:r>
            <a:r>
              <a:rPr lang="pt-BR" dirty="0">
                <a:solidFill>
                  <a:schemeClr val="tx1"/>
                </a:solidFill>
              </a:rPr>
              <a:t>para bandas.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78894" y="2388776"/>
            <a:ext cx="3595850" cy="4306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PT" dirty="0">
                <a:solidFill>
                  <a:srgbClr val="212121"/>
                </a:solidFill>
                <a:latin typeface="inherit"/>
              </a:rPr>
              <a:t>Então, como comparamos, por exemplo, Hailey com Jordan? Hailey '4' significa o mesmo que Jordyn's '4' ou Jordyn's '5'? Eu acho que é mais como o '5' de Jordyn</a:t>
            </a:r>
            <a:r>
              <a:rPr lang="pt-PT" sz="1600" dirty="0">
                <a:solidFill>
                  <a:schemeClr val="tx1"/>
                </a:solidFill>
              </a:rPr>
              <a:t> </a:t>
            </a:r>
            <a:endParaRPr lang="pt-PT" sz="1600" dirty="0" smtClean="0">
              <a:solidFill>
                <a:schemeClr val="tx1"/>
              </a:solidFill>
            </a:endParaRPr>
          </a:p>
          <a:p>
            <a:pPr lvl="0" algn="ctr"/>
            <a:r>
              <a:rPr lang="pt-BR" sz="2800" dirty="0">
                <a:solidFill>
                  <a:schemeClr val="tx1"/>
                </a:solidFill>
              </a:rPr>
              <a:t/>
            </a:r>
            <a:br>
              <a:rPr lang="pt-BR" sz="2800" dirty="0">
                <a:solidFill>
                  <a:schemeClr val="tx1"/>
                </a:solidFill>
              </a:rPr>
            </a:br>
            <a:r>
              <a:rPr lang="pt-BR" sz="2800" dirty="0">
                <a:solidFill>
                  <a:srgbClr val="FF0000"/>
                </a:solidFill>
              </a:rPr>
              <a:t>Essa variabilidade pode criar problemas com um sistema de </a:t>
            </a:r>
            <a:r>
              <a:rPr lang="pt-BR" sz="2800" dirty="0" smtClean="0">
                <a:solidFill>
                  <a:srgbClr val="FF0000"/>
                </a:solidFill>
              </a:rPr>
              <a:t>recomendação</a:t>
            </a:r>
            <a:endParaRPr lang="pt-PT" sz="2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/>
            <a:endParaRPr lang="pt-BR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80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Filtragem Colaborativa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Coeficiente de Correlação Pearson</a:t>
            </a:r>
          </a:p>
          <a:p>
            <a:pPr lvl="1"/>
            <a:r>
              <a:rPr lang="pt-BR" dirty="0" smtClean="0"/>
              <a:t>Uma </a:t>
            </a:r>
            <a:r>
              <a:rPr lang="pt-BR" dirty="0"/>
              <a:t>maneira de corrigir esse problema é usar o Coeficiente de Correlação Pearson. </a:t>
            </a:r>
            <a:r>
              <a:rPr lang="pt-BR" dirty="0" smtClean="0"/>
              <a:t>Considere </a:t>
            </a:r>
            <a:r>
              <a:rPr lang="pt-BR" dirty="0"/>
              <a:t>os seguintes </a:t>
            </a:r>
            <a:r>
              <a:rPr lang="pt-BR" dirty="0" smtClean="0"/>
              <a:t>dados: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Este </a:t>
            </a:r>
            <a:r>
              <a:rPr lang="pt-BR" dirty="0"/>
              <a:t>é um exemplo do que é chamado de "</a:t>
            </a:r>
            <a:r>
              <a:rPr lang="pt-BR" dirty="0">
                <a:solidFill>
                  <a:srgbClr val="FF0000"/>
                </a:solidFill>
              </a:rPr>
              <a:t>inflação de </a:t>
            </a:r>
            <a:r>
              <a:rPr lang="pt-BR" dirty="0" smtClean="0">
                <a:solidFill>
                  <a:srgbClr val="FF0000"/>
                </a:solidFill>
              </a:rPr>
              <a:t>grau</a:t>
            </a:r>
            <a:r>
              <a:rPr lang="pt-BR" dirty="0" smtClean="0"/>
              <a:t>“. A avaliação </a:t>
            </a:r>
            <a:r>
              <a:rPr lang="pt-BR" dirty="0"/>
              <a:t>mais </a:t>
            </a:r>
            <a:r>
              <a:rPr lang="pt-BR" dirty="0" smtClean="0"/>
              <a:t>baixa de Clara </a:t>
            </a:r>
            <a:r>
              <a:rPr lang="pt-BR" dirty="0"/>
              <a:t>é 4 - toda sua </a:t>
            </a:r>
            <a:r>
              <a:rPr lang="pt-BR" dirty="0" smtClean="0"/>
              <a:t>avaliação </a:t>
            </a:r>
            <a:r>
              <a:rPr lang="pt-BR" dirty="0"/>
              <a:t>está entre 4 e 5.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674" y="3063972"/>
            <a:ext cx="4988771" cy="131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Filtragem Colaborativa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5852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pt-BR" dirty="0"/>
              <a:t>Se quisermos representar </a:t>
            </a:r>
            <a:r>
              <a:rPr lang="pt-BR" dirty="0" smtClean="0"/>
              <a:t>em um gráfico</a:t>
            </a:r>
          </a:p>
          <a:p>
            <a:pPr marL="228600" lvl="1">
              <a:spcBef>
                <a:spcPts val="1000"/>
              </a:spcBef>
            </a:pPr>
            <a:endParaRPr lang="pt-BR" dirty="0"/>
          </a:p>
          <a:p>
            <a:pPr marL="228600" lvl="1">
              <a:spcBef>
                <a:spcPts val="1000"/>
              </a:spcBef>
            </a:pPr>
            <a:endParaRPr lang="pt-BR" dirty="0" smtClean="0"/>
          </a:p>
          <a:p>
            <a:pPr marL="228600" lvl="1">
              <a:spcBef>
                <a:spcPts val="1000"/>
              </a:spcBef>
            </a:pPr>
            <a:endParaRPr lang="pt-BR" dirty="0"/>
          </a:p>
          <a:p>
            <a:pPr marL="228600" lvl="1">
              <a:spcBef>
                <a:spcPts val="1000"/>
              </a:spcBef>
            </a:pPr>
            <a:endParaRPr lang="pt-BR" dirty="0" smtClean="0"/>
          </a:p>
          <a:p>
            <a:pPr marL="228600" lvl="1">
              <a:spcBef>
                <a:spcPts val="1000"/>
              </a:spcBef>
            </a:pPr>
            <a:endParaRPr lang="pt-BR" dirty="0"/>
          </a:p>
          <a:p>
            <a:pPr marL="228600" lvl="1">
              <a:spcBef>
                <a:spcPts val="1000"/>
              </a:spcBef>
            </a:pPr>
            <a:endParaRPr lang="pt-BR" dirty="0" smtClean="0"/>
          </a:p>
          <a:p>
            <a:pPr marL="228600" lvl="1">
              <a:spcBef>
                <a:spcPts val="1000"/>
              </a:spcBef>
            </a:pPr>
            <a:endParaRPr lang="pt-BR" dirty="0" smtClean="0"/>
          </a:p>
          <a:p>
            <a:pPr marL="228600" lvl="1">
              <a:spcBef>
                <a:spcPts val="1000"/>
              </a:spcBef>
            </a:pPr>
            <a:r>
              <a:rPr lang="pt-BR" dirty="0" smtClean="0"/>
              <a:t>Linha reta = acordo perfeito, ou alta similaridade</a:t>
            </a:r>
          </a:p>
          <a:p>
            <a:pPr marL="685800" lvl="2">
              <a:spcBef>
                <a:spcPts val="1000"/>
              </a:spcBef>
            </a:pPr>
            <a:r>
              <a:rPr lang="pt-BR" dirty="0" smtClean="0"/>
              <a:t>O </a:t>
            </a:r>
            <a:r>
              <a:rPr lang="pt-BR" dirty="0"/>
              <a:t>fato de se tratar de uma </a:t>
            </a:r>
            <a:r>
              <a:rPr lang="pt-BR" dirty="0" smtClean="0"/>
              <a:t>linha reta </a:t>
            </a:r>
            <a:r>
              <a:rPr lang="pt-BR" dirty="0"/>
              <a:t>indica um acordo perfeito entre Clara e Robert</a:t>
            </a:r>
            <a:r>
              <a:rPr lang="pt-BR" dirty="0" smtClean="0"/>
              <a:t>.</a:t>
            </a:r>
          </a:p>
          <a:p>
            <a:pPr marL="685800" lvl="2">
              <a:spcBef>
                <a:spcPts val="1000"/>
              </a:spcBef>
            </a:pPr>
            <a:r>
              <a:rPr lang="pt-BR" dirty="0"/>
              <a:t>O gráfico com a linha reta tem um Pearson de </a:t>
            </a:r>
            <a:r>
              <a:rPr lang="pt-BR" dirty="0" smtClean="0"/>
              <a:t>1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209" y="2452233"/>
            <a:ext cx="4443120" cy="250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Filtragem Colaborativa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2461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E se Clara e Robert concordarem menos?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lvl="0"/>
            <a:r>
              <a:rPr lang="pt-PT" sz="2400" dirty="0">
                <a:solidFill>
                  <a:srgbClr val="212121"/>
                </a:solidFill>
                <a:latin typeface="inherit"/>
              </a:rPr>
              <a:t>Ambos </a:t>
            </a:r>
            <a:r>
              <a:rPr lang="pt-PT" sz="2400" dirty="0" smtClean="0">
                <a:solidFill>
                  <a:srgbClr val="212121"/>
                </a:solidFill>
                <a:latin typeface="inherit"/>
              </a:rPr>
              <a:t>avaliaram </a:t>
            </a:r>
            <a:r>
              <a:rPr lang="pt-PT" sz="2400" dirty="0">
                <a:solidFill>
                  <a:srgbClr val="212121"/>
                </a:solidFill>
                <a:latin typeface="inherit"/>
              </a:rPr>
              <a:t>Phoenix como a melhor </a:t>
            </a:r>
            <a:r>
              <a:rPr lang="pt-PT" sz="2400" dirty="0" smtClean="0">
                <a:solidFill>
                  <a:srgbClr val="212121"/>
                </a:solidFill>
                <a:latin typeface="inherit"/>
              </a:rPr>
              <a:t>banda, depois </a:t>
            </a:r>
            <a:r>
              <a:rPr lang="pt-PT" sz="2400" dirty="0">
                <a:solidFill>
                  <a:srgbClr val="212121"/>
                </a:solidFill>
                <a:latin typeface="inherit"/>
              </a:rPr>
              <a:t>o Blues Traveler </a:t>
            </a:r>
            <a:r>
              <a:rPr lang="pt-PT" sz="2400" dirty="0" smtClean="0">
                <a:solidFill>
                  <a:srgbClr val="212121"/>
                </a:solidFill>
                <a:latin typeface="inherit"/>
              </a:rPr>
              <a:t>e, </a:t>
            </a:r>
            <a:r>
              <a:rPr lang="pt-PT" sz="2400" dirty="0">
                <a:solidFill>
                  <a:srgbClr val="212121"/>
                </a:solidFill>
                <a:latin typeface="inherit"/>
              </a:rPr>
              <a:t>Norah </a:t>
            </a:r>
            <a:r>
              <a:rPr lang="pt-PT" sz="2400" dirty="0" smtClean="0">
                <a:solidFill>
                  <a:srgbClr val="212121"/>
                </a:solidFill>
                <a:latin typeface="inherit"/>
              </a:rPr>
              <a:t>Jones, </a:t>
            </a:r>
            <a:r>
              <a:rPr lang="pt-PT" sz="2400" dirty="0">
                <a:solidFill>
                  <a:srgbClr val="212121"/>
                </a:solidFill>
                <a:latin typeface="inherit"/>
              </a:rPr>
              <a:t>depois </a:t>
            </a:r>
            <a:r>
              <a:rPr lang="pt-PT" sz="2400" dirty="0" smtClean="0">
                <a:solidFill>
                  <a:srgbClr val="212121"/>
                </a:solidFill>
                <a:latin typeface="inherit"/>
              </a:rPr>
              <a:t>disso descordam.</a:t>
            </a:r>
          </a:p>
          <a:p>
            <a:pPr lvl="0"/>
            <a:r>
              <a:rPr lang="pt-PT" sz="2400" dirty="0" smtClean="0">
                <a:solidFill>
                  <a:srgbClr val="212121"/>
                </a:solidFill>
                <a:latin typeface="inherit"/>
              </a:rPr>
              <a:t>Como </a:t>
            </a:r>
            <a:r>
              <a:rPr lang="pt-PT" sz="2400" dirty="0">
                <a:solidFill>
                  <a:srgbClr val="212121"/>
                </a:solidFill>
                <a:latin typeface="inherit"/>
              </a:rPr>
              <a:t>Clara e Robert concordam menos, menos os pontos de dados residem em linha reta</a:t>
            </a:r>
            <a:r>
              <a:rPr lang="pt-PT" sz="2400" dirty="0" smtClean="0">
                <a:solidFill>
                  <a:srgbClr val="212121"/>
                </a:solidFill>
                <a:latin typeface="inherit"/>
              </a:rPr>
              <a:t>:</a:t>
            </a:r>
            <a:endParaRPr lang="pt-PT" sz="2000" dirty="0" smtClean="0"/>
          </a:p>
          <a:p>
            <a:pPr lvl="0"/>
            <a:r>
              <a:rPr lang="pt-BR" sz="3300" dirty="0" smtClean="0"/>
              <a:t>Tem </a:t>
            </a:r>
            <a:r>
              <a:rPr lang="pt-BR" sz="3300" dirty="0"/>
              <a:t>um Pearson de 0,91</a:t>
            </a:r>
            <a:endParaRPr lang="pt-PT" sz="3300" dirty="0">
              <a:latin typeface="Arial" panose="020B0604020202020204" pitchFamily="34" charset="0"/>
            </a:endParaRP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53" y="2302266"/>
            <a:ext cx="4578717" cy="253702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9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Filtragem Colaborativa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se Clara e Robert concordarem </a:t>
            </a:r>
            <a:r>
              <a:rPr lang="pt-BR" dirty="0" smtClean="0"/>
              <a:t>ainda menos?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gráfico </a:t>
            </a:r>
            <a:r>
              <a:rPr lang="pt-BR" dirty="0" smtClean="0"/>
              <a:t>de acima tem </a:t>
            </a:r>
            <a:r>
              <a:rPr lang="pt-BR" dirty="0"/>
              <a:t>uma Pearson de 0.81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692" y="2484267"/>
            <a:ext cx="4355637" cy="257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Correlação de </a:t>
            </a:r>
            <a:r>
              <a:rPr lang="pt-BR" dirty="0" smtClean="0"/>
              <a:t>Pearson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Então </a:t>
            </a:r>
            <a:r>
              <a:rPr lang="pt-BR" dirty="0"/>
              <a:t>podemos usar isso para encontrar o indivíduo que é mais parecido com a pessoa que somos interessado em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Vamos dissecar essa fórmula passo a passo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230" y="2941674"/>
            <a:ext cx="5949007" cy="211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0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de </a:t>
            </a:r>
            <a:r>
              <a:rPr lang="pt-BR" dirty="0" smtClean="0"/>
              <a:t>Pearson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PT" sz="2400" dirty="0" smtClean="0">
                <a:solidFill>
                  <a:srgbClr val="212121"/>
                </a:solidFill>
                <a:latin typeface="inherit"/>
              </a:rPr>
              <a:t>É a primeira </a:t>
            </a:r>
            <a:r>
              <a:rPr lang="pt-PT" sz="2400" dirty="0">
                <a:solidFill>
                  <a:srgbClr val="212121"/>
                </a:solidFill>
                <a:latin typeface="inherit"/>
              </a:rPr>
              <a:t>expressão no numerador. Aqui, </a:t>
            </a:r>
            <a:r>
              <a:rPr lang="pt-PT" sz="2400" i="1" dirty="0">
                <a:solidFill>
                  <a:srgbClr val="FF0000"/>
                </a:solidFill>
                <a:latin typeface="inherit"/>
              </a:rPr>
              <a:t>x</a:t>
            </a:r>
            <a:r>
              <a:rPr lang="pt-PT" sz="2400" dirty="0">
                <a:solidFill>
                  <a:srgbClr val="212121"/>
                </a:solidFill>
                <a:latin typeface="inherit"/>
              </a:rPr>
              <a:t> e </a:t>
            </a:r>
            <a:r>
              <a:rPr lang="pt-PT" sz="2400" i="1" dirty="0">
                <a:solidFill>
                  <a:srgbClr val="FF0000"/>
                </a:solidFill>
                <a:latin typeface="inherit"/>
              </a:rPr>
              <a:t>y</a:t>
            </a:r>
            <a:r>
              <a:rPr lang="pt-PT" sz="2400" dirty="0">
                <a:solidFill>
                  <a:srgbClr val="212121"/>
                </a:solidFill>
                <a:latin typeface="inherit"/>
              </a:rPr>
              <a:t> representam Clara e Robert</a:t>
            </a:r>
            <a:r>
              <a:rPr lang="pt-PT" sz="2400" dirty="0" smtClean="0">
                <a:solidFill>
                  <a:srgbClr val="212121"/>
                </a:solidFill>
                <a:latin typeface="inherit"/>
              </a:rPr>
              <a:t>.</a:t>
            </a:r>
          </a:p>
          <a:p>
            <a:endParaRPr lang="pt-PT" sz="2400" dirty="0">
              <a:solidFill>
                <a:srgbClr val="212121"/>
              </a:solidFill>
              <a:latin typeface="inherit"/>
            </a:endParaRPr>
          </a:p>
          <a:p>
            <a:endParaRPr lang="pt-PT" sz="2400" dirty="0" smtClean="0">
              <a:solidFill>
                <a:srgbClr val="212121"/>
              </a:solidFill>
              <a:latin typeface="inherit"/>
            </a:endParaRPr>
          </a:p>
          <a:p>
            <a:pPr lvl="0"/>
            <a:r>
              <a:rPr lang="pt-PT" sz="2400" dirty="0" smtClean="0">
                <a:solidFill>
                  <a:srgbClr val="212121"/>
                </a:solidFill>
                <a:latin typeface="inherit"/>
              </a:rPr>
              <a:t>Para </a:t>
            </a:r>
            <a:r>
              <a:rPr lang="pt-PT" sz="2400" dirty="0">
                <a:solidFill>
                  <a:srgbClr val="212121"/>
                </a:solidFill>
                <a:latin typeface="inherit"/>
              </a:rPr>
              <a:t>cada banda, vamos selecionar múltiplas </a:t>
            </a:r>
            <a:r>
              <a:rPr lang="pt-PT" sz="2400" dirty="0" smtClean="0">
                <a:solidFill>
                  <a:srgbClr val="212121"/>
                </a:solidFill>
                <a:latin typeface="inherit"/>
              </a:rPr>
              <a:t>avaliações </a:t>
            </a:r>
            <a:r>
              <a:rPr lang="pt-PT" sz="2400" dirty="0">
                <a:solidFill>
                  <a:srgbClr val="212121"/>
                </a:solidFill>
                <a:latin typeface="inherit"/>
              </a:rPr>
              <a:t>de Clara e Robert e somar a resultados:</a:t>
            </a:r>
            <a:r>
              <a:rPr lang="pt-PT" sz="2000" dirty="0"/>
              <a:t> </a:t>
            </a:r>
            <a:endParaRPr lang="pt-PT" sz="3600" dirty="0">
              <a:latin typeface="Arial" panose="020B0604020202020204" pitchFamily="34" charset="0"/>
            </a:endParaRPr>
          </a:p>
          <a:p>
            <a:endParaRPr lang="pt-PT" sz="2400" dirty="0" smtClean="0">
              <a:solidFill>
                <a:srgbClr val="212121"/>
              </a:solidFill>
              <a:latin typeface="inherit"/>
            </a:endParaRPr>
          </a:p>
          <a:p>
            <a:endParaRPr lang="pt-PT" sz="2400" dirty="0">
              <a:solidFill>
                <a:srgbClr val="212121"/>
              </a:solidFill>
              <a:latin typeface="inherit"/>
            </a:endParaRPr>
          </a:p>
          <a:p>
            <a:endParaRPr lang="pt-PT" sz="2400" dirty="0" smtClean="0">
              <a:solidFill>
                <a:srgbClr val="212121"/>
              </a:solidFill>
              <a:latin typeface="inherit"/>
            </a:endParaRPr>
          </a:p>
          <a:p>
            <a:endParaRPr lang="pt-PT" sz="2400" dirty="0">
              <a:solidFill>
                <a:srgbClr val="212121"/>
              </a:solidFill>
              <a:latin typeface="inherit"/>
            </a:endParaRPr>
          </a:p>
          <a:p>
            <a:endParaRPr lang="pt-BR" sz="2400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614" y="2780162"/>
            <a:ext cx="4988771" cy="13110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708" y="1825625"/>
            <a:ext cx="1561514" cy="608086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136267"/>
            <a:ext cx="75342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:</a:t>
            </a:r>
            <a:r>
              <a:rPr kumimoji="0" 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934" y="5258545"/>
            <a:ext cx="4341275" cy="89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8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564</Words>
  <Application>Microsoft Office PowerPoint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inherit</vt:lpstr>
      <vt:lpstr>Tema do Office</vt:lpstr>
      <vt:lpstr>Sistemas de Recomendação</vt:lpstr>
      <vt:lpstr>Filtragem Colaborativa</vt:lpstr>
      <vt:lpstr>Filtragem Colaborativa</vt:lpstr>
      <vt:lpstr>Filtragem Colaborativa</vt:lpstr>
      <vt:lpstr>Filtragem Colaborativa</vt:lpstr>
      <vt:lpstr>Filtragem Colaborativa</vt:lpstr>
      <vt:lpstr>Filtragem Colaborativa</vt:lpstr>
      <vt:lpstr>Correlação de Pearson</vt:lpstr>
      <vt:lpstr>Correlação de Pearson</vt:lpstr>
      <vt:lpstr>Correlação de Pearson</vt:lpstr>
      <vt:lpstr>Correlação de Pearson</vt:lpstr>
      <vt:lpstr>Correlação de Pearson</vt:lpstr>
      <vt:lpstr>Correlação de Pearson</vt:lpstr>
      <vt:lpstr>Atividade</vt:lpstr>
      <vt:lpstr>Atividade Solução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Recomendação</dc:title>
  <dc:creator>Fabio</dc:creator>
  <cp:lastModifiedBy>Fabio</cp:lastModifiedBy>
  <cp:revision>88</cp:revision>
  <dcterms:created xsi:type="dcterms:W3CDTF">2018-02-26T18:36:15Z</dcterms:created>
  <dcterms:modified xsi:type="dcterms:W3CDTF">2018-03-06T22:39:53Z</dcterms:modified>
</cp:coreProperties>
</file>