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3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0" r:id="rId18"/>
    <p:sldId id="27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ynep" initials="Z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844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06673-4D9D-4A65-BB1A-03C20C89A1F2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C7E42-B45C-4AD7-B692-03951229B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3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C7E42-B45C-4AD7-B692-03951229BA4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61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0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5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25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34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19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75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25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99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52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13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05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D255-1B15-4A73-A508-E29236C47153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06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de Recomendação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Dr. Fábio Santos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3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Similaridade Cosseno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Então</a:t>
            </a:r>
            <a:r>
              <a:rPr lang="pt-BR" dirty="0"/>
              <a:t>, </a:t>
            </a:r>
            <a:r>
              <a:rPr lang="pt-BR" i="1" dirty="0">
                <a:solidFill>
                  <a:srgbClr val="FF0000"/>
                </a:solidFill>
              </a:rPr>
              <a:t>6,13% </a:t>
            </a:r>
            <a:r>
              <a:rPr lang="pt-BR" dirty="0"/>
              <a:t>das palavras </a:t>
            </a:r>
            <a:r>
              <a:rPr lang="pt-BR" dirty="0" smtClean="0"/>
              <a:t>no livro </a:t>
            </a:r>
            <a:r>
              <a:rPr lang="pt-BR" i="1" dirty="0">
                <a:solidFill>
                  <a:srgbClr val="FF0000"/>
                </a:solidFill>
              </a:rPr>
              <a:t>The Space </a:t>
            </a:r>
            <a:r>
              <a:rPr lang="pt-BR" i="1" dirty="0" err="1">
                <a:solidFill>
                  <a:srgbClr val="FF0000"/>
                </a:solidFill>
              </a:rPr>
              <a:t>Pioneers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dirty="0"/>
              <a:t>são ocorrências da palavra </a:t>
            </a:r>
            <a:r>
              <a:rPr lang="pt-BR" b="1" i="1" dirty="0" smtClean="0">
                <a:solidFill>
                  <a:srgbClr val="FF0000"/>
                </a:solidFill>
              </a:rPr>
              <a:t>The</a:t>
            </a:r>
            <a:r>
              <a:rPr lang="pt-BR" dirty="0" smtClean="0"/>
              <a:t>, </a:t>
            </a:r>
            <a:r>
              <a:rPr lang="pt-BR" dirty="0">
                <a:solidFill>
                  <a:srgbClr val="FF0000"/>
                </a:solidFill>
              </a:rPr>
              <a:t>0,89% </a:t>
            </a:r>
            <a:r>
              <a:rPr lang="pt-BR" dirty="0"/>
              <a:t>são </a:t>
            </a:r>
            <a:r>
              <a:rPr lang="pt-BR" dirty="0" smtClean="0"/>
              <a:t>ocorrências da </a:t>
            </a:r>
            <a:r>
              <a:rPr lang="pt-BR" dirty="0"/>
              <a:t>palavra </a:t>
            </a:r>
            <a:r>
              <a:rPr lang="pt-BR" b="1" i="1" dirty="0">
                <a:solidFill>
                  <a:srgbClr val="FF0000"/>
                </a:solidFill>
              </a:rPr>
              <a:t>Tom</a:t>
            </a:r>
            <a:r>
              <a:rPr lang="pt-BR" dirty="0"/>
              <a:t>, </a:t>
            </a:r>
            <a:r>
              <a:rPr lang="pt-BR" i="1" dirty="0">
                <a:solidFill>
                  <a:srgbClr val="FF0000"/>
                </a:solidFill>
              </a:rPr>
              <a:t>0,25% </a:t>
            </a:r>
            <a:r>
              <a:rPr lang="pt-BR" dirty="0"/>
              <a:t>das palavras são </a:t>
            </a:r>
            <a:r>
              <a:rPr lang="pt-BR" b="1" i="1" dirty="0" smtClean="0">
                <a:solidFill>
                  <a:srgbClr val="FF0000"/>
                </a:solidFill>
              </a:rPr>
              <a:t>Space</a:t>
            </a:r>
          </a:p>
          <a:p>
            <a:r>
              <a:rPr lang="pt-BR" dirty="0" smtClean="0"/>
              <a:t>Assim, eu </a:t>
            </a:r>
            <a:r>
              <a:rPr lang="pt-BR" dirty="0"/>
              <a:t>posso calcular o </a:t>
            </a:r>
            <a:r>
              <a:rPr lang="pt-BR" dirty="0" smtClean="0"/>
              <a:t>similaridade</a:t>
            </a:r>
            <a:r>
              <a:rPr lang="pt-BR" dirty="0" smtClean="0"/>
              <a:t> </a:t>
            </a:r>
            <a:r>
              <a:rPr lang="pt-BR" dirty="0"/>
              <a:t>deste livro para outros usando </a:t>
            </a:r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frequências das palavras</a:t>
            </a:r>
          </a:p>
          <a:p>
            <a:r>
              <a:rPr lang="pt-BR" dirty="0" smtClean="0"/>
              <a:t>No </a:t>
            </a:r>
            <a:r>
              <a:rPr lang="pt-BR" dirty="0"/>
              <a:t>entanto, o mesmo problema relacionado </a:t>
            </a:r>
            <a:r>
              <a:rPr lang="pt-BR" dirty="0" smtClean="0"/>
              <a:t>a </a:t>
            </a:r>
            <a:r>
              <a:rPr lang="pt-BR" dirty="0">
                <a:solidFill>
                  <a:srgbClr val="FF0000"/>
                </a:solidFill>
              </a:rPr>
              <a:t>dispersão de dados </a:t>
            </a:r>
            <a:r>
              <a:rPr lang="pt-BR" dirty="0"/>
              <a:t>ocorre </a:t>
            </a:r>
            <a:r>
              <a:rPr lang="pt-BR" dirty="0" smtClean="0"/>
              <a:t>aqui</a:t>
            </a:r>
          </a:p>
        </p:txBody>
      </p:sp>
    </p:spTree>
    <p:extLst>
      <p:ext uri="{BB962C8B-B14F-4D97-AF65-F5344CB8AC3E}">
        <p14:creationId xmlns:p14="http://schemas.microsoft.com/office/powerpoint/2010/main" val="28960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Similaridade Cosseno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Pois, e</a:t>
            </a:r>
            <a:r>
              <a:rPr lang="pt-BR" dirty="0" smtClean="0"/>
              <a:t>xistem </a:t>
            </a:r>
            <a:r>
              <a:rPr lang="pt-BR" i="1" dirty="0">
                <a:solidFill>
                  <a:srgbClr val="FF0000"/>
                </a:solidFill>
              </a:rPr>
              <a:t>6.629</a:t>
            </a:r>
            <a:r>
              <a:rPr lang="pt-BR" dirty="0"/>
              <a:t> palavras únicas em </a:t>
            </a:r>
            <a:r>
              <a:rPr lang="pt-BR" i="1" dirty="0">
                <a:solidFill>
                  <a:srgbClr val="FF0000"/>
                </a:solidFill>
              </a:rPr>
              <a:t>The Space </a:t>
            </a:r>
            <a:r>
              <a:rPr lang="pt-BR" i="1" dirty="0" err="1">
                <a:solidFill>
                  <a:srgbClr val="FF0000"/>
                </a:solidFill>
              </a:rPr>
              <a:t>Pioneers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dirty="0"/>
              <a:t>e há uma pouco mais de </a:t>
            </a:r>
            <a:r>
              <a:rPr lang="pt-BR" dirty="0">
                <a:solidFill>
                  <a:srgbClr val="FF0000"/>
                </a:solidFill>
              </a:rPr>
              <a:t>um milhão </a:t>
            </a:r>
            <a:r>
              <a:rPr lang="pt-BR" dirty="0"/>
              <a:t>de palavras únicas em </a:t>
            </a:r>
            <a:r>
              <a:rPr lang="pt-BR" dirty="0" smtClean="0"/>
              <a:t>inglês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Então se nossos atributos são palavras em inglês, </a:t>
            </a:r>
            <a:r>
              <a:rPr lang="pt-BR" dirty="0">
                <a:solidFill>
                  <a:srgbClr val="FF0000"/>
                </a:solidFill>
              </a:rPr>
              <a:t>haverá relativamente poucos atributos não-zero </a:t>
            </a:r>
            <a:r>
              <a:rPr lang="pt-BR" dirty="0"/>
              <a:t>para </a:t>
            </a:r>
            <a:r>
              <a:rPr lang="pt-BR" i="1" dirty="0">
                <a:solidFill>
                  <a:srgbClr val="FF0000"/>
                </a:solidFill>
              </a:rPr>
              <a:t>The Space Pioneiros </a:t>
            </a:r>
            <a:r>
              <a:rPr lang="pt-BR" dirty="0" smtClean="0"/>
              <a:t>ou em </a:t>
            </a:r>
            <a:r>
              <a:rPr lang="pt-BR" dirty="0"/>
              <a:t>qualquer outro livro</a:t>
            </a:r>
            <a:endParaRPr 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3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Similaridade Cosseno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similaridade </a:t>
            </a:r>
            <a:r>
              <a:rPr lang="pt-BR" dirty="0"/>
              <a:t>do </a:t>
            </a:r>
            <a:r>
              <a:rPr lang="pt-BR" dirty="0" smtClean="0"/>
              <a:t>cosseno </a:t>
            </a:r>
            <a:r>
              <a:rPr lang="pt-BR" dirty="0"/>
              <a:t>ignora </a:t>
            </a:r>
            <a:r>
              <a:rPr lang="pt-BR" dirty="0" smtClean="0"/>
              <a:t>as comparações </a:t>
            </a:r>
            <a:r>
              <a:rPr lang="pt-BR" dirty="0"/>
              <a:t>0-0. É definido </a:t>
            </a:r>
            <a:r>
              <a:rPr lang="pt-BR" dirty="0" smtClean="0"/>
              <a:t>como: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Onde</a:t>
            </a:r>
          </a:p>
          <a:p>
            <a:r>
              <a:rPr lang="pt-BR" dirty="0" smtClean="0"/>
              <a:t> </a:t>
            </a:r>
            <a:r>
              <a:rPr lang="pt-BR" dirty="0"/>
              <a:t>· </a:t>
            </a:r>
            <a:r>
              <a:rPr lang="pt-BR" dirty="0" smtClean="0"/>
              <a:t>(ponto) indica </a:t>
            </a:r>
            <a:r>
              <a:rPr lang="pt-BR" dirty="0"/>
              <a:t>o produto </a:t>
            </a:r>
            <a:r>
              <a:rPr lang="pt-BR" dirty="0" smtClean="0"/>
              <a:t>e </a:t>
            </a:r>
            <a:r>
              <a:rPr lang="pt-BR" i="1" dirty="0" smtClean="0">
                <a:solidFill>
                  <a:srgbClr val="FF0000"/>
                </a:solidFill>
              </a:rPr>
              <a:t>|| </a:t>
            </a:r>
            <a:r>
              <a:rPr lang="pt-BR" i="1" dirty="0">
                <a:solidFill>
                  <a:srgbClr val="FF0000"/>
                </a:solidFill>
              </a:rPr>
              <a:t>x || </a:t>
            </a:r>
            <a:r>
              <a:rPr lang="pt-BR" dirty="0"/>
              <a:t>indica o comprimento do vetor x.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comprimento de um vetor é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193" y="2591915"/>
            <a:ext cx="2677112" cy="89951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507" y="5200478"/>
            <a:ext cx="1997086" cy="11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Similaridade Cosseno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>
                <a:solidFill>
                  <a:srgbClr val="212121"/>
                </a:solidFill>
                <a:latin typeface="inherit"/>
              </a:rPr>
              <a:t>Vamos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usar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o exemplo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anterior do caso de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acordo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perfeito:</a:t>
            </a:r>
          </a:p>
          <a:p>
            <a:pPr lvl="0"/>
            <a:endParaRPr lang="pt-PT" dirty="0">
              <a:solidFill>
                <a:srgbClr val="212121"/>
              </a:solidFill>
              <a:latin typeface="inherit"/>
            </a:endParaRPr>
          </a:p>
          <a:p>
            <a:pPr lvl="0"/>
            <a:endParaRPr lang="pt-PT" dirty="0" smtClean="0">
              <a:solidFill>
                <a:srgbClr val="212121"/>
              </a:solidFill>
              <a:latin typeface="inherit"/>
            </a:endParaRPr>
          </a:p>
          <a:p>
            <a:pPr lvl="0"/>
            <a:endParaRPr lang="pt-PT" dirty="0">
              <a:solidFill>
                <a:srgbClr val="212121"/>
              </a:solidFill>
              <a:latin typeface="inherit"/>
            </a:endParaRPr>
          </a:p>
          <a:p>
            <a:pPr lvl="0"/>
            <a:endParaRPr lang="pt-PT" dirty="0" smtClean="0">
              <a:solidFill>
                <a:srgbClr val="212121"/>
              </a:solidFill>
              <a:latin typeface="inherit"/>
            </a:endParaRPr>
          </a:p>
          <a:p>
            <a:pPr lvl="0"/>
            <a:r>
              <a:rPr lang="pt-BR" dirty="0" smtClean="0"/>
              <a:t>Os </a:t>
            </a:r>
            <a:r>
              <a:rPr lang="pt-BR" dirty="0"/>
              <a:t>dois vetores são: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 </a:t>
            </a:r>
            <a:endParaRPr lang="pt-PT" sz="4000" dirty="0">
              <a:latin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2529985"/>
            <a:ext cx="6943725" cy="16573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460" y="5065980"/>
            <a:ext cx="3081777" cy="87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2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Similaridade Cosseno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Então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 produto é</a:t>
            </a:r>
          </a:p>
          <a:p>
            <a:endParaRPr lang="pt-BR" dirty="0"/>
          </a:p>
          <a:p>
            <a:r>
              <a:rPr lang="pt-BR" dirty="0" smtClean="0"/>
              <a:t>E a similaridade cosseno é: 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689" y="2107369"/>
            <a:ext cx="5891522" cy="13848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689" y="4303321"/>
            <a:ext cx="7124295" cy="49376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73" y="5352984"/>
            <a:ext cx="4553277" cy="112859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096000" y="53088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A similaridade cosseno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varia de 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1 a -1</a:t>
            </a:r>
          </a:p>
          <a:p>
            <a:pPr marL="342900" indent="-342900">
              <a:buAutoNum type="arabicPlain"/>
            </a:pP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indica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semelhança perfeita </a:t>
            </a:r>
          </a:p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-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1 indicam perfeito semelhança negativa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Então 0.935 representa um acordo muito bom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7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medida de similaridade usar?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</a:t>
            </a:r>
            <a:r>
              <a:rPr lang="pt-BR" dirty="0"/>
              <a:t>os dados estiverem sujeitos a </a:t>
            </a:r>
            <a:r>
              <a:rPr lang="pt-BR" dirty="0">
                <a:solidFill>
                  <a:srgbClr val="FF0000"/>
                </a:solidFill>
              </a:rPr>
              <a:t>grau de inflação </a:t>
            </a:r>
            <a:r>
              <a:rPr lang="pt-BR" dirty="0"/>
              <a:t>(diferentes usuários pode estar usando diferentes escalas) use </a:t>
            </a:r>
            <a:r>
              <a:rPr lang="pt-BR" i="1" dirty="0" smtClean="0">
                <a:solidFill>
                  <a:srgbClr val="FF0000"/>
                </a:solidFill>
              </a:rPr>
              <a:t>Pearson</a:t>
            </a:r>
          </a:p>
          <a:p>
            <a:r>
              <a:rPr lang="pt-BR" dirty="0" smtClean="0"/>
              <a:t>Se </a:t>
            </a:r>
            <a:r>
              <a:rPr lang="pt-BR" dirty="0"/>
              <a:t>os dados forem esparsos considere usar </a:t>
            </a:r>
            <a:r>
              <a:rPr lang="pt-BR" i="1" dirty="0" smtClean="0">
                <a:solidFill>
                  <a:srgbClr val="FF0000"/>
                </a:solidFill>
              </a:rPr>
              <a:t>Similaridade Cosseno</a:t>
            </a:r>
          </a:p>
          <a:p>
            <a:r>
              <a:rPr lang="pt-BR" dirty="0" smtClean="0"/>
              <a:t>Se </a:t>
            </a:r>
            <a:r>
              <a:rPr lang="pt-BR" dirty="0"/>
              <a:t>seus dados forem </a:t>
            </a:r>
            <a:r>
              <a:rPr lang="pt-BR" dirty="0">
                <a:solidFill>
                  <a:srgbClr val="FF0000"/>
                </a:solidFill>
              </a:rPr>
              <a:t>densos</a:t>
            </a:r>
            <a:r>
              <a:rPr lang="pt-BR" dirty="0"/>
              <a:t> (quase todos os </a:t>
            </a:r>
            <a:r>
              <a:rPr lang="pt-BR" dirty="0">
                <a:solidFill>
                  <a:srgbClr val="FF0000"/>
                </a:solidFill>
              </a:rPr>
              <a:t>atributos não são nulos </a:t>
            </a:r>
            <a:r>
              <a:rPr lang="pt-BR" dirty="0"/>
              <a:t>valores</a:t>
            </a:r>
            <a:r>
              <a:rPr lang="pt-BR" dirty="0" smtClean="0"/>
              <a:t>) </a:t>
            </a:r>
            <a:r>
              <a:rPr lang="pt-BR" dirty="0"/>
              <a:t>use distância medidas como </a:t>
            </a:r>
            <a:r>
              <a:rPr lang="pt-BR" i="1" dirty="0">
                <a:solidFill>
                  <a:srgbClr val="FF0000"/>
                </a:solidFill>
              </a:rPr>
              <a:t>Euclidiana</a:t>
            </a:r>
            <a:r>
              <a:rPr lang="pt-BR" dirty="0"/>
              <a:t> ou </a:t>
            </a:r>
            <a:r>
              <a:rPr lang="pt-BR" i="1" dirty="0">
                <a:solidFill>
                  <a:srgbClr val="FF0000"/>
                </a:solidFill>
              </a:rPr>
              <a:t>Manhattan</a:t>
            </a:r>
          </a:p>
        </p:txBody>
      </p:sp>
    </p:spTree>
    <p:extLst>
      <p:ext uri="{BB962C8B-B14F-4D97-AF65-F5344CB8AC3E}">
        <p14:creationId xmlns:p14="http://schemas.microsoft.com/office/powerpoint/2010/main" val="8974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14607"/>
            <a:ext cx="10515600" cy="4351338"/>
          </a:xfrm>
        </p:spPr>
        <p:txBody>
          <a:bodyPr/>
          <a:lstStyle/>
          <a:p>
            <a:r>
              <a:rPr lang="pt-BR" dirty="0" smtClean="0"/>
              <a:t>Calcule </a:t>
            </a:r>
            <a:r>
              <a:rPr lang="pt-BR" dirty="0"/>
              <a:t>a </a:t>
            </a:r>
            <a:r>
              <a:rPr lang="pt-BR" dirty="0" smtClean="0"/>
              <a:t>similaridade cosseno </a:t>
            </a:r>
            <a:r>
              <a:rPr lang="pt-BR" dirty="0"/>
              <a:t>entre </a:t>
            </a:r>
            <a:r>
              <a:rPr lang="pt-BR" dirty="0" err="1"/>
              <a:t>Angelica</a:t>
            </a:r>
            <a:r>
              <a:rPr lang="pt-BR" dirty="0"/>
              <a:t> e Veronica (</a:t>
            </a:r>
            <a:r>
              <a:rPr lang="pt-BR" dirty="0" smtClean="0"/>
              <a:t>do nosso conjunto </a:t>
            </a:r>
            <a:r>
              <a:rPr lang="pt-BR" dirty="0"/>
              <a:t>de dados). (Considere </a:t>
            </a:r>
            <a:r>
              <a:rPr lang="pt-BR" dirty="0" smtClean="0"/>
              <a:t>os traços </a:t>
            </a:r>
            <a:r>
              <a:rPr lang="pt-BR" dirty="0"/>
              <a:t>igual a zero)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25" y="2503169"/>
            <a:ext cx="7905757" cy="17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5636"/>
            <a:ext cx="10515600" cy="1325563"/>
          </a:xfrm>
        </p:spPr>
        <p:txBody>
          <a:bodyPr/>
          <a:lstStyle/>
          <a:p>
            <a:r>
              <a:rPr lang="pt-BR" dirty="0" smtClean="0"/>
              <a:t>Atividade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produto é:</a:t>
            </a:r>
          </a:p>
          <a:p>
            <a:endParaRPr lang="pt-BR" dirty="0"/>
          </a:p>
          <a:p>
            <a:r>
              <a:rPr lang="pt-BR" dirty="0" smtClean="0"/>
              <a:t>A similaridade cosseno é: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59" y="1071710"/>
            <a:ext cx="7118035" cy="137873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59" y="2450441"/>
            <a:ext cx="4459241" cy="18419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559" y="4917196"/>
            <a:ext cx="6486525" cy="5238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026" y="5857924"/>
            <a:ext cx="3429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3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em Python uma função para calcular a similaridade do cosseno entre duas pessoas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97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7099"/>
            <a:ext cx="10515600" cy="1325563"/>
          </a:xfrm>
        </p:spPr>
        <p:txBody>
          <a:bodyPr/>
          <a:lstStyle/>
          <a:p>
            <a:r>
              <a:rPr lang="pt-BR" dirty="0" smtClean="0"/>
              <a:t>Filtragem Colaborativa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Similaridade Cosseno</a:t>
            </a:r>
          </a:p>
          <a:p>
            <a:pPr lvl="1"/>
            <a:r>
              <a:rPr lang="pt-BR" sz="2800" dirty="0" smtClean="0"/>
              <a:t>É </a:t>
            </a:r>
            <a:r>
              <a:rPr lang="pt-BR" sz="2800" dirty="0"/>
              <a:t>uma </a:t>
            </a:r>
            <a:r>
              <a:rPr lang="pt-BR" sz="2800" dirty="0" smtClean="0"/>
              <a:t>métrica </a:t>
            </a:r>
            <a:r>
              <a:rPr lang="pt-BR" sz="2800" dirty="0"/>
              <a:t>de </a:t>
            </a:r>
            <a:r>
              <a:rPr lang="pt-BR" sz="2800" dirty="0" smtClean="0"/>
              <a:t>similaridade </a:t>
            </a:r>
            <a:r>
              <a:rPr lang="pt-BR" sz="2800" dirty="0" smtClean="0">
                <a:solidFill>
                  <a:srgbClr val="FF0000"/>
                </a:solidFill>
              </a:rPr>
              <a:t>muito popular em Recuperação de Informação</a:t>
            </a:r>
            <a:r>
              <a:rPr lang="pt-BR" sz="2800" dirty="0" smtClean="0"/>
              <a:t>, empregada na implementação de máquinas de busca, mineração de texto e técnicas de filtragem de informação</a:t>
            </a:r>
          </a:p>
          <a:p>
            <a:pPr lvl="2"/>
            <a:r>
              <a:rPr lang="pt-BR" sz="2000" dirty="0" smtClean="0">
                <a:solidFill>
                  <a:srgbClr val="212121"/>
                </a:solidFill>
                <a:latin typeface="inherit"/>
              </a:rPr>
              <a:t>Filtragem Colaborativa</a:t>
            </a:r>
          </a:p>
          <a:p>
            <a:pPr lvl="2"/>
            <a:r>
              <a:rPr lang="pt-BR" dirty="0" smtClean="0">
                <a:solidFill>
                  <a:srgbClr val="212121"/>
                </a:solidFill>
                <a:latin typeface="inherit"/>
              </a:rPr>
              <a:t>Filtragem baseada em Conteúdo</a:t>
            </a:r>
          </a:p>
          <a:p>
            <a:pPr lvl="1"/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A similaridade cosseno varia de 1 a -1</a:t>
            </a:r>
          </a:p>
          <a:p>
            <a:pPr marL="914400" lvl="2" indent="0">
              <a:buNone/>
            </a:pP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</a:rPr>
              <a:t>1 indica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semelhança perfeita </a:t>
            </a:r>
          </a:p>
          <a:p>
            <a:pPr marL="914400" lvl="2" indent="0">
              <a:buNone/>
            </a:pP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-1 indicam </a:t>
            </a: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</a:rPr>
              <a:t>semelhança </a:t>
            </a: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</a:rPr>
              <a:t>negativa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/>
            <a:endParaRPr lang="pt-BR" dirty="0" smtClean="0">
              <a:solidFill>
                <a:srgbClr val="212121"/>
              </a:solidFill>
              <a:latin typeface="inherit"/>
            </a:endParaRPr>
          </a:p>
          <a:p>
            <a:pPr marL="914400" lvl="2" indent="0">
              <a:buNone/>
            </a:pPr>
            <a:endParaRPr lang="pt-BR" dirty="0" smtClean="0">
              <a:solidFill>
                <a:srgbClr val="212121"/>
              </a:solidFill>
              <a:latin typeface="inherit"/>
            </a:endParaRPr>
          </a:p>
          <a:p>
            <a:pPr marL="0" indent="0">
              <a:buNone/>
            </a:pPr>
            <a:endParaRPr lang="pt-PT" sz="2800" dirty="0">
              <a:solidFill>
                <a:srgbClr val="212121"/>
              </a:solidFill>
              <a:latin typeface="inherit"/>
            </a:endParaRPr>
          </a:p>
          <a:p>
            <a:pPr marL="914400" lvl="2" indent="0">
              <a:buNone/>
            </a:pPr>
            <a:r>
              <a:rPr lang="pt-BR" dirty="0" smtClean="0"/>
              <a:t> </a:t>
            </a:r>
          </a:p>
          <a:p>
            <a:pPr lvl="2"/>
            <a:endParaRPr lang="pt-PT" dirty="0" smtClean="0">
              <a:solidFill>
                <a:srgbClr val="212121"/>
              </a:solidFill>
              <a:latin typeface="inherit"/>
            </a:endParaRPr>
          </a:p>
          <a:p>
            <a:pPr marL="914400" lvl="2" indent="0">
              <a:buNone/>
            </a:pPr>
            <a:endParaRPr lang="pt-BR" dirty="0" smtClean="0"/>
          </a:p>
          <a:p>
            <a:pPr lvl="1"/>
            <a:endParaRPr kumimoji="0" lang="pt-PT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Primeiro exemplo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6000" dirty="0" smtClean="0"/>
              <a:t>Filtragem de Músicas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2735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Similaridade Cosseno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99088"/>
            <a:ext cx="10515600" cy="5097133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212121"/>
                </a:solidFill>
                <a:latin typeface="inherit"/>
              </a:rPr>
              <a:t>Para entendermos como usar essa fórmula, vamos empregar o seguinte estudo de caso:</a:t>
            </a:r>
          </a:p>
          <a:p>
            <a:pPr lvl="1"/>
            <a:r>
              <a:rPr lang="pt-BR" dirty="0">
                <a:solidFill>
                  <a:srgbClr val="212121"/>
                </a:solidFill>
                <a:latin typeface="inherit"/>
              </a:rPr>
              <a:t>Nós iremos </a:t>
            </a:r>
            <a:r>
              <a:rPr lang="pt-BR" dirty="0">
                <a:solidFill>
                  <a:srgbClr val="FF0000"/>
                </a:solidFill>
                <a:latin typeface="inherit"/>
              </a:rPr>
              <a:t>monitorar a quantidade de vezes que uma pessoa ouviu uma determinada música </a:t>
            </a:r>
            <a:r>
              <a:rPr lang="pt-BR" dirty="0">
                <a:solidFill>
                  <a:srgbClr val="212121"/>
                </a:solidFill>
                <a:latin typeface="inherit"/>
              </a:rPr>
              <a:t>e usar essa informação como base para o nosso sistema de </a:t>
            </a:r>
            <a:r>
              <a:rPr lang="pt-BR" dirty="0" smtClean="0">
                <a:solidFill>
                  <a:srgbClr val="212121"/>
                </a:solidFill>
                <a:latin typeface="inherit"/>
              </a:rPr>
              <a:t>recomendação</a:t>
            </a:r>
          </a:p>
          <a:p>
            <a:pPr lvl="1"/>
            <a:endParaRPr lang="pt-BR" dirty="0">
              <a:solidFill>
                <a:srgbClr val="212121"/>
              </a:solidFill>
              <a:latin typeface="inherit"/>
            </a:endParaRPr>
          </a:p>
          <a:p>
            <a:pPr lvl="1"/>
            <a:endParaRPr lang="pt-BR" dirty="0" smtClean="0">
              <a:solidFill>
                <a:srgbClr val="212121"/>
              </a:solidFill>
              <a:latin typeface="inherit"/>
            </a:endParaRPr>
          </a:p>
          <a:p>
            <a:pPr lvl="1"/>
            <a:endParaRPr lang="pt-BR" dirty="0">
              <a:solidFill>
                <a:srgbClr val="212121"/>
              </a:solidFill>
              <a:latin typeface="inherit"/>
            </a:endParaRPr>
          </a:p>
          <a:p>
            <a:pPr lvl="1"/>
            <a:endParaRPr lang="pt-BR" dirty="0" smtClean="0">
              <a:solidFill>
                <a:srgbClr val="212121"/>
              </a:solidFill>
              <a:latin typeface="inherit"/>
            </a:endParaRPr>
          </a:p>
          <a:p>
            <a:pPr lvl="1"/>
            <a:endParaRPr lang="pt-BR" dirty="0">
              <a:solidFill>
                <a:srgbClr val="212121"/>
              </a:solidFill>
              <a:latin typeface="inherit"/>
            </a:endParaRPr>
          </a:p>
          <a:p>
            <a:pPr lvl="1"/>
            <a:endParaRPr lang="pt-BR" dirty="0" smtClean="0">
              <a:solidFill>
                <a:srgbClr val="212121"/>
              </a:solidFill>
              <a:latin typeface="inherit"/>
            </a:endParaRPr>
          </a:p>
          <a:p>
            <a:pPr lvl="1"/>
            <a:endParaRPr lang="pt-BR" dirty="0" smtClean="0">
              <a:solidFill>
                <a:srgbClr val="212121"/>
              </a:solidFill>
              <a:latin typeface="inherit"/>
            </a:endParaRPr>
          </a:p>
          <a:p>
            <a:pPr lvl="1"/>
            <a:r>
              <a:rPr lang="pt-BR" dirty="0" smtClean="0">
                <a:solidFill>
                  <a:srgbClr val="212121"/>
                </a:solidFill>
                <a:latin typeface="inherit"/>
              </a:rPr>
              <a:t>Nós podemos observar </a:t>
            </a:r>
            <a:r>
              <a:rPr lang="pt-BR" dirty="0" smtClean="0">
                <a:latin typeface="inherit"/>
              </a:rPr>
              <a:t>que</a:t>
            </a:r>
            <a:r>
              <a:rPr lang="pt-BR" dirty="0" smtClean="0">
                <a:solidFill>
                  <a:srgbClr val="FF0000"/>
                </a:solidFill>
                <a:latin typeface="inherit"/>
              </a:rPr>
              <a:t> Sally </a:t>
            </a:r>
            <a:r>
              <a:rPr lang="pt-BR" dirty="0" smtClean="0">
                <a:solidFill>
                  <a:srgbClr val="212121"/>
                </a:solidFill>
                <a:latin typeface="inherit"/>
              </a:rPr>
              <a:t>é mais similar em hábitos de ouvir músicas de </a:t>
            </a:r>
            <a:r>
              <a:rPr lang="pt-BR" dirty="0" smtClean="0">
                <a:solidFill>
                  <a:srgbClr val="FF0000"/>
                </a:solidFill>
                <a:latin typeface="inherit"/>
              </a:rPr>
              <a:t>Ann</a:t>
            </a:r>
            <a:r>
              <a:rPr lang="pt-BR" dirty="0" smtClean="0">
                <a:solidFill>
                  <a:srgbClr val="212121"/>
                </a:solidFill>
                <a:latin typeface="inherit"/>
              </a:rPr>
              <a:t> do que de </a:t>
            </a:r>
            <a:r>
              <a:rPr lang="pt-BR" dirty="0" smtClean="0">
                <a:solidFill>
                  <a:srgbClr val="FF0000"/>
                </a:solidFill>
                <a:latin typeface="inherit"/>
              </a:rPr>
              <a:t>Ben</a:t>
            </a:r>
            <a:endParaRPr lang="pt-BR" dirty="0">
              <a:solidFill>
                <a:srgbClr val="FF0000"/>
              </a:solidFill>
              <a:latin typeface="inherit"/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236" y="3521538"/>
            <a:ext cx="6086475" cy="199299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883877" y="4417255"/>
            <a:ext cx="6457071" cy="3938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881536" y="5062027"/>
            <a:ext cx="6457071" cy="3938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4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Similaridade Cosseno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pt-BR" dirty="0" smtClean="0"/>
              <a:t>Então, qual é o problema?</a:t>
            </a:r>
          </a:p>
          <a:p>
            <a:pPr lvl="1"/>
            <a:r>
              <a:rPr lang="pt-BR" dirty="0" smtClean="0"/>
              <a:t>Eu tenho em torno de 400 músicas no </a:t>
            </a:r>
            <a:r>
              <a:rPr lang="pt-BR" dirty="0" err="1" smtClean="0"/>
              <a:t>iTunes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A lista de músicas está </a:t>
            </a:r>
            <a:r>
              <a:rPr lang="pt-BR" dirty="0" smtClean="0">
                <a:solidFill>
                  <a:srgbClr val="FF0000"/>
                </a:solidFill>
              </a:rPr>
              <a:t>ordenada baseada no número de </a:t>
            </a:r>
            <a:r>
              <a:rPr lang="pt-BR" dirty="0" smtClean="0">
                <a:solidFill>
                  <a:srgbClr val="FF0000"/>
                </a:solidFill>
              </a:rPr>
              <a:t>vezes </a:t>
            </a:r>
            <a:r>
              <a:rPr lang="pt-BR" dirty="0" smtClean="0"/>
              <a:t>que cada música foi ouvida </a:t>
            </a:r>
          </a:p>
          <a:p>
            <a:pPr lvl="1"/>
            <a:r>
              <a:rPr lang="pt-BR" dirty="0" smtClean="0"/>
              <a:t>Assim, no topo da minha lista está </a:t>
            </a:r>
            <a:r>
              <a:rPr lang="pt-BR" dirty="0" err="1" smtClean="0"/>
              <a:t>Moonlight</a:t>
            </a:r>
            <a:r>
              <a:rPr lang="pt-BR" dirty="0" smtClean="0"/>
              <a:t> Sonata com </a:t>
            </a:r>
            <a:r>
              <a:rPr lang="pt-BR" dirty="0" smtClean="0">
                <a:solidFill>
                  <a:srgbClr val="FF0000"/>
                </a:solidFill>
              </a:rPr>
              <a:t>25 plays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52" y="2686112"/>
            <a:ext cx="7367295" cy="263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1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Similaridade Cosseno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A chance são boas de </a:t>
            </a:r>
            <a:r>
              <a:rPr lang="pt-BR" dirty="0" smtClean="0"/>
              <a:t>que um outro usuário </a:t>
            </a:r>
            <a:r>
              <a:rPr lang="pt-BR" dirty="0" smtClean="0"/>
              <a:t>ainda não ter ouvido nenhuma dessas músicas da minha lista</a:t>
            </a:r>
          </a:p>
          <a:p>
            <a:pPr lvl="0"/>
            <a:r>
              <a:rPr lang="pt-PT" dirty="0">
                <a:solidFill>
                  <a:srgbClr val="212121"/>
                </a:solidFill>
                <a:latin typeface="inherit"/>
              </a:rPr>
              <a:t>Além disso, há mais de 15 milhões de faixas no iTunes e eu tenho apenas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400</a:t>
            </a:r>
          </a:p>
          <a:p>
            <a:r>
              <a:rPr lang="pt-PT" dirty="0">
                <a:solidFill>
                  <a:srgbClr val="212121"/>
                </a:solidFill>
                <a:latin typeface="inherit"/>
              </a:rPr>
              <a:t>Portanto, os dados para uma única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pessoa são </a:t>
            </a:r>
            <a:r>
              <a:rPr lang="pt-PT" dirty="0">
                <a:solidFill>
                  <a:srgbClr val="FF0000"/>
                </a:solidFill>
                <a:latin typeface="inherit"/>
              </a:rPr>
              <a:t>esparsos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, uma vez que tem relativamente </a:t>
            </a:r>
            <a:r>
              <a:rPr lang="pt-PT" dirty="0">
                <a:solidFill>
                  <a:srgbClr val="FF0000"/>
                </a:solidFill>
                <a:latin typeface="inherit"/>
              </a:rPr>
              <a:t>poucos não-zero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(plays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de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uma música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)</a:t>
            </a:r>
          </a:p>
          <a:p>
            <a:pPr lvl="2"/>
            <a:r>
              <a:rPr lang="pt-PT" sz="1800" dirty="0" smtClean="0">
                <a:solidFill>
                  <a:srgbClr val="212121"/>
                </a:solidFill>
                <a:latin typeface="inherit"/>
              </a:rPr>
              <a:t>No meu caso 400 musicas</a:t>
            </a:r>
            <a:r>
              <a:rPr lang="pt-PT" sz="1800" dirty="0" smtClean="0"/>
              <a:t> ouvidas</a:t>
            </a:r>
            <a:endParaRPr lang="pt-PT" sz="1800" dirty="0" smtClean="0"/>
          </a:p>
          <a:p>
            <a:pPr marL="0" indent="0">
              <a:buNone/>
            </a:pPr>
            <a:endParaRPr lang="pt-PT" sz="2400" dirty="0" smtClean="0"/>
          </a:p>
          <a:p>
            <a:endParaRPr lang="pt-PT" sz="4000" dirty="0">
              <a:latin typeface="Arial" panose="020B0604020202020204" pitchFamily="34" charset="0"/>
            </a:endParaRPr>
          </a:p>
          <a:p>
            <a:pPr lvl="0"/>
            <a:endParaRPr lang="pt-PT" dirty="0" smtClean="0">
              <a:solidFill>
                <a:srgbClr val="212121"/>
              </a:solidFill>
              <a:latin typeface="inherit"/>
            </a:endParaRPr>
          </a:p>
          <a:p>
            <a:pPr lvl="0"/>
            <a:endParaRPr lang="pt-PT" sz="4000" dirty="0">
              <a:latin typeface="Arial" panose="020B0604020202020204" pitchFamily="34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Similaridade Cosseno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>
                <a:solidFill>
                  <a:srgbClr val="212121"/>
                </a:solidFill>
                <a:latin typeface="inherit"/>
              </a:rPr>
              <a:t>Quando comparamos duas pessoas usando o número de plays de uma música de um universo de 15 milhões de músicas, em sua maioria terão compartilhado zeros em comum</a:t>
            </a:r>
            <a:r>
              <a:rPr lang="pt-PT" sz="2400" dirty="0"/>
              <a:t> 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/>
              <a:t>entanto, </a:t>
            </a:r>
            <a:r>
              <a:rPr lang="pt-BR" dirty="0">
                <a:solidFill>
                  <a:srgbClr val="FF0000"/>
                </a:solidFill>
              </a:rPr>
              <a:t>não </a:t>
            </a:r>
            <a:r>
              <a:rPr lang="pt-BR" dirty="0" smtClean="0">
                <a:solidFill>
                  <a:srgbClr val="FF0000"/>
                </a:solidFill>
              </a:rPr>
              <a:t>desejamos </a:t>
            </a:r>
            <a:r>
              <a:rPr lang="pt-BR" dirty="0">
                <a:solidFill>
                  <a:srgbClr val="FF0000"/>
                </a:solidFill>
              </a:rPr>
              <a:t>usar esses zeros compartilhados </a:t>
            </a:r>
            <a:r>
              <a:rPr lang="pt-BR" dirty="0"/>
              <a:t>quando estamos </a:t>
            </a:r>
            <a:r>
              <a:rPr lang="pt-BR" dirty="0">
                <a:solidFill>
                  <a:srgbClr val="FF0000"/>
                </a:solidFill>
              </a:rPr>
              <a:t>calculando </a:t>
            </a:r>
            <a:r>
              <a:rPr lang="pt-BR" dirty="0" smtClean="0">
                <a:solidFill>
                  <a:srgbClr val="FF0000"/>
                </a:solidFill>
              </a:rPr>
              <a:t>a similaridade entre usuários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9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Segundo exemplo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6000" dirty="0" smtClean="0"/>
              <a:t>Filtragem de Livros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2579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Similaridade Cosseno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59382"/>
            <a:ext cx="10515600" cy="502277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Um </a:t>
            </a:r>
            <a:r>
              <a:rPr lang="pt-BR" dirty="0"/>
              <a:t>caso semelhante pode </a:t>
            </a:r>
            <a:r>
              <a:rPr lang="pt-BR" dirty="0" smtClean="0"/>
              <a:t>ocorrer </a:t>
            </a:r>
            <a:r>
              <a:rPr lang="pt-BR" dirty="0"/>
              <a:t>quando comparamos </a:t>
            </a:r>
            <a:r>
              <a:rPr lang="pt-BR" dirty="0" smtClean="0"/>
              <a:t>livros</a:t>
            </a:r>
            <a:r>
              <a:rPr lang="pt-BR" dirty="0" smtClean="0"/>
              <a:t> </a:t>
            </a:r>
            <a:r>
              <a:rPr lang="pt-BR" dirty="0"/>
              <a:t>usando </a:t>
            </a:r>
            <a:r>
              <a:rPr lang="pt-BR" dirty="0" smtClean="0"/>
              <a:t>palavras</a:t>
            </a:r>
          </a:p>
          <a:p>
            <a:pPr lvl="0"/>
            <a:r>
              <a:rPr lang="pt-PT" sz="2400" dirty="0" smtClean="0">
                <a:solidFill>
                  <a:srgbClr val="212121"/>
                </a:solidFill>
                <a:latin typeface="inherit"/>
              </a:rPr>
              <a:t>Suponha </a:t>
            </a:r>
            <a:r>
              <a:rPr lang="pt-PT" sz="2400" dirty="0">
                <a:solidFill>
                  <a:srgbClr val="212121"/>
                </a:solidFill>
                <a:latin typeface="inherit"/>
              </a:rPr>
              <a:t>que </a:t>
            </a:r>
            <a:r>
              <a:rPr lang="pt-PT" sz="2400" dirty="0" smtClean="0">
                <a:solidFill>
                  <a:srgbClr val="212121"/>
                </a:solidFill>
                <a:latin typeface="inherit"/>
              </a:rPr>
              <a:t>gostamos de um </a:t>
            </a:r>
            <a:r>
              <a:rPr lang="pt-PT" sz="2400" dirty="0">
                <a:solidFill>
                  <a:srgbClr val="212121"/>
                </a:solidFill>
                <a:latin typeface="inherit"/>
              </a:rPr>
              <a:t>certo </a:t>
            </a:r>
            <a:r>
              <a:rPr lang="pt-PT" sz="2400" dirty="0" smtClean="0">
                <a:solidFill>
                  <a:srgbClr val="212121"/>
                </a:solidFill>
                <a:latin typeface="inherit"/>
              </a:rPr>
              <a:t>livro: </a:t>
            </a:r>
            <a:r>
              <a:rPr lang="pt-PT" sz="2400" dirty="0">
                <a:solidFill>
                  <a:srgbClr val="FF0000"/>
                </a:solidFill>
                <a:latin typeface="inherit"/>
              </a:rPr>
              <a:t>The Space Pioneers </a:t>
            </a:r>
            <a:r>
              <a:rPr lang="pt-PT" sz="2400" dirty="0" smtClean="0">
                <a:solidFill>
                  <a:srgbClr val="212121"/>
                </a:solidFill>
                <a:latin typeface="inherit"/>
              </a:rPr>
              <a:t>e </a:t>
            </a:r>
            <a:r>
              <a:rPr lang="pt-PT" sz="2400" dirty="0">
                <a:solidFill>
                  <a:srgbClr val="212121"/>
                </a:solidFill>
                <a:latin typeface="inherit"/>
              </a:rPr>
              <a:t>queremos encontrar um livro </a:t>
            </a:r>
            <a:r>
              <a:rPr lang="pt-PT" sz="2400" dirty="0" smtClean="0">
                <a:solidFill>
                  <a:srgbClr val="212121"/>
                </a:solidFill>
                <a:latin typeface="inherit"/>
              </a:rPr>
              <a:t>semelhante</a:t>
            </a:r>
          </a:p>
          <a:p>
            <a:pPr lvl="0"/>
            <a:endParaRPr lang="pt-PT" sz="2400" dirty="0">
              <a:solidFill>
                <a:srgbClr val="212121"/>
              </a:solidFill>
              <a:latin typeface="inherit"/>
            </a:endParaRPr>
          </a:p>
          <a:p>
            <a:pPr lvl="0"/>
            <a:endParaRPr lang="pt-PT" sz="2400" dirty="0" smtClean="0">
              <a:solidFill>
                <a:srgbClr val="212121"/>
              </a:solidFill>
              <a:latin typeface="inherit"/>
            </a:endParaRPr>
          </a:p>
          <a:p>
            <a:pPr lvl="0"/>
            <a:endParaRPr lang="pt-PT" sz="2400" dirty="0" smtClean="0">
              <a:solidFill>
                <a:srgbClr val="212121"/>
              </a:solidFill>
              <a:latin typeface="inherit"/>
            </a:endParaRPr>
          </a:p>
          <a:p>
            <a:pPr lvl="0"/>
            <a:endParaRPr lang="pt-PT" sz="2400" dirty="0">
              <a:solidFill>
                <a:srgbClr val="212121"/>
              </a:solidFill>
              <a:latin typeface="inherit"/>
            </a:endParaRPr>
          </a:p>
          <a:p>
            <a:pPr lvl="0"/>
            <a:r>
              <a:rPr lang="pt-BR" dirty="0" smtClean="0"/>
              <a:t>Uma </a:t>
            </a:r>
            <a:r>
              <a:rPr lang="pt-BR" dirty="0"/>
              <a:t>possível </a:t>
            </a:r>
            <a:r>
              <a:rPr lang="pt-BR" dirty="0" smtClean="0"/>
              <a:t>forma é </a:t>
            </a:r>
            <a:r>
              <a:rPr lang="pt-BR" dirty="0"/>
              <a:t>usar </a:t>
            </a:r>
            <a:r>
              <a:rPr lang="pt-BR" dirty="0">
                <a:solidFill>
                  <a:srgbClr val="FF0000"/>
                </a:solidFill>
              </a:rPr>
              <a:t>a </a:t>
            </a:r>
            <a:r>
              <a:rPr lang="pt-BR" dirty="0" smtClean="0">
                <a:solidFill>
                  <a:srgbClr val="FF0000"/>
                </a:solidFill>
              </a:rPr>
              <a:t>frequência de ocorrências das palavras </a:t>
            </a:r>
            <a:r>
              <a:rPr lang="pt-BR" dirty="0" smtClean="0"/>
              <a:t>em um livro</a:t>
            </a:r>
            <a:endParaRPr lang="pt-BR" dirty="0"/>
          </a:p>
          <a:p>
            <a:r>
              <a:rPr lang="pt-PT" sz="2400" dirty="0">
                <a:solidFill>
                  <a:srgbClr val="212121"/>
                </a:solidFill>
                <a:latin typeface="inherit"/>
              </a:rPr>
              <a:t>Os </a:t>
            </a:r>
            <a:r>
              <a:rPr lang="pt-PT" sz="2400" dirty="0">
                <a:solidFill>
                  <a:srgbClr val="FF0000"/>
                </a:solidFill>
                <a:latin typeface="inherit"/>
              </a:rPr>
              <a:t>atributos serão palavras individuais </a:t>
            </a:r>
            <a:r>
              <a:rPr lang="pt-PT" sz="2400" dirty="0">
                <a:solidFill>
                  <a:srgbClr val="212121"/>
                </a:solidFill>
                <a:latin typeface="inherit"/>
              </a:rPr>
              <a:t>e os valores de esses atributos serão a </a:t>
            </a:r>
            <a:r>
              <a:rPr lang="pt-PT" sz="2400" dirty="0">
                <a:solidFill>
                  <a:srgbClr val="FF0000"/>
                </a:solidFill>
                <a:latin typeface="inherit"/>
              </a:rPr>
              <a:t>frequência dessas palavras </a:t>
            </a:r>
            <a:r>
              <a:rPr lang="pt-PT" sz="2400" dirty="0" smtClean="0">
                <a:solidFill>
                  <a:srgbClr val="212121"/>
                </a:solidFill>
                <a:latin typeface="inherit"/>
              </a:rPr>
              <a:t>em um </a:t>
            </a:r>
            <a:r>
              <a:rPr lang="pt-PT" sz="2400" dirty="0">
                <a:solidFill>
                  <a:srgbClr val="212121"/>
                </a:solidFill>
                <a:latin typeface="inherit"/>
              </a:rPr>
              <a:t>livro</a:t>
            </a:r>
            <a:r>
              <a:rPr lang="pt-PT" sz="2400" dirty="0"/>
              <a:t> </a:t>
            </a:r>
            <a:endParaRPr lang="pt-PT" sz="3600" dirty="0">
              <a:latin typeface="Arial" panose="020B0604020202020204" pitchFamily="34" charset="0"/>
            </a:endParaRPr>
          </a:p>
          <a:p>
            <a:pPr lvl="0"/>
            <a:endParaRPr lang="pt-BR" sz="3200" dirty="0" smtClean="0"/>
          </a:p>
          <a:p>
            <a:pPr lvl="0"/>
            <a:endParaRPr lang="pt-PT" sz="3200" dirty="0">
              <a:latin typeface="Arial" panose="020B0604020202020204" pitchFamily="34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438" y="2752735"/>
            <a:ext cx="1595218" cy="210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681</Words>
  <Application>Microsoft Office PowerPoint</Application>
  <PresentationFormat>Widescreen</PresentationFormat>
  <Paragraphs>125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inherit</vt:lpstr>
      <vt:lpstr>Tema do Office</vt:lpstr>
      <vt:lpstr>Sistemas de Recomendação</vt:lpstr>
      <vt:lpstr>Filtragem Colaborativa</vt:lpstr>
      <vt:lpstr>Primeiro exemplo</vt:lpstr>
      <vt:lpstr>Similaridade Cosseno</vt:lpstr>
      <vt:lpstr>Similaridade Cosseno</vt:lpstr>
      <vt:lpstr>Similaridade Cosseno</vt:lpstr>
      <vt:lpstr>Similaridade Cosseno</vt:lpstr>
      <vt:lpstr>Segundo exemplo</vt:lpstr>
      <vt:lpstr>Similaridade Cosseno</vt:lpstr>
      <vt:lpstr>Similaridade Cosseno</vt:lpstr>
      <vt:lpstr>Similaridade Cosseno</vt:lpstr>
      <vt:lpstr>Similaridade Cosseno</vt:lpstr>
      <vt:lpstr>Similaridade Cosseno</vt:lpstr>
      <vt:lpstr>Similaridade Cosseno</vt:lpstr>
      <vt:lpstr>Qual medida de similaridade usar?</vt:lpstr>
      <vt:lpstr>Atividade</vt:lpstr>
      <vt:lpstr>Atividade solução</vt:lpstr>
      <vt:lpstr>Atividade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Recomendação</dc:title>
  <dc:creator>Fabio</dc:creator>
  <cp:lastModifiedBy>Fabio</cp:lastModifiedBy>
  <cp:revision>136</cp:revision>
  <dcterms:created xsi:type="dcterms:W3CDTF">2018-02-26T18:36:15Z</dcterms:created>
  <dcterms:modified xsi:type="dcterms:W3CDTF">2018-03-08T17:11:32Z</dcterms:modified>
</cp:coreProperties>
</file>