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7" r:id="rId3"/>
    <p:sldId id="278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nep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44" autoAdjust="0"/>
  </p:normalViewPr>
  <p:slideViewPr>
    <p:cSldViewPr snapToGrid="0">
      <p:cViewPr>
        <p:scale>
          <a:sx n="80" d="100"/>
          <a:sy n="80" d="100"/>
        </p:scale>
        <p:origin x="336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06673-4D9D-4A65-BB1A-03C20C89A1F2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C7E42-B45C-4AD7-B692-03951229B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3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5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5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4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1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52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05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D255-1B15-4A73-A508-E29236C47153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0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Fábio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Aprendizagem Baseada em </a:t>
            </a:r>
            <a:r>
              <a:rPr lang="pt-BR" dirty="0" smtClean="0">
                <a:solidFill>
                  <a:srgbClr val="FF0000"/>
                </a:solidFill>
              </a:rPr>
              <a:t>Instância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Simplesmente armazena </a:t>
            </a:r>
            <a:r>
              <a:rPr lang="pt-BR" dirty="0"/>
              <a:t>os </a:t>
            </a:r>
            <a:r>
              <a:rPr lang="pt-BR" dirty="0" smtClean="0"/>
              <a:t>registros conhecidos &lt;</a:t>
            </a: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baseline="-25000" dirty="0">
                <a:solidFill>
                  <a:srgbClr val="FF0000"/>
                </a:solidFill>
              </a:rPr>
              <a:t>1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  <a:r>
              <a:rPr lang="pt-BR" dirty="0" smtClean="0"/>
              <a:t>&gt; ... </a:t>
            </a:r>
            <a:r>
              <a:rPr lang="pt-BR" dirty="0"/>
              <a:t>&lt;</a:t>
            </a:r>
            <a:r>
              <a:rPr lang="pt-BR" dirty="0" err="1">
                <a:solidFill>
                  <a:srgbClr val="FF0000"/>
                </a:solidFill>
              </a:rPr>
              <a:t>X</a:t>
            </a:r>
            <a:r>
              <a:rPr lang="pt-BR" baseline="-25000" dirty="0" err="1">
                <a:solidFill>
                  <a:srgbClr val="FF0000"/>
                </a:solidFill>
              </a:rPr>
              <a:t>n</a:t>
            </a:r>
            <a:r>
              <a:rPr lang="pt-BR" dirty="0"/>
              <a:t>,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C</a:t>
            </a:r>
            <a:r>
              <a:rPr lang="pt-BR" baseline="-25000" dirty="0" err="1" smtClean="0">
                <a:solidFill>
                  <a:srgbClr val="FF0000"/>
                </a:solidFill>
              </a:rPr>
              <a:t>n</a:t>
            </a:r>
            <a:r>
              <a:rPr lang="pt-BR" dirty="0" smtClean="0"/>
              <a:t>&gt; na base de conhecimento</a:t>
            </a:r>
            <a:endParaRPr lang="pt-BR" dirty="0"/>
          </a:p>
          <a:p>
            <a:r>
              <a:rPr lang="pt-BR" dirty="0"/>
              <a:t>Obtém a </a:t>
            </a:r>
            <a:r>
              <a:rPr lang="pt-BR" dirty="0">
                <a:solidFill>
                  <a:srgbClr val="FF0000"/>
                </a:solidFill>
              </a:rPr>
              <a:t>f(x) </a:t>
            </a:r>
            <a:r>
              <a:rPr lang="pt-BR" dirty="0" smtClean="0"/>
              <a:t>só </a:t>
            </a:r>
            <a:r>
              <a:rPr lang="pt-BR" dirty="0"/>
              <a:t>para quando </a:t>
            </a:r>
            <a:r>
              <a:rPr lang="pt-BR" dirty="0" smtClean="0"/>
              <a:t>um </a:t>
            </a:r>
            <a:r>
              <a:rPr lang="pt-BR" dirty="0"/>
              <a:t>registro desconhecido &lt;</a:t>
            </a:r>
            <a:r>
              <a:rPr lang="pt-BR" dirty="0" err="1">
                <a:solidFill>
                  <a:srgbClr val="FF0000"/>
                </a:solidFill>
              </a:rPr>
              <a:t>X</a:t>
            </a:r>
            <a:r>
              <a:rPr lang="pt-BR" baseline="-25000" dirty="0" err="1">
                <a:solidFill>
                  <a:srgbClr val="FF0000"/>
                </a:solidFill>
              </a:rPr>
              <a:t>t</a:t>
            </a:r>
            <a:r>
              <a:rPr lang="pt-BR" dirty="0"/>
              <a:t>,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?</a:t>
            </a:r>
            <a:r>
              <a:rPr lang="pt-BR" dirty="0" smtClean="0"/>
              <a:t>&gt; precisa </a:t>
            </a:r>
            <a:r>
              <a:rPr lang="pt-BR" dirty="0"/>
              <a:t>ser </a:t>
            </a:r>
            <a:r>
              <a:rPr lang="pt-BR" dirty="0" smtClean="0"/>
              <a:t>classificado (</a:t>
            </a:r>
            <a:r>
              <a:rPr lang="pt-BR" dirty="0" smtClean="0">
                <a:solidFill>
                  <a:srgbClr val="FF0000"/>
                </a:solidFill>
              </a:rPr>
              <a:t>fase de predição</a:t>
            </a:r>
            <a:r>
              <a:rPr lang="pt-BR" dirty="0" smtClean="0"/>
              <a:t>)</a:t>
            </a:r>
          </a:p>
          <a:p>
            <a:r>
              <a:rPr lang="pt-BR" dirty="0"/>
              <a:t>Os registro são chamados de </a:t>
            </a:r>
            <a:r>
              <a:rPr lang="pt-BR" dirty="0">
                <a:solidFill>
                  <a:srgbClr val="FF0000"/>
                </a:solidFill>
              </a:rPr>
              <a:t>instâncias</a:t>
            </a:r>
          </a:p>
          <a:p>
            <a:r>
              <a:rPr lang="pt-BR" dirty="0" smtClean="0"/>
              <a:t>Técnicas</a:t>
            </a:r>
          </a:p>
          <a:p>
            <a:pPr lvl="1"/>
            <a:r>
              <a:rPr lang="pt-BR" dirty="0" smtClean="0"/>
              <a:t> </a:t>
            </a:r>
            <a:r>
              <a:rPr lang="pt-BR" dirty="0">
                <a:solidFill>
                  <a:srgbClr val="FF0000"/>
                </a:solidFill>
              </a:rPr>
              <a:t>k vizinhos mais </a:t>
            </a:r>
            <a:r>
              <a:rPr lang="pt-BR" dirty="0" smtClean="0">
                <a:solidFill>
                  <a:srgbClr val="FF0000"/>
                </a:solidFill>
              </a:rPr>
              <a:t>próximos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8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Aprendizagem Baseada em Instância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</a:t>
            </a:r>
            <a:r>
              <a:rPr lang="pt-BR" dirty="0"/>
              <a:t>encontrar o valor </a:t>
            </a:r>
            <a:r>
              <a:rPr lang="pt-BR" dirty="0" smtClean="0"/>
              <a:t>da classe associada </a:t>
            </a:r>
            <a:r>
              <a:rPr lang="pt-BR" dirty="0"/>
              <a:t>a uma </a:t>
            </a:r>
            <a:r>
              <a:rPr lang="pt-BR" dirty="0" smtClean="0"/>
              <a:t>instância (registro) desconhecida</a:t>
            </a:r>
            <a:r>
              <a:rPr lang="pt-BR" dirty="0"/>
              <a:t> &lt;</a:t>
            </a:r>
            <a:r>
              <a:rPr lang="pt-BR" dirty="0" err="1">
                <a:solidFill>
                  <a:srgbClr val="FF0000"/>
                </a:solidFill>
              </a:rPr>
              <a:t>X</a:t>
            </a:r>
            <a:r>
              <a:rPr lang="pt-BR" baseline="-25000" dirty="0" err="1">
                <a:solidFill>
                  <a:srgbClr val="FF0000"/>
                </a:solidFill>
              </a:rPr>
              <a:t>t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?</a:t>
            </a:r>
            <a:r>
              <a:rPr lang="pt-BR" dirty="0"/>
              <a:t>&gt;</a:t>
            </a:r>
            <a:r>
              <a:rPr lang="pt-BR" dirty="0" smtClean="0"/>
              <a:t>, </a:t>
            </a:r>
            <a:r>
              <a:rPr lang="pt-BR" dirty="0"/>
              <a:t>um conjunto de </a:t>
            </a:r>
            <a:r>
              <a:rPr lang="pt-BR" dirty="0" smtClean="0"/>
              <a:t>instâncias similares </a:t>
            </a:r>
            <a:r>
              <a:rPr lang="pt-BR" dirty="0"/>
              <a:t>são buscadas na </a:t>
            </a:r>
            <a:r>
              <a:rPr lang="pt-BR" dirty="0" smtClean="0"/>
              <a:t>base de conhecimento e utilizadas para </a:t>
            </a:r>
            <a:r>
              <a:rPr lang="pt-BR" dirty="0"/>
              <a:t>classificar a nova instância.</a:t>
            </a:r>
          </a:p>
        </p:txBody>
      </p:sp>
    </p:spTree>
    <p:extLst>
      <p:ext uri="{BB962C8B-B14F-4D97-AF65-F5344CB8AC3E}">
        <p14:creationId xmlns:p14="http://schemas.microsoft.com/office/powerpoint/2010/main" val="18581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Aprendizagem Baseada em Instância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772816"/>
            <a:ext cx="6477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680176" y="5157192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Classe Inferida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8400256" y="566124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K-Vizinho Mais Próximo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procurar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/>
                </a:solidFill>
              </a:rPr>
              <a:t>registro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para k=1</a:t>
            </a:r>
            <a:r>
              <a:rPr lang="en-US" dirty="0"/>
              <a:t>)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registros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para k&gt;1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chemeClr val="tx2"/>
                </a:solidFill>
              </a:rPr>
              <a:t>mais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próximos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parecidos</a:t>
            </a:r>
            <a:r>
              <a:rPr lang="en-US" dirty="0" smtClean="0">
                <a:solidFill>
                  <a:schemeClr val="tx2"/>
                </a:solidFill>
              </a:rPr>
              <a:t>) </a:t>
            </a:r>
            <a:r>
              <a:rPr lang="en-US" dirty="0" smtClean="0"/>
              <a:t>com </a:t>
            </a:r>
            <a:r>
              <a:rPr lang="en-US" dirty="0" err="1" smtClean="0"/>
              <a:t>aquele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tx2"/>
                </a:solidFill>
              </a:rPr>
              <a:t>registro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desconhecido</a:t>
            </a:r>
            <a:r>
              <a:rPr lang="en-US" dirty="0" smtClean="0"/>
              <a:t>) para o </a:t>
            </a:r>
            <a:r>
              <a:rPr lang="en-US" dirty="0" err="1" smtClean="0"/>
              <a:t>qual</a:t>
            </a:r>
            <a:r>
              <a:rPr lang="en-US" dirty="0" smtClean="0"/>
              <a:t>  se </a:t>
            </a:r>
            <a:r>
              <a:rPr lang="en-US" dirty="0" err="1" smtClean="0"/>
              <a:t>deseja</a:t>
            </a:r>
            <a:r>
              <a:rPr lang="en-US" dirty="0" smtClean="0"/>
              <a:t> saber a </a:t>
            </a:r>
            <a:r>
              <a:rPr lang="en-US" dirty="0" err="1" smtClean="0"/>
              <a:t>classe</a:t>
            </a:r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K = ao número de registros mais próximos (vizinhos)</a:t>
            </a:r>
            <a:endParaRPr lang="pt-BR" dirty="0">
              <a:solidFill>
                <a:srgbClr val="FF0000"/>
              </a:solidFill>
            </a:endParaRPr>
          </a:p>
          <a:p>
            <a:pPr>
              <a:buNone/>
            </a:pPr>
            <a:endParaRPr lang="pt-BR" sz="2400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8482042" y="4844752"/>
            <a:ext cx="1828800" cy="1752600"/>
            <a:chOff x="1474434" y="2895600"/>
            <a:chExt cx="1828800" cy="1752600"/>
          </a:xfrm>
        </p:grpSpPr>
        <p:sp>
          <p:nvSpPr>
            <p:cNvPr id="5" name="Isosceles Triangle 4"/>
            <p:cNvSpPr/>
            <p:nvPr/>
          </p:nvSpPr>
          <p:spPr>
            <a:xfrm>
              <a:off x="2742846" y="4038600"/>
              <a:ext cx="304800" cy="304800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742846" y="3200400"/>
              <a:ext cx="304800" cy="304800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446" y="3733800"/>
              <a:ext cx="3048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18971" y="3581400"/>
              <a:ext cx="381000" cy="381000"/>
            </a:xfrm>
            <a:prstGeom prst="ellipse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74434" y="2895600"/>
              <a:ext cx="1828800" cy="1752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8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K-Vizinho Mais Próximo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842992" cy="5069160"/>
          </a:xfrm>
        </p:spPr>
        <p:txBody>
          <a:bodyPr>
            <a:normAutofit fontScale="85000" lnSpcReduction="10000"/>
          </a:bodyPr>
          <a:lstStyle/>
          <a:p>
            <a:r>
              <a:rPr lang="pt-BR" sz="3600" dirty="0"/>
              <a:t>Para utilizar o </a:t>
            </a:r>
            <a:r>
              <a:rPr lang="pt-BR" sz="3600" dirty="0">
                <a:solidFill>
                  <a:srgbClr val="FF0000"/>
                </a:solidFill>
              </a:rPr>
              <a:t>KNN</a:t>
            </a:r>
            <a:r>
              <a:rPr lang="pt-BR" sz="3600" dirty="0"/>
              <a:t> </a:t>
            </a:r>
            <a:r>
              <a:rPr lang="pt-BR" sz="3600" dirty="0"/>
              <a:t>é necessário:</a:t>
            </a:r>
          </a:p>
          <a:p>
            <a:pPr lvl="1"/>
            <a:endParaRPr lang="pt-BR" sz="3600" dirty="0"/>
          </a:p>
          <a:p>
            <a:pPr lvl="1"/>
            <a:r>
              <a:rPr lang="pt-BR" sz="3100" b="1" dirty="0"/>
              <a:t>(1) </a:t>
            </a:r>
            <a:r>
              <a:rPr lang="pt-BR" sz="3100" dirty="0"/>
              <a:t>Um conjunto de </a:t>
            </a:r>
            <a:r>
              <a:rPr lang="pt-BR" sz="3100" dirty="0"/>
              <a:t>instâncias conhecidas (registros classificados).</a:t>
            </a:r>
            <a:endParaRPr lang="pt-BR" sz="3100" dirty="0"/>
          </a:p>
          <a:p>
            <a:pPr lvl="1"/>
            <a:endParaRPr lang="pt-BR" sz="3100" dirty="0"/>
          </a:p>
          <a:p>
            <a:pPr lvl="1"/>
            <a:r>
              <a:rPr lang="pt-BR" sz="3100" b="1" dirty="0"/>
              <a:t>(2) </a:t>
            </a:r>
            <a:r>
              <a:rPr lang="pt-BR" sz="3100" dirty="0"/>
              <a:t>Definir uma métrica para </a:t>
            </a:r>
            <a:r>
              <a:rPr lang="pt-BR" sz="3100" dirty="0">
                <a:solidFill>
                  <a:srgbClr val="FF0000"/>
                </a:solidFill>
              </a:rPr>
              <a:t>calcular a distância</a:t>
            </a:r>
            <a:r>
              <a:rPr lang="pt-BR" sz="3100" dirty="0"/>
              <a:t> </a:t>
            </a:r>
            <a:r>
              <a:rPr lang="pt-BR" sz="3100" dirty="0"/>
              <a:t>(</a:t>
            </a:r>
            <a:r>
              <a:rPr lang="pt-BR" sz="3100" dirty="0">
                <a:solidFill>
                  <a:srgbClr val="FF0000"/>
                </a:solidFill>
              </a:rPr>
              <a:t>ou similaridade</a:t>
            </a:r>
            <a:r>
              <a:rPr lang="pt-BR" sz="3100" dirty="0"/>
              <a:t>) entre a instância desconhecida (</a:t>
            </a:r>
            <a:r>
              <a:rPr lang="pt-BR" sz="3100" dirty="0">
                <a:solidFill>
                  <a:srgbClr val="FF0000"/>
                </a:solidFill>
              </a:rPr>
              <a:t>?</a:t>
            </a:r>
            <a:r>
              <a:rPr lang="pt-BR" sz="3100" dirty="0"/>
              <a:t>) e as instâncias conhecidas</a:t>
            </a:r>
            <a:endParaRPr lang="pt-BR" sz="3100" dirty="0"/>
          </a:p>
          <a:p>
            <a:pPr lvl="1"/>
            <a:endParaRPr lang="pt-BR" sz="3100" dirty="0"/>
          </a:p>
          <a:p>
            <a:pPr lvl="1"/>
            <a:r>
              <a:rPr lang="pt-BR" sz="3100" b="1" dirty="0"/>
              <a:t>(3) </a:t>
            </a:r>
            <a:r>
              <a:rPr lang="pt-BR" sz="3100" dirty="0"/>
              <a:t>Definir o valor de</a:t>
            </a:r>
            <a:r>
              <a:rPr lang="pt-BR" sz="3100" dirty="0">
                <a:solidFill>
                  <a:srgbClr val="FF0000"/>
                </a:solidFill>
              </a:rPr>
              <a:t> K </a:t>
            </a:r>
            <a:r>
              <a:rPr lang="pt-BR" sz="3100" dirty="0"/>
              <a:t>(</a:t>
            </a:r>
            <a:r>
              <a:rPr lang="pt-BR" sz="3100" dirty="0">
                <a:solidFill>
                  <a:srgbClr val="FF0000"/>
                </a:solidFill>
              </a:rPr>
              <a:t>o número de vizinhos mais próximos </a:t>
            </a:r>
            <a:r>
              <a:rPr lang="pt-BR" sz="3100" dirty="0"/>
              <a:t>que serão considerados pelo algoritmo).</a:t>
            </a:r>
          </a:p>
          <a:p>
            <a:endParaRPr lang="en-US" sz="3600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8167702" y="2786058"/>
            <a:ext cx="1828800" cy="1752600"/>
            <a:chOff x="1474434" y="2895600"/>
            <a:chExt cx="1828800" cy="1752600"/>
          </a:xfrm>
        </p:grpSpPr>
        <p:sp>
          <p:nvSpPr>
            <p:cNvPr id="5" name="Isosceles Triangle 4"/>
            <p:cNvSpPr/>
            <p:nvPr/>
          </p:nvSpPr>
          <p:spPr>
            <a:xfrm>
              <a:off x="2742846" y="4038600"/>
              <a:ext cx="304800" cy="304800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742846" y="3200400"/>
              <a:ext cx="304800" cy="304800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446" y="3733800"/>
              <a:ext cx="3048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18971" y="3581400"/>
              <a:ext cx="381000" cy="381000"/>
            </a:xfrm>
            <a:prstGeom prst="ellipse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74434" y="2895600"/>
              <a:ext cx="1828800" cy="1752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K-Vizinho Mais Próximo</a:t>
            </a:r>
            <a:endParaRPr lang="pt-BR" sz="3600" dirty="0"/>
          </a:p>
        </p:txBody>
      </p:sp>
      <p:sp>
        <p:nvSpPr>
          <p:cNvPr id="4" name="Rectangle 1029"/>
          <p:cNvSpPr txBox="1">
            <a:spLocks noChangeArrowheads="1"/>
          </p:cNvSpPr>
          <p:nvPr/>
        </p:nvSpPr>
        <p:spPr>
          <a:xfrm>
            <a:off x="2024064" y="1357314"/>
            <a:ext cx="8034337" cy="504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3200" dirty="0"/>
              <a:t>Instâncias são </a:t>
            </a:r>
            <a:r>
              <a:rPr lang="pt-BR" sz="3200" i="1" dirty="0"/>
              <a:t>representadas</a:t>
            </a:r>
            <a:r>
              <a:rPr lang="pt-BR" sz="3200" dirty="0"/>
              <a:t> por pontos num espaço n dimensional</a:t>
            </a:r>
            <a:endParaRPr lang="pt-BR" sz="3200" dirty="0"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2400" dirty="0"/>
              <a:t>instância </a:t>
            </a:r>
            <a:r>
              <a:rPr lang="pt-BR" sz="2400" dirty="0">
                <a:solidFill>
                  <a:srgbClr val="FF0000"/>
                </a:solidFill>
              </a:rPr>
              <a:t>x = &lt;a</a:t>
            </a:r>
            <a:r>
              <a:rPr lang="pt-BR" sz="2400" baseline="-25000" dirty="0">
                <a:solidFill>
                  <a:srgbClr val="FF0000"/>
                </a:solidFill>
              </a:rPr>
              <a:t>1</a:t>
            </a:r>
            <a:r>
              <a:rPr lang="pt-BR" sz="2400" dirty="0">
                <a:solidFill>
                  <a:srgbClr val="FF0000"/>
                </a:solidFill>
              </a:rPr>
              <a:t>(x), a</a:t>
            </a:r>
            <a:r>
              <a:rPr lang="pt-BR" sz="2400" baseline="-25000" dirty="0">
                <a:solidFill>
                  <a:srgbClr val="FF0000"/>
                </a:solidFill>
              </a:rPr>
              <a:t>2</a:t>
            </a:r>
            <a:r>
              <a:rPr lang="pt-BR" sz="2400" dirty="0">
                <a:solidFill>
                  <a:srgbClr val="FF0000"/>
                </a:solidFill>
              </a:rPr>
              <a:t>(x), a</a:t>
            </a:r>
            <a:r>
              <a:rPr lang="pt-BR" sz="2400" baseline="-250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(x), ..., </a:t>
            </a:r>
            <a:r>
              <a:rPr lang="pt-BR" sz="2400" dirty="0" err="1">
                <a:solidFill>
                  <a:srgbClr val="FF0000"/>
                </a:solidFill>
              </a:rPr>
              <a:t>a</a:t>
            </a:r>
            <a:r>
              <a:rPr lang="pt-BR" sz="2400" baseline="-25000" dirty="0" err="1">
                <a:solidFill>
                  <a:srgbClr val="FF0000"/>
                </a:solidFill>
              </a:rPr>
              <a:t>n</a:t>
            </a:r>
            <a:r>
              <a:rPr lang="pt-BR" sz="2400" dirty="0">
                <a:solidFill>
                  <a:srgbClr val="FF0000"/>
                </a:solidFill>
              </a:rPr>
              <a:t>(x)&gt;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	Onde </a:t>
            </a:r>
            <a:r>
              <a:rPr lang="pt-BR" sz="2400" dirty="0" err="1"/>
              <a:t>a</a:t>
            </a:r>
            <a:r>
              <a:rPr lang="pt-BR" sz="2400" baseline="-25000" dirty="0" err="1"/>
              <a:t>n</a:t>
            </a:r>
            <a:r>
              <a:rPr lang="pt-BR" sz="2400" dirty="0"/>
              <a:t>(x) representa o valor do </a:t>
            </a:r>
            <a:r>
              <a:rPr lang="pt-BR" sz="2400" dirty="0" err="1"/>
              <a:t>n</a:t>
            </a:r>
            <a:r>
              <a:rPr lang="pt-BR" sz="2400" dirty="0"/>
              <a:t>-</a:t>
            </a:r>
            <a:r>
              <a:rPr lang="pt-BR" sz="2400" dirty="0" err="1"/>
              <a:t>ésimo</a:t>
            </a:r>
            <a:r>
              <a:rPr lang="pt-BR" sz="2400" dirty="0"/>
              <a:t> atributo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pt-BR" sz="2000" dirty="0"/>
          </a:p>
          <a:p>
            <a:pPr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3200" dirty="0"/>
              <a:t> A distância entre as instâncias pode ser calculada pela </a:t>
            </a:r>
            <a:r>
              <a:rPr lang="pt-BR" sz="3200" u="sng" dirty="0">
                <a:solidFill>
                  <a:srgbClr val="FF0000"/>
                </a:solidFill>
              </a:rPr>
              <a:t>distância euclidiana </a:t>
            </a:r>
            <a:r>
              <a:rPr lang="pt-BR" sz="3200" dirty="0"/>
              <a:t>ou outras métricas</a:t>
            </a:r>
            <a:endParaRPr lang="pt-BR" sz="32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038600" y="5334000"/>
          <a:ext cx="39243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ção" r:id="rId3" imgW="2057400" imgH="482400" progId="Equation.3">
                  <p:embed/>
                </p:oleObj>
              </mc:Choice>
              <mc:Fallback>
                <p:oleObj name="Equação" r:id="rId3" imgW="2057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0"/>
                        <a:ext cx="39243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8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K-Vizinho Mais Próximo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770984" cy="5043510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Predizer a classe para uma instância desconhecida </a:t>
            </a:r>
            <a:r>
              <a:rPr lang="pt-BR" sz="2400" dirty="0"/>
              <a:t>com o </a:t>
            </a:r>
            <a:r>
              <a:rPr lang="pt-BR" sz="2400" dirty="0"/>
              <a:t>KNN </a:t>
            </a:r>
            <a:r>
              <a:rPr lang="pt-BR" sz="2400" dirty="0"/>
              <a:t>consiste </a:t>
            </a:r>
            <a:r>
              <a:rPr lang="pt-BR" sz="2400" dirty="0"/>
              <a:t>nas seguintes atividades:</a:t>
            </a:r>
            <a:endParaRPr lang="pt-BR" sz="2400" dirty="0"/>
          </a:p>
          <a:p>
            <a:pPr lvl="1"/>
            <a:r>
              <a:rPr lang="pt-BR" sz="2600" b="1" dirty="0"/>
              <a:t>(</a:t>
            </a:r>
            <a:r>
              <a:rPr lang="pt-BR" sz="2600" b="1" dirty="0"/>
              <a:t>1) </a:t>
            </a:r>
            <a:r>
              <a:rPr lang="pt-BR" sz="2600" dirty="0">
                <a:solidFill>
                  <a:srgbClr val="FF0000"/>
                </a:solidFill>
              </a:rPr>
              <a:t>Calcular a distância </a:t>
            </a:r>
            <a:r>
              <a:rPr lang="pt-BR" sz="2600" dirty="0"/>
              <a:t>entre </a:t>
            </a:r>
            <a:r>
              <a:rPr lang="pt-BR" sz="2600" dirty="0"/>
              <a:t>a instância desconhecida </a:t>
            </a:r>
            <a:r>
              <a:rPr lang="pt-BR" sz="2600" dirty="0"/>
              <a:t>e </a:t>
            </a:r>
            <a:r>
              <a:rPr lang="pt-BR" sz="2600" dirty="0"/>
              <a:t>outras instâncias </a:t>
            </a:r>
            <a:r>
              <a:rPr lang="pt-BR" sz="2600" dirty="0"/>
              <a:t>do conjunto de treinamento.</a:t>
            </a:r>
          </a:p>
          <a:p>
            <a:pPr lvl="1"/>
            <a:endParaRPr lang="pt-BR" sz="2600" dirty="0"/>
          </a:p>
          <a:p>
            <a:pPr lvl="1"/>
            <a:r>
              <a:rPr lang="pt-BR" sz="2600" b="1" dirty="0"/>
              <a:t>(2) </a:t>
            </a:r>
            <a:r>
              <a:rPr lang="pt-BR" sz="2600" dirty="0"/>
              <a:t>Identificar os </a:t>
            </a:r>
            <a:r>
              <a:rPr lang="pt-BR" sz="2600" i="1" dirty="0">
                <a:solidFill>
                  <a:srgbClr val="FF0000"/>
                </a:solidFill>
              </a:rPr>
              <a:t>K</a:t>
            </a:r>
            <a:r>
              <a:rPr lang="pt-BR" sz="2600" dirty="0"/>
              <a:t> vizinhos mais </a:t>
            </a:r>
            <a:r>
              <a:rPr lang="pt-BR" sz="2600" dirty="0"/>
              <a:t>próximos (</a:t>
            </a:r>
            <a:r>
              <a:rPr lang="pt-BR" sz="2600" dirty="0">
                <a:solidFill>
                  <a:srgbClr val="FF0000"/>
                </a:solidFill>
              </a:rPr>
              <a:t>registros</a:t>
            </a:r>
            <a:r>
              <a:rPr lang="pt-BR" sz="2600" dirty="0"/>
              <a:t> </a:t>
            </a:r>
            <a:r>
              <a:rPr lang="pt-BR" sz="2600" dirty="0">
                <a:solidFill>
                  <a:srgbClr val="FF0000"/>
                </a:solidFill>
              </a:rPr>
              <a:t>mais similares</a:t>
            </a:r>
            <a:r>
              <a:rPr lang="pt-BR" sz="2600" dirty="0"/>
              <a:t>).</a:t>
            </a:r>
            <a:endParaRPr lang="pt-BR" sz="2600" dirty="0"/>
          </a:p>
          <a:p>
            <a:pPr lvl="1"/>
            <a:endParaRPr lang="pt-BR" sz="2600" dirty="0"/>
          </a:p>
          <a:p>
            <a:pPr lvl="1"/>
            <a:r>
              <a:rPr lang="pt-BR" sz="2600" b="1" dirty="0"/>
              <a:t>(3) </a:t>
            </a:r>
            <a:r>
              <a:rPr lang="pt-BR" sz="2600" dirty="0"/>
              <a:t>Utilizar o </a:t>
            </a:r>
            <a:r>
              <a:rPr lang="pt-BR" sz="2600" dirty="0"/>
              <a:t>rótulo </a:t>
            </a:r>
            <a:r>
              <a:rPr lang="pt-BR" sz="2600" dirty="0"/>
              <a:t>da classe dos vizinhos mais próximos para determinar o rótulo de classe </a:t>
            </a:r>
            <a:r>
              <a:rPr lang="pt-BR" sz="2600" dirty="0"/>
              <a:t>da instância desconhecida</a:t>
            </a:r>
            <a:endParaRPr lang="pt-BR" sz="2600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939608" y="2708920"/>
            <a:ext cx="1828800" cy="1752600"/>
            <a:chOff x="1474434" y="2895600"/>
            <a:chExt cx="1828800" cy="1752600"/>
          </a:xfrm>
        </p:grpSpPr>
        <p:sp>
          <p:nvSpPr>
            <p:cNvPr id="5" name="Isosceles Triangle 4"/>
            <p:cNvSpPr/>
            <p:nvPr/>
          </p:nvSpPr>
          <p:spPr>
            <a:xfrm>
              <a:off x="2742846" y="4038600"/>
              <a:ext cx="304800" cy="304800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742846" y="3200400"/>
              <a:ext cx="304800" cy="304800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446" y="3733800"/>
              <a:ext cx="3048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18971" y="3581400"/>
              <a:ext cx="381000" cy="381000"/>
            </a:xfrm>
            <a:prstGeom prst="ellipse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74434" y="2895600"/>
              <a:ext cx="1828800" cy="1752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47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/>
              <a:t>K-Vizinho Mais Próximo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K = 1</a:t>
            </a:r>
          </a:p>
          <a:p>
            <a:pPr lvl="1"/>
            <a:r>
              <a:rPr lang="pt-BR" sz="1800" dirty="0"/>
              <a:t>Pertence a classe de quadrados.</a:t>
            </a:r>
          </a:p>
          <a:p>
            <a:endParaRPr lang="pt-BR" sz="2400" dirty="0"/>
          </a:p>
          <a:p>
            <a:r>
              <a:rPr lang="pt-BR" sz="2400" b="1" dirty="0"/>
              <a:t>K = 3</a:t>
            </a:r>
          </a:p>
          <a:p>
            <a:pPr lvl="1"/>
            <a:r>
              <a:rPr lang="pt-BR" sz="1800" dirty="0"/>
              <a:t>Pertence a classe de triângulos.</a:t>
            </a:r>
          </a:p>
          <a:p>
            <a:endParaRPr lang="pt-BR" sz="2400" dirty="0"/>
          </a:p>
          <a:p>
            <a:r>
              <a:rPr lang="pt-BR" sz="2400" b="1" dirty="0"/>
              <a:t>K = 7</a:t>
            </a:r>
          </a:p>
          <a:p>
            <a:pPr lvl="1"/>
            <a:r>
              <a:rPr lang="pt-BR" sz="1800" dirty="0"/>
              <a:t>Pertence a classe de </a:t>
            </a:r>
            <a:r>
              <a:rPr lang="pt-BR" sz="1800" dirty="0"/>
              <a:t>quadrados</a:t>
            </a:r>
            <a:r>
              <a:rPr lang="pt-BR" sz="1800" dirty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7012632" y="2269976"/>
            <a:ext cx="29718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Isosceles Triangle 4"/>
          <p:cNvSpPr/>
          <p:nvPr/>
        </p:nvSpPr>
        <p:spPr bwMode="auto">
          <a:xfrm>
            <a:off x="9222432" y="2650976"/>
            <a:ext cx="304800" cy="304800"/>
          </a:xfrm>
          <a:prstGeom prst="triangl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079432" y="4555976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7317432" y="2955776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7241232" y="3641576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Isosceles Triangle 8"/>
          <p:cNvSpPr/>
          <p:nvPr/>
        </p:nvSpPr>
        <p:spPr bwMode="auto">
          <a:xfrm>
            <a:off x="8855720" y="3946376"/>
            <a:ext cx="304800" cy="304800"/>
          </a:xfrm>
          <a:prstGeom prst="triangl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Isosceles Triangle 9"/>
          <p:cNvSpPr/>
          <p:nvPr/>
        </p:nvSpPr>
        <p:spPr bwMode="auto">
          <a:xfrm>
            <a:off x="8855720" y="3108176"/>
            <a:ext cx="304800" cy="304800"/>
          </a:xfrm>
          <a:prstGeom prst="triangl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7941320" y="3641576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8330257" y="3489176"/>
            <a:ext cx="381000" cy="381000"/>
          </a:xfrm>
          <a:prstGeom prst="ellipse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3" name="Oval 12"/>
          <p:cNvSpPr/>
          <p:nvPr/>
        </p:nvSpPr>
        <p:spPr>
          <a:xfrm>
            <a:off x="7587307" y="2803376"/>
            <a:ext cx="182880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03232" y="3184376"/>
            <a:ext cx="9906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K-Vizinho Mais Próximo (</a:t>
            </a:r>
            <a:r>
              <a:rPr lang="pt-BR" sz="3600" dirty="0" err="1"/>
              <a:t>Nearest</a:t>
            </a:r>
            <a:r>
              <a:rPr lang="pt-BR" sz="3600" dirty="0"/>
              <a:t> </a:t>
            </a:r>
            <a:r>
              <a:rPr lang="pt-BR" sz="3600" dirty="0" err="1"/>
              <a:t>Neighbor</a:t>
            </a:r>
            <a:r>
              <a:rPr lang="pt-BR" sz="3600" dirty="0"/>
              <a:t>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de Algoritmo</a:t>
            </a:r>
          </a:p>
          <a:p>
            <a:pPr>
              <a:buNone/>
            </a:pPr>
            <a:r>
              <a:rPr lang="pt-BR" dirty="0"/>
              <a:t>Seja </a:t>
            </a:r>
            <a:r>
              <a:rPr lang="pt-BR" i="1" dirty="0">
                <a:solidFill>
                  <a:srgbClr val="FF0000"/>
                </a:solidFill>
              </a:rPr>
              <a:t>K</a:t>
            </a:r>
            <a:r>
              <a:rPr lang="pt-BR" dirty="0"/>
              <a:t> o número de vizinhos mais próximos e </a:t>
            </a:r>
            <a:r>
              <a:rPr lang="pt-BR" i="1" dirty="0">
                <a:solidFill>
                  <a:srgbClr val="FF0000"/>
                </a:solidFill>
              </a:rPr>
              <a:t>D</a:t>
            </a:r>
            <a:r>
              <a:rPr lang="pt-BR" dirty="0"/>
              <a:t> o conjunto de instâncias conhecidas</a:t>
            </a:r>
          </a:p>
          <a:p>
            <a:pPr>
              <a:buNone/>
            </a:pPr>
            <a:r>
              <a:rPr lang="pt-BR" b="1" dirty="0"/>
              <a:t>Para</a:t>
            </a:r>
            <a:r>
              <a:rPr lang="pt-BR" dirty="0"/>
              <a:t> cada instância desconhecida </a:t>
            </a:r>
            <a:r>
              <a:rPr lang="pt-BR" dirty="0">
                <a:solidFill>
                  <a:srgbClr val="FF0000"/>
                </a:solidFill>
              </a:rPr>
              <a:t>z=(x’,y’) </a:t>
            </a:r>
            <a:r>
              <a:rPr lang="pt-BR" b="1" dirty="0"/>
              <a:t>faça</a:t>
            </a:r>
          </a:p>
          <a:p>
            <a:pPr>
              <a:buNone/>
            </a:pPr>
            <a:r>
              <a:rPr lang="pt-BR" sz="2400" dirty="0"/>
              <a:t> </a:t>
            </a:r>
            <a:r>
              <a:rPr lang="pt-BR" sz="2400" dirty="0"/>
              <a:t>    Calcule </a:t>
            </a:r>
            <a:r>
              <a:rPr lang="pt-BR" sz="2400" dirty="0">
                <a:solidFill>
                  <a:srgbClr val="FF0000"/>
                </a:solidFill>
              </a:rPr>
              <a:t>d(x’,x</a:t>
            </a:r>
            <a:r>
              <a:rPr lang="pt-BR" sz="2400" dirty="0"/>
              <a:t>), distância entre </a:t>
            </a:r>
            <a:r>
              <a:rPr lang="pt-BR" sz="2400" i="1" dirty="0">
                <a:solidFill>
                  <a:srgbClr val="FF0000"/>
                </a:solidFill>
              </a:rPr>
              <a:t>z </a:t>
            </a:r>
            <a:r>
              <a:rPr lang="pt-BR" sz="2400" dirty="0"/>
              <a:t>e cada instância </a:t>
            </a:r>
            <a:r>
              <a:rPr lang="az-Cyrl-AZ" sz="2400" dirty="0"/>
              <a:t>Є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D</a:t>
            </a:r>
          </a:p>
          <a:p>
            <a:pPr>
              <a:buNone/>
            </a:pPr>
            <a:r>
              <a:rPr lang="pt-BR" sz="2400" i="1" dirty="0"/>
              <a:t>     </a:t>
            </a:r>
            <a:r>
              <a:rPr lang="pt-BR" sz="2400" dirty="0"/>
              <a:t>Selecione as </a:t>
            </a:r>
            <a:r>
              <a:rPr lang="pt-BR" sz="2400" i="1" dirty="0">
                <a:solidFill>
                  <a:srgbClr val="FF0000"/>
                </a:solidFill>
              </a:rPr>
              <a:t>K</a:t>
            </a:r>
            <a:r>
              <a:rPr lang="pt-BR" sz="2400" dirty="0"/>
              <a:t> instâncias mais similares a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i="1" dirty="0">
                <a:solidFill>
                  <a:srgbClr val="FF0000"/>
                </a:solidFill>
              </a:rPr>
              <a:t>z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pt-BR" sz="2400" dirty="0"/>
              <a:t> </a:t>
            </a:r>
            <a:r>
              <a:rPr lang="pt-BR" sz="2400" dirty="0"/>
              <a:t>    </a:t>
            </a:r>
            <a:r>
              <a:rPr lang="pt-BR" sz="2400" dirty="0">
                <a:solidFill>
                  <a:srgbClr val="FF0000"/>
                </a:solidFill>
              </a:rPr>
              <a:t>Y’</a:t>
            </a:r>
            <a:r>
              <a:rPr lang="pt-BR" sz="2400" dirty="0"/>
              <a:t>← Rótulo da classe majoritária das instâncias mais similares a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i="1" dirty="0">
                <a:solidFill>
                  <a:srgbClr val="FF0000"/>
                </a:solidFill>
              </a:rPr>
              <a:t>z</a:t>
            </a:r>
            <a:r>
              <a:rPr lang="pt-BR" sz="2400" dirty="0">
                <a:solidFill>
                  <a:srgbClr val="FF0000"/>
                </a:solidFill>
              </a:rPr>
              <a:t> 	(votação majoritária)</a:t>
            </a:r>
            <a:endParaRPr lang="pt-BR" sz="2400" dirty="0"/>
          </a:p>
          <a:p>
            <a:pPr>
              <a:buNone/>
            </a:pPr>
            <a:r>
              <a:rPr lang="pt-BR" sz="2400" b="1" dirty="0"/>
              <a:t>Fim para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6127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b="0" smtClean="0"/>
              <a:t>K-NN: Exemplo</a:t>
            </a:r>
            <a:endParaRPr lang="pt-BR" b="0" smtClean="0"/>
          </a:p>
        </p:txBody>
      </p:sp>
      <p:sp>
        <p:nvSpPr>
          <p:cNvPr id="5" name="Rectangle 2050"/>
          <p:cNvSpPr>
            <a:spLocks noGrp="1" noChangeArrowheads="1"/>
          </p:cNvSpPr>
          <p:nvPr>
            <p:ph idx="1"/>
          </p:nvPr>
        </p:nvSpPr>
        <p:spPr>
          <a:xfrm>
            <a:off x="1676400" y="1219200"/>
            <a:ext cx="8991600" cy="5638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000" b="1" dirty="0"/>
              <a:t>x = </a:t>
            </a:r>
            <a:r>
              <a:rPr lang="pt-BR" sz="2000" b="1" dirty="0"/>
              <a:t>(idade(x</a:t>
            </a:r>
            <a:r>
              <a:rPr lang="pt-BR" sz="2000" b="1" dirty="0"/>
              <a:t>), altura(x), peso(x</a:t>
            </a:r>
            <a:r>
              <a:rPr lang="pt-BR" sz="2000" b="1" dirty="0"/>
              <a:t>), </a:t>
            </a:r>
            <a:r>
              <a:rPr lang="pt-BR" sz="2000" b="1" dirty="0">
                <a:solidFill>
                  <a:srgbClr val="FF0000"/>
                </a:solidFill>
              </a:rPr>
              <a:t>atributo-classe(x)</a:t>
            </a:r>
            <a:r>
              <a:rPr lang="pt-BR" sz="2000" b="1" dirty="0"/>
              <a:t>), </a:t>
            </a:r>
            <a:r>
              <a:rPr lang="pt-BR" sz="2000" dirty="0"/>
              <a:t>onde a atributo-classe </a:t>
            </a:r>
            <a:r>
              <a:rPr lang="pt-BR" sz="2000" dirty="0"/>
              <a:t>pode ser </a:t>
            </a:r>
            <a:r>
              <a:rPr lang="pt-BR" sz="2000" dirty="0"/>
              <a:t>“S” ou “N”</a:t>
            </a:r>
          </a:p>
          <a:p>
            <a:pPr>
              <a:buClrTx/>
              <a:buFont typeface="Wingdings" pitchFamily="2" charset="2"/>
              <a:buChar char="q"/>
              <a:defRPr/>
            </a:pPr>
            <a:r>
              <a:rPr lang="pt-BR" sz="2400" dirty="0"/>
              <a:t>Base de conhecimento:</a:t>
            </a:r>
            <a:endParaRPr lang="pt-BR" sz="2400" dirty="0"/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1800" dirty="0"/>
              <a:t>José </a:t>
            </a:r>
            <a:r>
              <a:rPr lang="pt-BR" sz="1800" dirty="0"/>
              <a:t>= </a:t>
            </a:r>
            <a:r>
              <a:rPr lang="pt-BR" sz="1800" dirty="0"/>
              <a:t>(30</a:t>
            </a:r>
            <a:r>
              <a:rPr lang="pt-BR" sz="1800" dirty="0"/>
              <a:t>, 1.78, </a:t>
            </a:r>
            <a:r>
              <a:rPr lang="pt-BR" sz="1800" dirty="0"/>
              <a:t>72, S)</a:t>
            </a:r>
            <a:endParaRPr lang="pt-BR" sz="1800" dirty="0"/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1800" dirty="0"/>
              <a:t>Maria </a:t>
            </a:r>
            <a:r>
              <a:rPr lang="pt-BR" sz="1800" dirty="0"/>
              <a:t>= </a:t>
            </a:r>
            <a:r>
              <a:rPr lang="pt-BR" sz="1800" dirty="0"/>
              <a:t>(25</a:t>
            </a:r>
            <a:r>
              <a:rPr lang="pt-BR" sz="1800" dirty="0"/>
              <a:t>, 1.65, </a:t>
            </a:r>
            <a:r>
              <a:rPr lang="pt-BR" sz="1800" dirty="0"/>
              <a:t>60, S)</a:t>
            </a:r>
            <a:endParaRPr lang="pt-BR" sz="1800" dirty="0"/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1800" dirty="0"/>
              <a:t>Anastácia </a:t>
            </a:r>
            <a:r>
              <a:rPr lang="pt-BR" sz="1800" dirty="0"/>
              <a:t>= </a:t>
            </a:r>
            <a:r>
              <a:rPr lang="pt-BR" sz="1800" dirty="0"/>
              <a:t>(28</a:t>
            </a:r>
            <a:r>
              <a:rPr lang="pt-BR" sz="1800" dirty="0"/>
              <a:t>, 1.60, </a:t>
            </a:r>
            <a:r>
              <a:rPr lang="pt-BR" sz="1800" dirty="0"/>
              <a:t>68, N)</a:t>
            </a:r>
          </a:p>
          <a:p>
            <a:pPr>
              <a:buClrTx/>
              <a:buFont typeface="Wingdings" pitchFamily="2" charset="2"/>
              <a:buChar char="q"/>
              <a:defRPr/>
            </a:pPr>
            <a:r>
              <a:rPr lang="pt-BR" sz="2400" dirty="0"/>
              <a:t>Instância desconhecida, predizer a classe</a:t>
            </a:r>
            <a:r>
              <a:rPr lang="pt-BR" dirty="0"/>
              <a:t>:</a:t>
            </a:r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2000" dirty="0"/>
              <a:t>joão = (36, 1.80, 76, ?)</a:t>
            </a:r>
          </a:p>
          <a:p>
            <a:pPr>
              <a:buClrTx/>
              <a:buFont typeface="Wingdings" pitchFamily="2" charset="2"/>
              <a:buChar char="q"/>
              <a:defRPr/>
            </a:pPr>
            <a:endParaRPr lang="pt-BR" sz="2000" dirty="0"/>
          </a:p>
          <a:p>
            <a:pPr>
              <a:buClrTx/>
              <a:buFont typeface="Wingdings" pitchFamily="2" charset="2"/>
              <a:buChar char="q"/>
              <a:defRPr/>
            </a:pPr>
            <a:r>
              <a:rPr lang="pt-BR" sz="2400" dirty="0"/>
              <a:t>Cálculo das distâncias:</a:t>
            </a:r>
            <a:endParaRPr lang="pt-BR" sz="2400" dirty="0"/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1800" dirty="0"/>
              <a:t>d(</a:t>
            </a:r>
            <a:r>
              <a:rPr lang="pt-BR" sz="1800" dirty="0" err="1"/>
              <a:t>joão</a:t>
            </a:r>
            <a:r>
              <a:rPr lang="pt-BR" sz="1800" dirty="0"/>
              <a:t>,</a:t>
            </a:r>
            <a:r>
              <a:rPr lang="pt-BR" sz="1800" dirty="0" err="1"/>
              <a:t>josé</a:t>
            </a:r>
            <a:r>
              <a:rPr lang="pt-BR" sz="1800" dirty="0"/>
              <a:t>) = [(36-30)</a:t>
            </a:r>
            <a:r>
              <a:rPr lang="pt-BR" sz="1800" baseline="30000" dirty="0"/>
              <a:t>2 </a:t>
            </a:r>
            <a:r>
              <a:rPr lang="pt-BR" sz="1800" dirty="0"/>
              <a:t>+ (1.80-1.78)</a:t>
            </a:r>
            <a:r>
              <a:rPr lang="pt-BR" sz="1800" baseline="30000" dirty="0"/>
              <a:t>2</a:t>
            </a:r>
            <a:r>
              <a:rPr lang="pt-BR" sz="1800" dirty="0"/>
              <a:t> + (76-72</a:t>
            </a:r>
            <a:r>
              <a:rPr lang="pt-BR" sz="1800" dirty="0"/>
              <a:t>)</a:t>
            </a:r>
            <a:r>
              <a:rPr lang="pt-BR" sz="1800" baseline="30000" dirty="0"/>
              <a:t> 2</a:t>
            </a:r>
            <a:r>
              <a:rPr lang="pt-BR" sz="1800" dirty="0"/>
              <a:t> </a:t>
            </a:r>
            <a:r>
              <a:rPr lang="pt-BR" sz="1800" dirty="0"/>
              <a:t>]</a:t>
            </a:r>
            <a:r>
              <a:rPr lang="pt-BR" sz="1800" baseline="30000" dirty="0"/>
              <a:t>1/2</a:t>
            </a:r>
            <a:r>
              <a:rPr lang="pt-BR" sz="1800" dirty="0"/>
              <a:t> </a:t>
            </a:r>
            <a:r>
              <a:rPr lang="pt-BR" sz="1800" dirty="0"/>
              <a:t>= (36+0.0004+16)</a:t>
            </a:r>
            <a:r>
              <a:rPr lang="pt-BR" sz="1800" baseline="30000" dirty="0"/>
              <a:t>1/2 </a:t>
            </a:r>
            <a:r>
              <a:rPr lang="pt-BR" sz="1800" dirty="0"/>
              <a:t>= </a:t>
            </a:r>
            <a:r>
              <a:rPr lang="pt-BR" sz="1800" dirty="0">
                <a:solidFill>
                  <a:srgbClr val="FF0000"/>
                </a:solidFill>
              </a:rPr>
              <a:t>7,21</a:t>
            </a:r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1800" dirty="0"/>
              <a:t>d(</a:t>
            </a:r>
            <a:r>
              <a:rPr lang="pt-BR" sz="1800" dirty="0" err="1"/>
              <a:t>joão</a:t>
            </a:r>
            <a:r>
              <a:rPr lang="pt-BR" sz="1800" dirty="0"/>
              <a:t>,</a:t>
            </a:r>
            <a:r>
              <a:rPr lang="pt-BR" sz="1800" dirty="0" err="1"/>
              <a:t>maria</a:t>
            </a:r>
            <a:r>
              <a:rPr lang="pt-BR" sz="1800" dirty="0"/>
              <a:t>) = (121+0.0225+256)</a:t>
            </a:r>
            <a:r>
              <a:rPr lang="pt-BR" sz="1800" baseline="30000" dirty="0"/>
              <a:t>1/2 </a:t>
            </a:r>
            <a:r>
              <a:rPr lang="pt-BR" sz="1800" dirty="0"/>
              <a:t>= </a:t>
            </a:r>
            <a:r>
              <a:rPr lang="pt-BR" sz="1800" dirty="0"/>
              <a:t>19,41</a:t>
            </a:r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1800" dirty="0"/>
              <a:t>d(</a:t>
            </a:r>
            <a:r>
              <a:rPr lang="pt-BR" sz="1800" dirty="0" err="1"/>
              <a:t>jo</a:t>
            </a:r>
            <a:r>
              <a:rPr lang="en-US" sz="1800" dirty="0" err="1"/>
              <a:t>ão</a:t>
            </a:r>
            <a:r>
              <a:rPr lang="en-US" sz="1800" dirty="0"/>
              <a:t>, </a:t>
            </a:r>
            <a:r>
              <a:rPr lang="en-US" sz="1800" dirty="0" err="1"/>
              <a:t>anastácia</a:t>
            </a:r>
            <a:r>
              <a:rPr lang="en-US" sz="1800" dirty="0"/>
              <a:t>) = (</a:t>
            </a:r>
            <a:r>
              <a:rPr lang="pt-BR" sz="1800" dirty="0"/>
              <a:t>64+0.04+64)</a:t>
            </a:r>
            <a:r>
              <a:rPr lang="pt-BR" sz="1800" baseline="30000" dirty="0"/>
              <a:t>1/2 </a:t>
            </a:r>
            <a:r>
              <a:rPr lang="pt-BR" sz="1800" dirty="0"/>
              <a:t>= 11,32</a:t>
            </a:r>
          </a:p>
          <a:p>
            <a:pPr lvl="1">
              <a:buClrTx/>
              <a:buFont typeface="Arial" charset="0"/>
              <a:buNone/>
              <a:defRPr/>
            </a:pPr>
            <a:r>
              <a:rPr lang="en-US" sz="1800" b="1" dirty="0" err="1">
                <a:solidFill>
                  <a:srgbClr val="0C6D9C"/>
                </a:solidFill>
              </a:rPr>
              <a:t>Portanto</a:t>
            </a:r>
            <a:r>
              <a:rPr lang="en-US" sz="1800" b="1" dirty="0">
                <a:solidFill>
                  <a:srgbClr val="0C6D9C"/>
                </a:solidFill>
              </a:rPr>
              <a:t> a </a:t>
            </a:r>
            <a:r>
              <a:rPr lang="en-US" sz="1800" b="1" dirty="0" err="1">
                <a:solidFill>
                  <a:srgbClr val="0C6D9C"/>
                </a:solidFill>
              </a:rPr>
              <a:t>classe</a:t>
            </a:r>
            <a:r>
              <a:rPr lang="en-US" sz="1800" b="1" dirty="0">
                <a:solidFill>
                  <a:srgbClr val="0C6D9C"/>
                </a:solidFill>
              </a:rPr>
              <a:t> de </a:t>
            </a:r>
            <a:r>
              <a:rPr lang="en-US" sz="1800" b="1" dirty="0" err="1">
                <a:solidFill>
                  <a:srgbClr val="0C6D9C"/>
                </a:solidFill>
              </a:rPr>
              <a:t>João</a:t>
            </a:r>
            <a:r>
              <a:rPr lang="en-US" sz="1800" b="1" dirty="0">
                <a:solidFill>
                  <a:srgbClr val="0C6D9C"/>
                </a:solidFill>
              </a:rPr>
              <a:t> é S, </a:t>
            </a:r>
            <a:r>
              <a:rPr lang="en-US" sz="1800" b="1" dirty="0" err="1">
                <a:solidFill>
                  <a:srgbClr val="0C6D9C"/>
                </a:solidFill>
              </a:rPr>
              <a:t>pois</a:t>
            </a:r>
            <a:r>
              <a:rPr lang="en-US" sz="1800" b="1" dirty="0">
                <a:solidFill>
                  <a:srgbClr val="0C6D9C"/>
                </a:solidFill>
              </a:rPr>
              <a:t> é a </a:t>
            </a:r>
            <a:r>
              <a:rPr lang="en-US" sz="1800" b="1" dirty="0" err="1">
                <a:solidFill>
                  <a:srgbClr val="0C6D9C"/>
                </a:solidFill>
              </a:rPr>
              <a:t>classe</a:t>
            </a:r>
            <a:r>
              <a:rPr lang="en-US" sz="1800" b="1" dirty="0">
                <a:solidFill>
                  <a:srgbClr val="0C6D9C"/>
                </a:solidFill>
              </a:rPr>
              <a:t> de José, </a:t>
            </a:r>
            <a:r>
              <a:rPr lang="en-US" sz="1800" b="1" dirty="0" err="1">
                <a:solidFill>
                  <a:srgbClr val="0C6D9C"/>
                </a:solidFill>
              </a:rPr>
              <a:t>que</a:t>
            </a:r>
            <a:r>
              <a:rPr lang="en-US" sz="1800" b="1" dirty="0">
                <a:solidFill>
                  <a:srgbClr val="0C6D9C"/>
                </a:solidFill>
              </a:rPr>
              <a:t> é o </a:t>
            </a:r>
            <a:r>
              <a:rPr lang="en-US" sz="1800" b="1" dirty="0" err="1">
                <a:solidFill>
                  <a:srgbClr val="0C6D9C"/>
                </a:solidFill>
              </a:rPr>
              <a:t>mais</a:t>
            </a:r>
            <a:r>
              <a:rPr lang="en-US" sz="1800" b="1" dirty="0">
                <a:solidFill>
                  <a:srgbClr val="0C6D9C"/>
                </a:solidFill>
              </a:rPr>
              <a:t> “</a:t>
            </a:r>
            <a:r>
              <a:rPr lang="en-US" sz="1800" b="1" dirty="0" err="1">
                <a:solidFill>
                  <a:srgbClr val="0C6D9C"/>
                </a:solidFill>
              </a:rPr>
              <a:t>próximo</a:t>
            </a:r>
            <a:r>
              <a:rPr lang="en-US" sz="1800" b="1" dirty="0">
                <a:solidFill>
                  <a:srgbClr val="0C6D9C"/>
                </a:solidFill>
              </a:rPr>
              <a:t>” de </a:t>
            </a:r>
            <a:r>
              <a:rPr lang="en-US" sz="1800" b="1" dirty="0" err="1">
                <a:solidFill>
                  <a:srgbClr val="0C6D9C"/>
                </a:solidFill>
              </a:rPr>
              <a:t>João</a:t>
            </a:r>
            <a:endParaRPr lang="en-US" sz="1800" b="1" dirty="0">
              <a:solidFill>
                <a:srgbClr val="0C6D9C"/>
              </a:solidFill>
            </a:endParaRPr>
          </a:p>
          <a:p>
            <a:pPr lvl="1">
              <a:buClrTx/>
              <a:buFont typeface="Wingdings" pitchFamily="2" charset="2"/>
              <a:buChar char="§"/>
              <a:defRPr/>
            </a:pPr>
            <a:endParaRPr lang="pt-BR" sz="2000" dirty="0"/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7772400" y="3886200"/>
            <a:ext cx="14606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Usar k=1</a:t>
            </a:r>
          </a:p>
        </p:txBody>
      </p:sp>
    </p:spTree>
    <p:extLst>
      <p:ext uri="{BB962C8B-B14F-4D97-AF65-F5344CB8AC3E}">
        <p14:creationId xmlns:p14="http://schemas.microsoft.com/office/powerpoint/2010/main" val="6740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Estranheza no sistema de recomendação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Suponhamos </a:t>
            </a:r>
            <a:r>
              <a:rPr lang="pt-BR" dirty="0"/>
              <a:t>que estamos tentando fazer recomendações para Amy, que ama Phoenix, </a:t>
            </a:r>
            <a:r>
              <a:rPr lang="pt-BR" dirty="0" err="1"/>
              <a:t>Passion</a:t>
            </a:r>
            <a:r>
              <a:rPr lang="pt-BR" dirty="0"/>
              <a:t> Pit e Vampire Weekend. </a:t>
            </a:r>
            <a:endParaRPr lang="pt-BR" dirty="0" smtClean="0"/>
          </a:p>
          <a:p>
            <a:r>
              <a:rPr lang="pt-BR" dirty="0" smtClean="0"/>
              <a:t>Seu vizinho </a:t>
            </a:r>
            <a:r>
              <a:rPr lang="pt-BR" dirty="0"/>
              <a:t>mais </a:t>
            </a:r>
            <a:r>
              <a:rPr lang="pt-BR" dirty="0" smtClean="0"/>
              <a:t>próximo </a:t>
            </a:r>
            <a:r>
              <a:rPr lang="pt-BR" dirty="0"/>
              <a:t>é Bob, que também ama Phoenix, </a:t>
            </a:r>
            <a:r>
              <a:rPr lang="pt-BR" dirty="0" err="1"/>
              <a:t>Passion</a:t>
            </a:r>
            <a:r>
              <a:rPr lang="pt-BR" dirty="0"/>
              <a:t> Pit e Vampire Weekend. Seu pai passa a tocar acordeão pela Walter </a:t>
            </a:r>
            <a:r>
              <a:rPr lang="pt-BR" dirty="0" smtClean="0"/>
              <a:t>Band</a:t>
            </a:r>
            <a:r>
              <a:rPr lang="pt-BR" dirty="0"/>
              <a:t>, vencedor do Grammy deste ano na categoria </a:t>
            </a:r>
            <a:r>
              <a:rPr lang="pt-BR" dirty="0" err="1"/>
              <a:t>polka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causa de obrigações familiares, Bob dá 5 estrelas à banda </a:t>
            </a:r>
            <a:r>
              <a:rPr lang="pt-BR" dirty="0" smtClean="0"/>
              <a:t>Walter. O </a:t>
            </a:r>
            <a:r>
              <a:rPr lang="pt-BR" dirty="0"/>
              <a:t>nosso sistema de recomendação atual, </a:t>
            </a:r>
            <a:r>
              <a:rPr lang="pt-BR" dirty="0" smtClean="0"/>
              <a:t>vai inferir </a:t>
            </a:r>
            <a:r>
              <a:rPr lang="pt-BR" dirty="0"/>
              <a:t>que Amy adorará a </a:t>
            </a:r>
            <a:r>
              <a:rPr lang="pt-BR" dirty="0"/>
              <a:t>Walter </a:t>
            </a:r>
            <a:r>
              <a:rPr lang="pt-BR" dirty="0" smtClean="0"/>
              <a:t>banda</a:t>
            </a:r>
            <a:r>
              <a:rPr lang="pt-BR" dirty="0"/>
              <a:t>. Mas o senso comum nos diz que ela provavelmente não vai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K-Vizinho Mais Próximo (</a:t>
            </a:r>
            <a:r>
              <a:rPr lang="pt-BR" sz="3600" dirty="0" err="1"/>
              <a:t>Nearest</a:t>
            </a:r>
            <a:r>
              <a:rPr lang="pt-BR" sz="3600" dirty="0"/>
              <a:t> </a:t>
            </a:r>
            <a:r>
              <a:rPr lang="pt-BR" sz="3600" dirty="0" err="1"/>
              <a:t>Neighbor</a:t>
            </a:r>
            <a:r>
              <a:rPr lang="pt-BR" sz="3600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Vantagens:</a:t>
            </a:r>
          </a:p>
          <a:p>
            <a:pPr lvl="1"/>
            <a:r>
              <a:rPr lang="pt-BR" dirty="0"/>
              <a:t>Técnica simples e facilmente implementada.</a:t>
            </a:r>
          </a:p>
          <a:p>
            <a:pPr lvl="1"/>
            <a:r>
              <a:rPr lang="pt-BR" dirty="0"/>
              <a:t>Bastante flexível. </a:t>
            </a:r>
          </a:p>
          <a:p>
            <a:pPr lvl="1"/>
            <a:r>
              <a:rPr lang="pt-BR" dirty="0"/>
              <a:t>Em alguns casos apresenta ótimos resultados</a:t>
            </a:r>
            <a:r>
              <a:rPr lang="pt-BR" dirty="0" smtClean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799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K-Vizinho Mais Próximo (</a:t>
            </a:r>
            <a:r>
              <a:rPr lang="pt-BR" sz="3600" dirty="0" err="1"/>
              <a:t>Nearest</a:t>
            </a:r>
            <a:r>
              <a:rPr lang="pt-BR" sz="3600" dirty="0"/>
              <a:t> </a:t>
            </a:r>
            <a:r>
              <a:rPr lang="pt-BR" sz="3600" dirty="0" err="1"/>
              <a:t>Neighbor</a:t>
            </a:r>
            <a:r>
              <a:rPr lang="pt-BR" sz="3600" dirty="0"/>
              <a:t>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Desvantagens:</a:t>
            </a:r>
          </a:p>
          <a:p>
            <a:pPr lvl="1"/>
            <a:r>
              <a:rPr lang="pt-BR" dirty="0" smtClean="0"/>
              <a:t>Classificar uma instância desconhecida pode ser um </a:t>
            </a:r>
            <a:r>
              <a:rPr lang="pt-BR" dirty="0" smtClean="0">
                <a:solidFill>
                  <a:srgbClr val="FF0000"/>
                </a:solidFill>
              </a:rPr>
              <a:t>processo computacionalmente complexo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Requer um </a:t>
            </a:r>
            <a:r>
              <a:rPr lang="pt-BR" dirty="0" smtClean="0">
                <a:solidFill>
                  <a:srgbClr val="FF0000"/>
                </a:solidFill>
              </a:rPr>
              <a:t>cálculo de distância para cada instância </a:t>
            </a:r>
            <a:r>
              <a:rPr lang="pt-BR" dirty="0" smtClean="0"/>
              <a:t>da base de conhecimento</a:t>
            </a:r>
          </a:p>
          <a:p>
            <a:pPr lvl="1"/>
            <a:r>
              <a:rPr lang="pt-BR" dirty="0" smtClean="0"/>
              <a:t>Para calcular a distância entre os pontos, o método utiliza </a:t>
            </a:r>
            <a:r>
              <a:rPr lang="pt-BR" dirty="0" smtClean="0">
                <a:solidFill>
                  <a:srgbClr val="FF0000"/>
                </a:solidFill>
              </a:rPr>
              <a:t>todos os atributos da instância</a:t>
            </a:r>
          </a:p>
          <a:p>
            <a:pPr lvl="2"/>
            <a:r>
              <a:rPr lang="pt-BR" sz="2600" dirty="0">
                <a:solidFill>
                  <a:schemeClr val="tx2"/>
                </a:solidFill>
              </a:rPr>
              <a:t>Pode consumir muito tempo quando o conjunto de treinamento é muito grande</a:t>
            </a:r>
            <a:endParaRPr lang="pt-BR" sz="2600" dirty="0"/>
          </a:p>
          <a:p>
            <a:pPr lvl="2"/>
            <a:endParaRPr lang="pt-BR" dirty="0"/>
          </a:p>
          <a:p>
            <a:pPr lvl="1"/>
            <a:r>
              <a:rPr lang="pt-BR" dirty="0" smtClean="0"/>
              <a:t>A precisão da classificação pode ser severamente degradada pela presença de </a:t>
            </a:r>
            <a:r>
              <a:rPr lang="pt-BR" dirty="0" smtClean="0">
                <a:solidFill>
                  <a:srgbClr val="FF0000"/>
                </a:solidFill>
              </a:rPr>
              <a:t>atributos ou características irrelevantes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69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</a:t>
            </a:r>
            <a:endParaRPr lang="pt-BR" b="0" dirty="0" smtClean="0"/>
          </a:p>
        </p:txBody>
      </p:sp>
      <p:sp>
        <p:nvSpPr>
          <p:cNvPr id="5" name="Rectangle 2050"/>
          <p:cNvSpPr>
            <a:spLocks noGrp="1" noChangeArrowheads="1"/>
          </p:cNvSpPr>
          <p:nvPr>
            <p:ph idx="1"/>
          </p:nvPr>
        </p:nvSpPr>
        <p:spPr>
          <a:xfrm>
            <a:off x="1676400" y="1219200"/>
            <a:ext cx="8991600" cy="5638800"/>
          </a:xfrm>
        </p:spPr>
        <p:txBody>
          <a:bodyPr>
            <a:normAutofit/>
          </a:bodyPr>
          <a:lstStyle/>
          <a:p>
            <a:r>
              <a:rPr lang="pt-BR" sz="2000" dirty="0"/>
              <a:t>x = &lt; idade(x), peso(x), colesterol, circunferência abdominal &gt;, </a:t>
            </a:r>
            <a:br>
              <a:rPr lang="pt-BR" sz="2000" dirty="0"/>
            </a:br>
            <a:r>
              <a:rPr lang="pt-BR" sz="2000" dirty="0"/>
              <a:t>onde </a:t>
            </a:r>
            <a:r>
              <a:rPr lang="pt-BR" sz="2000" dirty="0" smtClean="0"/>
              <a:t>valor do atributo paciente </a:t>
            </a:r>
            <a:r>
              <a:rPr lang="pt-BR" sz="2000" dirty="0"/>
              <a:t>de risco </a:t>
            </a:r>
            <a:r>
              <a:rPr lang="pt-BR" sz="2000" dirty="0" smtClean="0"/>
              <a:t> </a:t>
            </a:r>
            <a:r>
              <a:rPr lang="pt-BR" sz="2000" dirty="0"/>
              <a:t>pode ser </a:t>
            </a:r>
            <a:r>
              <a:rPr lang="pt-BR" sz="2000" dirty="0" smtClean="0"/>
              <a:t>“S = sim</a:t>
            </a:r>
            <a:r>
              <a:rPr lang="pt-BR" sz="2000" dirty="0"/>
              <a:t>”, </a:t>
            </a:r>
            <a:r>
              <a:rPr lang="pt-BR" sz="2000" dirty="0" smtClean="0"/>
              <a:t>“N = não”</a:t>
            </a:r>
            <a:endParaRPr lang="pt-BR" sz="2000" dirty="0"/>
          </a:p>
          <a:p>
            <a:pPr>
              <a:buClrTx/>
              <a:buFont typeface="Wingdings" pitchFamily="2" charset="2"/>
              <a:buChar char="q"/>
              <a:defRPr/>
            </a:pPr>
            <a:r>
              <a:rPr lang="pt-BR" sz="2000" dirty="0"/>
              <a:t>Conjunto de Treinamento:</a:t>
            </a:r>
            <a:endParaRPr lang="pt-BR" sz="2000" dirty="0"/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2000" dirty="0"/>
              <a:t>José </a:t>
            </a:r>
            <a:r>
              <a:rPr lang="pt-BR" sz="2000" dirty="0"/>
              <a:t>= </a:t>
            </a:r>
            <a:r>
              <a:rPr lang="pt-BR" sz="2000" dirty="0"/>
              <a:t>(30</a:t>
            </a:r>
            <a:r>
              <a:rPr lang="pt-BR" sz="2000" dirty="0"/>
              <a:t>, </a:t>
            </a:r>
            <a:r>
              <a:rPr lang="pt-BR" sz="2000" dirty="0"/>
              <a:t>95,205, 119, S)</a:t>
            </a:r>
            <a:endParaRPr lang="pt-BR" sz="2000" dirty="0"/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2000" dirty="0"/>
              <a:t>Maria </a:t>
            </a:r>
            <a:r>
              <a:rPr lang="pt-BR" sz="2000" dirty="0"/>
              <a:t>= </a:t>
            </a:r>
            <a:r>
              <a:rPr lang="pt-BR" sz="2000" dirty="0"/>
              <a:t>(25</a:t>
            </a:r>
            <a:r>
              <a:rPr lang="pt-BR" sz="2000" dirty="0"/>
              <a:t>, </a:t>
            </a:r>
            <a:r>
              <a:rPr lang="pt-BR" sz="2000" dirty="0"/>
              <a:t>58, 160,60, N)</a:t>
            </a:r>
            <a:endParaRPr lang="pt-BR" sz="2000" dirty="0"/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2000" dirty="0"/>
              <a:t>Pedro </a:t>
            </a:r>
            <a:r>
              <a:rPr lang="pt-BR" sz="2000" dirty="0"/>
              <a:t>= </a:t>
            </a:r>
            <a:r>
              <a:rPr lang="pt-BR" sz="2000" dirty="0"/>
              <a:t>(50, 73, 150, 70,N)</a:t>
            </a:r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2000" dirty="0"/>
              <a:t>Francisco = (28, 102, 200, 123, S)</a:t>
            </a:r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sz="2000" dirty="0"/>
              <a:t>Isabel = (60, 80, 204, 90, S)</a:t>
            </a:r>
          </a:p>
          <a:p>
            <a:pPr lvl="1">
              <a:buClrTx/>
              <a:buFont typeface="Wingdings" pitchFamily="2" charset="2"/>
              <a:buChar char="§"/>
              <a:defRPr/>
            </a:pPr>
            <a:endParaRPr lang="pt-BR" dirty="0"/>
          </a:p>
          <a:p>
            <a:pPr>
              <a:buClrTx/>
              <a:buFont typeface="Wingdings" pitchFamily="2" charset="2"/>
              <a:buChar char="q"/>
              <a:defRPr/>
            </a:pPr>
            <a:r>
              <a:rPr lang="pt-BR" sz="2000" dirty="0"/>
              <a:t>Instância desconhecida, João é um paciente de risco? Predizer o rótulo da classe</a:t>
            </a:r>
            <a:r>
              <a:rPr lang="pt-BR" sz="2400" dirty="0"/>
              <a:t>:</a:t>
            </a:r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pt-BR" dirty="0"/>
              <a:t>João = (36, 65, 140,75, ???)</a:t>
            </a:r>
          </a:p>
          <a:p>
            <a:pPr lvl="1">
              <a:buClrTx/>
              <a:buFont typeface="Arial" charset="0"/>
              <a:buNone/>
              <a:defRPr/>
            </a:pPr>
            <a:endParaRPr lang="pt-BR" sz="1400" dirty="0"/>
          </a:p>
          <a:p>
            <a:pPr lvl="1">
              <a:buClrTx/>
              <a:buNone/>
              <a:defRPr/>
            </a:pPr>
            <a:endParaRPr lang="pt-BR" sz="2000" dirty="0"/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6238876" y="3571876"/>
            <a:ext cx="14606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Usar </a:t>
            </a:r>
            <a:r>
              <a:rPr lang="pt-BR" sz="2800" dirty="0">
                <a:solidFill>
                  <a:srgbClr val="FF0000"/>
                </a:solidFill>
              </a:rPr>
              <a:t>k=3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Estranheza no sistema de recomendação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Pense </a:t>
            </a:r>
            <a:r>
              <a:rPr lang="pt-BR" dirty="0"/>
              <a:t>no professor </a:t>
            </a:r>
            <a:r>
              <a:rPr lang="pt-BR" dirty="0" smtClean="0"/>
              <a:t>Bob Oliveira, </a:t>
            </a:r>
            <a:r>
              <a:rPr lang="pt-BR" dirty="0"/>
              <a:t>que gosta de ler livros de mineração de dados e ficção </a:t>
            </a:r>
            <a:r>
              <a:rPr lang="pt-BR" dirty="0" smtClean="0"/>
              <a:t>científica e é um vascaíno fanático. Seu vizinho </a:t>
            </a:r>
            <a:r>
              <a:rPr lang="pt-BR" dirty="0"/>
              <a:t>mais </a:t>
            </a:r>
            <a:r>
              <a:rPr lang="pt-BR" dirty="0" smtClean="0"/>
              <a:t>próximo </a:t>
            </a:r>
            <a:r>
              <a:rPr lang="pt-BR" dirty="0"/>
              <a:t>é </a:t>
            </a:r>
            <a:r>
              <a:rPr lang="pt-BR" dirty="0" smtClean="0"/>
              <a:t>eu</a:t>
            </a:r>
            <a:r>
              <a:rPr lang="pt-BR" dirty="0"/>
              <a:t>, que também </a:t>
            </a:r>
            <a:r>
              <a:rPr lang="pt-BR" dirty="0" smtClean="0"/>
              <a:t>gosto </a:t>
            </a:r>
            <a:r>
              <a:rPr lang="pt-BR" dirty="0"/>
              <a:t>de livros de mineração de dados e ficção científica. </a:t>
            </a: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/>
              <a:t>entanto, eu </a:t>
            </a:r>
            <a:r>
              <a:rPr lang="pt-BR" dirty="0" smtClean="0"/>
              <a:t>torço para o flamengo </a:t>
            </a:r>
            <a:r>
              <a:rPr lang="pt-BR" dirty="0"/>
              <a:t>e </a:t>
            </a:r>
            <a:r>
              <a:rPr lang="pt-BR" dirty="0" smtClean="0"/>
              <a:t>tenho lido e avaliado livros sofre a história e grandes conquistas do flamengo. </a:t>
            </a:r>
            <a:r>
              <a:rPr lang="pt-BR" dirty="0"/>
              <a:t>Nosso sistema de recomendação atual provavelmente recomendaria </a:t>
            </a:r>
            <a:r>
              <a:rPr lang="pt-BR" dirty="0" smtClean="0"/>
              <a:t>esses livros </a:t>
            </a:r>
            <a:r>
              <a:rPr lang="pt-BR" dirty="0"/>
              <a:t>ao professor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6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Estranheza no sistema de recomendação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problema é que estamos confiando em uma única pessoa "mais semelhante". Qualquer peculiaridade que essa pessoa tenha sido transmitida como recomendação. Uma maneira de relaxar essas peculiaridades é basear nossas recomendações em mais de uma pessoa que é semelhante ao nosso usuário.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isso, podemos usar a </a:t>
            </a:r>
            <a:r>
              <a:rPr lang="pt-BR" dirty="0" smtClean="0"/>
              <a:t>abordagem do k vizinhos </a:t>
            </a:r>
            <a:r>
              <a:rPr lang="pt-BR" dirty="0"/>
              <a:t>mais </a:t>
            </a:r>
            <a:r>
              <a:rPr lang="pt-BR" dirty="0" smtClean="0"/>
              <a:t>próximo na filtragem colaborativa.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3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7099"/>
            <a:ext cx="10515600" cy="1325563"/>
          </a:xfrm>
        </p:spPr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K-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nearest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neighbor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 (K-vizinhos mais próximos)</a:t>
            </a:r>
          </a:p>
          <a:p>
            <a:pPr lvl="1"/>
            <a:r>
              <a:rPr lang="pt-BR" dirty="0" smtClean="0">
                <a:latin typeface="arial" panose="020B0604020202020204" pitchFamily="34" charset="0"/>
              </a:rPr>
              <a:t>É uma técnica de aprendizado de máquina baseada em instâncias</a:t>
            </a:r>
          </a:p>
          <a:p>
            <a:pPr lvl="1"/>
            <a:r>
              <a:rPr lang="pt-BR" dirty="0" smtClean="0">
                <a:latin typeface="arial" panose="020B0604020202020204" pitchFamily="34" charset="0"/>
              </a:rPr>
              <a:t>Ela pode ser empregada de duas formas para implementar a Filtragem Colaborativa:</a:t>
            </a:r>
          </a:p>
          <a:p>
            <a:pPr lvl="2"/>
            <a:r>
              <a:rPr lang="pt-BR" sz="2600" dirty="0" smtClean="0"/>
              <a:t>Na primeira abordagem, </a:t>
            </a:r>
            <a:r>
              <a:rPr lang="pt-BR" sz="2600" dirty="0"/>
              <a:t>usamos </a:t>
            </a:r>
            <a:r>
              <a:rPr lang="pt-BR" sz="2600" dirty="0" err="1" smtClean="0"/>
              <a:t>kNN</a:t>
            </a:r>
            <a:r>
              <a:rPr lang="pt-BR" sz="2600" dirty="0" smtClean="0"/>
              <a:t> para obter as </a:t>
            </a:r>
            <a:r>
              <a:rPr lang="pt-BR" sz="2600" dirty="0"/>
              <a:t>pessoas mais semelhantes para determinar as </a:t>
            </a:r>
            <a:r>
              <a:rPr lang="pt-BR" sz="2600" dirty="0" smtClean="0"/>
              <a:t>recomendações, onde k é o número de pessoas</a:t>
            </a:r>
          </a:p>
          <a:p>
            <a:pPr lvl="2"/>
            <a:endParaRPr lang="pt-BR" dirty="0" smtClean="0"/>
          </a:p>
          <a:p>
            <a:pPr lvl="2"/>
            <a:r>
              <a:rPr lang="pt-BR" sz="2200" dirty="0" smtClean="0">
                <a:latin typeface="arial" panose="020B0604020202020204" pitchFamily="34" charset="0"/>
              </a:rPr>
              <a:t>Na segunda abordagem usamos o </a:t>
            </a:r>
            <a:r>
              <a:rPr lang="pt-BR" sz="2200" dirty="0" err="1" smtClean="0">
                <a:latin typeface="arial" panose="020B0604020202020204" pitchFamily="34" charset="0"/>
              </a:rPr>
              <a:t>knn</a:t>
            </a:r>
            <a:r>
              <a:rPr lang="pt-BR" sz="2200" dirty="0" smtClean="0">
                <a:latin typeface="arial" panose="020B0604020202020204" pitchFamily="34" charset="0"/>
              </a:rPr>
              <a:t> como um classificador para classificar se um determinado item, por exemplo, uma música, é relevante ou irrelevante para um pessoa se baseando as k pessoas mais próximas</a:t>
            </a:r>
            <a:endParaRPr lang="pt-BR" sz="2200" dirty="0">
              <a:latin typeface="arial" panose="020B0604020202020204" pitchFamily="34" charset="0"/>
            </a:endParaRPr>
          </a:p>
          <a:p>
            <a:pPr lvl="1"/>
            <a:endParaRPr lang="pt-BR" dirty="0" smtClean="0">
              <a:solidFill>
                <a:srgbClr val="212121"/>
              </a:solidFill>
              <a:latin typeface="inherit"/>
            </a:endParaRPr>
          </a:p>
          <a:p>
            <a:pPr marL="914400" lvl="2" indent="0">
              <a:buNone/>
            </a:pPr>
            <a:endParaRPr lang="pt-BR" dirty="0" smtClean="0">
              <a:solidFill>
                <a:srgbClr val="212121"/>
              </a:solidFill>
              <a:latin typeface="inherit"/>
            </a:endParaRPr>
          </a:p>
          <a:p>
            <a:pPr marL="0" indent="0">
              <a:buNone/>
            </a:pPr>
            <a:endParaRPr lang="pt-PT" sz="2800" dirty="0">
              <a:solidFill>
                <a:srgbClr val="212121"/>
              </a:solidFill>
              <a:latin typeface="inherit"/>
            </a:endParaRPr>
          </a:p>
          <a:p>
            <a:pPr marL="914400" lvl="2" indent="0">
              <a:buNone/>
            </a:pPr>
            <a:r>
              <a:rPr lang="pt-BR" dirty="0" smtClean="0"/>
              <a:t> </a:t>
            </a:r>
          </a:p>
          <a:p>
            <a:pPr lvl="2"/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marL="914400" lvl="2" indent="0">
              <a:buNone/>
            </a:pPr>
            <a:endParaRPr lang="pt-BR" dirty="0" smtClean="0"/>
          </a:p>
          <a:p>
            <a:pPr lvl="1"/>
            <a:endParaRPr kumimoji="0" lang="pt-P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K-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nearest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neighbor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(1º abordagem)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>
                <a:solidFill>
                  <a:srgbClr val="212121"/>
                </a:solidFill>
                <a:latin typeface="inherit"/>
              </a:rPr>
              <a:t>O melhor valor para </a:t>
            </a:r>
            <a:r>
              <a:rPr lang="pt-PT" i="1" dirty="0">
                <a:solidFill>
                  <a:srgbClr val="FF0000"/>
                </a:solidFill>
                <a:latin typeface="inherit"/>
              </a:rPr>
              <a:t>k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 é específico do aplicativo; você precisará fazer alguma experimentação. Aqui está um exemplo para lhe dar a idéia básica</a:t>
            </a:r>
            <a:r>
              <a:rPr lang="pt-PT" sz="2400" dirty="0"/>
              <a:t> </a:t>
            </a:r>
            <a:endParaRPr lang="pt-PT" sz="4000" dirty="0">
              <a:latin typeface="Arial" panose="020B0604020202020204" pitchFamily="34" charset="0"/>
            </a:endParaRPr>
          </a:p>
          <a:p>
            <a:r>
              <a:rPr lang="pt-BR" dirty="0" smtClean="0"/>
              <a:t>Suponha </a:t>
            </a:r>
            <a:r>
              <a:rPr lang="pt-BR" dirty="0"/>
              <a:t>que eu gostaria de fazer recomendações para </a:t>
            </a:r>
            <a:r>
              <a:rPr lang="pt-BR" i="1" dirty="0">
                <a:solidFill>
                  <a:srgbClr val="FF0000"/>
                </a:solidFill>
              </a:rPr>
              <a:t>Ann</a:t>
            </a:r>
            <a:r>
              <a:rPr lang="pt-BR" dirty="0"/>
              <a:t> e estou usando k-vizinho mais próximo com </a:t>
            </a:r>
            <a:r>
              <a:rPr lang="pt-BR" i="1" dirty="0">
                <a:solidFill>
                  <a:srgbClr val="FF0000"/>
                </a:solidFill>
              </a:rPr>
              <a:t>k = 3</a:t>
            </a:r>
            <a:r>
              <a:rPr lang="pt-BR" dirty="0"/>
              <a:t>. Os três vizinhos mais próximos e suas pontuações Pearson são mostrados na tabela a seguir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19" y="4560186"/>
            <a:ext cx="6781158" cy="16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K-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nearest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neighbor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(1º abordagem)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0870" cy="4351338"/>
          </a:xfrm>
        </p:spPr>
        <p:txBody>
          <a:bodyPr/>
          <a:lstStyle/>
          <a:p>
            <a:r>
              <a:rPr lang="pt-BR" dirty="0" smtClean="0"/>
              <a:t>Cada </a:t>
            </a:r>
            <a:r>
              <a:rPr lang="pt-BR" dirty="0"/>
              <a:t>uma dessas três pessoas irá influenciar as recomendações.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questão é como posso determinar a influência de cada </a:t>
            </a:r>
            <a:r>
              <a:rPr lang="pt-BR" dirty="0" smtClean="0"/>
              <a:t>pessoa?</a:t>
            </a:r>
          </a:p>
          <a:p>
            <a:r>
              <a:rPr lang="pt-BR" dirty="0" smtClean="0"/>
              <a:t> Quão </a:t>
            </a:r>
            <a:r>
              <a:rPr lang="pt-BR" dirty="0"/>
              <a:t>grande uma fatia devo dar a cada pessoa? </a:t>
            </a:r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eu somar as pontuações Pearson, recebo 2.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participação da Sally é 0,8 / 2 ou 40%. A participação de Eric é de 35% (0,7 / 2) e a participação da Amanda é de 25%.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484" y="4186236"/>
            <a:ext cx="2515033" cy="19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K-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nearest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neighbor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(1º abordagem)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8742"/>
            <a:ext cx="10515600" cy="4351338"/>
          </a:xfrm>
        </p:spPr>
        <p:txBody>
          <a:bodyPr/>
          <a:lstStyle/>
          <a:p>
            <a:r>
              <a:rPr lang="pt-BR" dirty="0" smtClean="0"/>
              <a:t>Suponha </a:t>
            </a:r>
            <a:r>
              <a:rPr lang="pt-BR" dirty="0"/>
              <a:t>que Amanda, Eric e Sally avaliem a banda, The </a:t>
            </a:r>
            <a:r>
              <a:rPr lang="pt-BR" dirty="0" err="1"/>
              <a:t>Grey</a:t>
            </a:r>
            <a:r>
              <a:rPr lang="pt-BR" dirty="0"/>
              <a:t> </a:t>
            </a:r>
            <a:r>
              <a:rPr lang="pt-BR" dirty="0" err="1"/>
              <a:t>Wardens</a:t>
            </a:r>
            <a:r>
              <a:rPr lang="pt-BR" dirty="0"/>
              <a:t> como segue.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50" y="2128827"/>
            <a:ext cx="5468402" cy="14509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93" y="3579782"/>
            <a:ext cx="5382759" cy="25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K-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nearest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neighbor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(2º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abordagem)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pt-BR" dirty="0" smtClean="0">
                <a:latin typeface="arial" panose="020B0604020202020204" pitchFamily="34" charset="0"/>
              </a:rPr>
              <a:t>O KNN é uma técnica de aprendizagem baseada em instância</a:t>
            </a:r>
          </a:p>
          <a:p>
            <a:pPr marL="228600" lvl="2">
              <a:spcBef>
                <a:spcPts val="1000"/>
              </a:spcBef>
            </a:pPr>
            <a:r>
              <a:rPr lang="pt-BR" dirty="0" smtClean="0">
                <a:latin typeface="arial" panose="020B0604020202020204" pitchFamily="34" charset="0"/>
              </a:rPr>
              <a:t>Usamos </a:t>
            </a:r>
            <a:r>
              <a:rPr lang="pt-BR" dirty="0">
                <a:latin typeface="arial" panose="020B0604020202020204" pitchFamily="34" charset="0"/>
              </a:rPr>
              <a:t>o </a:t>
            </a:r>
            <a:r>
              <a:rPr lang="pt-BR" dirty="0" err="1">
                <a:latin typeface="arial" panose="020B0604020202020204" pitchFamily="34" charset="0"/>
              </a:rPr>
              <a:t>knn</a:t>
            </a:r>
            <a:r>
              <a:rPr lang="pt-BR" dirty="0">
                <a:latin typeface="arial" panose="020B0604020202020204" pitchFamily="34" charset="0"/>
              </a:rPr>
              <a:t> como um classificador para classificar se um determinado item, por exemplo, </a:t>
            </a:r>
            <a:r>
              <a:rPr lang="pt-BR" dirty="0" smtClean="0">
                <a:latin typeface="arial" panose="020B0604020202020204" pitchFamily="34" charset="0"/>
              </a:rPr>
              <a:t>um vídeo, </a:t>
            </a:r>
            <a:r>
              <a:rPr lang="pt-BR" dirty="0">
                <a:latin typeface="arial" panose="020B0604020202020204" pitchFamily="34" charset="0"/>
              </a:rPr>
              <a:t>é relevante ou irrelevante para um pessoa se baseando </a:t>
            </a:r>
            <a:r>
              <a:rPr lang="pt-BR" dirty="0" smtClean="0">
                <a:latin typeface="arial" panose="020B0604020202020204" pitchFamily="34" charset="0"/>
              </a:rPr>
              <a:t>nas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</a:rPr>
              <a:t>vizinhos </a:t>
            </a:r>
            <a:r>
              <a:rPr lang="pt-BR" dirty="0">
                <a:latin typeface="arial" panose="020B0604020202020204" pitchFamily="34" charset="0"/>
              </a:rPr>
              <a:t>mais </a:t>
            </a:r>
            <a:r>
              <a:rPr lang="pt-BR" dirty="0" smtClean="0">
                <a:latin typeface="arial" panose="020B0604020202020204" pitchFamily="34" charset="0"/>
              </a:rPr>
              <a:t>próximos</a:t>
            </a:r>
            <a:endParaRPr lang="pt-BR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9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1262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inherit</vt:lpstr>
      <vt:lpstr>Symbol</vt:lpstr>
      <vt:lpstr>Wingdings</vt:lpstr>
      <vt:lpstr>Tema do Office</vt:lpstr>
      <vt:lpstr>Equação</vt:lpstr>
      <vt:lpstr>Sistemas de Recomendação</vt:lpstr>
      <vt:lpstr>Estranheza no sistema de recomendação</vt:lpstr>
      <vt:lpstr>Estranheza no sistema de recomendação</vt:lpstr>
      <vt:lpstr>Estranheza no sistema de recomendação</vt:lpstr>
      <vt:lpstr>Filtragem Colaborativa</vt:lpstr>
      <vt:lpstr>K-nearest neighbor (1º abordagem)</vt:lpstr>
      <vt:lpstr>K-nearest neighbor (1º abordagem)</vt:lpstr>
      <vt:lpstr>K-nearest neighbor (1º abordagem)</vt:lpstr>
      <vt:lpstr>K-nearest neighbor (2º abordagem)</vt:lpstr>
      <vt:lpstr>Aprendizagem Baseada em Instância</vt:lpstr>
      <vt:lpstr>Aprendizagem Baseada em Instância</vt:lpstr>
      <vt:lpstr>Aprendizagem Baseada em Instância</vt:lpstr>
      <vt:lpstr>K-Vizinho Mais Próximo</vt:lpstr>
      <vt:lpstr>K-Vizinho Mais Próximo </vt:lpstr>
      <vt:lpstr>K-Vizinho Mais Próximo</vt:lpstr>
      <vt:lpstr>K-Vizinho Mais Próximo</vt:lpstr>
      <vt:lpstr>K-Vizinho Mais Próximo</vt:lpstr>
      <vt:lpstr>K-Vizinho Mais Próximo (Nearest Neighbor)</vt:lpstr>
      <vt:lpstr>K-NN: Exemplo</vt:lpstr>
      <vt:lpstr>K-Vizinho Mais Próximo (Nearest Neighbor)</vt:lpstr>
      <vt:lpstr>K-Vizinho Mais Próximo (Nearest Neighbor)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Recomendação</dc:title>
  <dc:creator>Fabio</dc:creator>
  <cp:lastModifiedBy>Fabio</cp:lastModifiedBy>
  <cp:revision>153</cp:revision>
  <dcterms:created xsi:type="dcterms:W3CDTF">2018-02-26T18:36:15Z</dcterms:created>
  <dcterms:modified xsi:type="dcterms:W3CDTF">2018-03-13T19:11:37Z</dcterms:modified>
</cp:coreProperties>
</file>