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7" r:id="rId2"/>
    <p:sldId id="278" r:id="rId3"/>
    <p:sldId id="277" r:id="rId4"/>
    <p:sldId id="279" r:id="rId5"/>
    <p:sldId id="280" r:id="rId6"/>
    <p:sldId id="281" r:id="rId7"/>
    <p:sldId id="282" r:id="rId8"/>
    <p:sldId id="283" r:id="rId9"/>
    <p:sldId id="284" r:id="rId10"/>
    <p:sldId id="285" r:id="rId11"/>
    <p:sldId id="286" r:id="rId12"/>
    <p:sldId id="287" r:id="rId13"/>
    <p:sldId id="288" r:id="rId14"/>
    <p:sldId id="289" r:id="rId15"/>
    <p:sldId id="303" r:id="rId16"/>
    <p:sldId id="304" r:id="rId17"/>
    <p:sldId id="305" r:id="rId18"/>
    <p:sldId id="290" r:id="rId19"/>
    <p:sldId id="291" r:id="rId20"/>
    <p:sldId id="292" r:id="rId21"/>
    <p:sldId id="293" r:id="rId22"/>
    <p:sldId id="294" r:id="rId23"/>
    <p:sldId id="295" r:id="rId24"/>
    <p:sldId id="296" r:id="rId25"/>
    <p:sldId id="297" r:id="rId26"/>
    <p:sldId id="298" r:id="rId27"/>
    <p:sldId id="299" r:id="rId28"/>
    <p:sldId id="300" r:id="rId29"/>
    <p:sldId id="302" r:id="rId30"/>
    <p:sldId id="301" r:id="rId31"/>
    <p:sldId id="306" r:id="rId32"/>
    <p:sldId id="307" r:id="rId33"/>
    <p:sldId id="313" r:id="rId34"/>
    <p:sldId id="308" r:id="rId35"/>
    <p:sldId id="309" r:id="rId36"/>
    <p:sldId id="310" r:id="rId37"/>
    <p:sldId id="312" r:id="rId38"/>
    <p:sldId id="311" r:id="rId39"/>
    <p:sldId id="314" r:id="rId40"/>
    <p:sldId id="315" r:id="rId41"/>
    <p:sldId id="316" r:id="rId42"/>
    <p:sldId id="317" r:id="rId43"/>
    <p:sldId id="319" r:id="rId4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eynep" initials="Z" lastIdx="6"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844" autoAdjust="0"/>
  </p:normalViewPr>
  <p:slideViewPr>
    <p:cSldViewPr snapToGrid="0">
      <p:cViewPr varScale="1">
        <p:scale>
          <a:sx n="68" d="100"/>
          <a:sy n="68" d="100"/>
        </p:scale>
        <p:origin x="81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B06673-4D9D-4A65-BB1A-03C20C89A1F2}" type="datetimeFigureOut">
              <a:rPr lang="pt-BR" smtClean="0"/>
              <a:t>27/03/2018</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0C7E42-B45C-4AD7-B692-03951229BA42}" type="slidenum">
              <a:rPr lang="pt-BR" smtClean="0"/>
              <a:t>‹nº›</a:t>
            </a:fld>
            <a:endParaRPr lang="pt-BR"/>
          </a:p>
        </p:txBody>
      </p:sp>
    </p:spTree>
    <p:extLst>
      <p:ext uri="{BB962C8B-B14F-4D97-AF65-F5344CB8AC3E}">
        <p14:creationId xmlns:p14="http://schemas.microsoft.com/office/powerpoint/2010/main" val="1702334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CC0FD255-1B15-4A73-A508-E29236C47153}" type="datetimeFigureOut">
              <a:rPr lang="pt-BR" smtClean="0"/>
              <a:t>27/03/2018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5BA79C7-6486-4025-8971-919FE4024E15}" type="slidenum">
              <a:rPr lang="pt-BR" smtClean="0"/>
              <a:t>‹nº›</a:t>
            </a:fld>
            <a:endParaRPr lang="pt-BR"/>
          </a:p>
        </p:txBody>
      </p:sp>
    </p:spTree>
    <p:extLst>
      <p:ext uri="{BB962C8B-B14F-4D97-AF65-F5344CB8AC3E}">
        <p14:creationId xmlns:p14="http://schemas.microsoft.com/office/powerpoint/2010/main" val="2395506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CC0FD255-1B15-4A73-A508-E29236C47153}" type="datetimeFigureOut">
              <a:rPr lang="pt-BR" smtClean="0"/>
              <a:t>27/03/2018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5BA79C7-6486-4025-8971-919FE4024E15}" type="slidenum">
              <a:rPr lang="pt-BR" smtClean="0"/>
              <a:t>‹nº›</a:t>
            </a:fld>
            <a:endParaRPr lang="pt-BR"/>
          </a:p>
        </p:txBody>
      </p:sp>
    </p:spTree>
    <p:extLst>
      <p:ext uri="{BB962C8B-B14F-4D97-AF65-F5344CB8AC3E}">
        <p14:creationId xmlns:p14="http://schemas.microsoft.com/office/powerpoint/2010/main" val="3656154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CC0FD255-1B15-4A73-A508-E29236C47153}" type="datetimeFigureOut">
              <a:rPr lang="pt-BR" smtClean="0"/>
              <a:t>27/03/2018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5BA79C7-6486-4025-8971-919FE4024E15}" type="slidenum">
              <a:rPr lang="pt-BR" smtClean="0"/>
              <a:t>‹nº›</a:t>
            </a:fld>
            <a:endParaRPr lang="pt-BR"/>
          </a:p>
        </p:txBody>
      </p:sp>
    </p:spTree>
    <p:extLst>
      <p:ext uri="{BB962C8B-B14F-4D97-AF65-F5344CB8AC3E}">
        <p14:creationId xmlns:p14="http://schemas.microsoft.com/office/powerpoint/2010/main" val="3276255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CC0FD255-1B15-4A73-A508-E29236C47153}" type="datetimeFigureOut">
              <a:rPr lang="pt-BR" smtClean="0"/>
              <a:t>27/03/2018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5BA79C7-6486-4025-8971-919FE4024E15}" type="slidenum">
              <a:rPr lang="pt-BR" smtClean="0"/>
              <a:t>‹nº›</a:t>
            </a:fld>
            <a:endParaRPr lang="pt-BR"/>
          </a:p>
        </p:txBody>
      </p:sp>
    </p:spTree>
    <p:extLst>
      <p:ext uri="{BB962C8B-B14F-4D97-AF65-F5344CB8AC3E}">
        <p14:creationId xmlns:p14="http://schemas.microsoft.com/office/powerpoint/2010/main" val="3535344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CC0FD255-1B15-4A73-A508-E29236C47153}" type="datetimeFigureOut">
              <a:rPr lang="pt-BR" smtClean="0"/>
              <a:t>27/03/2018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5BA79C7-6486-4025-8971-919FE4024E15}" type="slidenum">
              <a:rPr lang="pt-BR" smtClean="0"/>
              <a:t>‹nº›</a:t>
            </a:fld>
            <a:endParaRPr lang="pt-BR"/>
          </a:p>
        </p:txBody>
      </p:sp>
    </p:spTree>
    <p:extLst>
      <p:ext uri="{BB962C8B-B14F-4D97-AF65-F5344CB8AC3E}">
        <p14:creationId xmlns:p14="http://schemas.microsoft.com/office/powerpoint/2010/main" val="4091199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CC0FD255-1B15-4A73-A508-E29236C47153}" type="datetimeFigureOut">
              <a:rPr lang="pt-BR" smtClean="0"/>
              <a:t>27/03/2018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5BA79C7-6486-4025-8971-919FE4024E15}" type="slidenum">
              <a:rPr lang="pt-BR" smtClean="0"/>
              <a:t>‹nº›</a:t>
            </a:fld>
            <a:endParaRPr lang="pt-BR"/>
          </a:p>
        </p:txBody>
      </p:sp>
    </p:spTree>
    <p:extLst>
      <p:ext uri="{BB962C8B-B14F-4D97-AF65-F5344CB8AC3E}">
        <p14:creationId xmlns:p14="http://schemas.microsoft.com/office/powerpoint/2010/main" val="1059757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CC0FD255-1B15-4A73-A508-E29236C47153}" type="datetimeFigureOut">
              <a:rPr lang="pt-BR" smtClean="0"/>
              <a:t>27/03/2018</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B5BA79C7-6486-4025-8971-919FE4024E15}" type="slidenum">
              <a:rPr lang="pt-BR" smtClean="0"/>
              <a:t>‹nº›</a:t>
            </a:fld>
            <a:endParaRPr lang="pt-BR"/>
          </a:p>
        </p:txBody>
      </p:sp>
    </p:spTree>
    <p:extLst>
      <p:ext uri="{BB962C8B-B14F-4D97-AF65-F5344CB8AC3E}">
        <p14:creationId xmlns:p14="http://schemas.microsoft.com/office/powerpoint/2010/main" val="1510250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CC0FD255-1B15-4A73-A508-E29236C47153}" type="datetimeFigureOut">
              <a:rPr lang="pt-BR" smtClean="0"/>
              <a:t>27/03/2018</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B5BA79C7-6486-4025-8971-919FE4024E15}" type="slidenum">
              <a:rPr lang="pt-BR" smtClean="0"/>
              <a:t>‹nº›</a:t>
            </a:fld>
            <a:endParaRPr lang="pt-BR"/>
          </a:p>
        </p:txBody>
      </p:sp>
    </p:spTree>
    <p:extLst>
      <p:ext uri="{BB962C8B-B14F-4D97-AF65-F5344CB8AC3E}">
        <p14:creationId xmlns:p14="http://schemas.microsoft.com/office/powerpoint/2010/main" val="3351992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CC0FD255-1B15-4A73-A508-E29236C47153}" type="datetimeFigureOut">
              <a:rPr lang="pt-BR" smtClean="0"/>
              <a:t>27/03/2018</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B5BA79C7-6486-4025-8971-919FE4024E15}" type="slidenum">
              <a:rPr lang="pt-BR" smtClean="0"/>
              <a:t>‹nº›</a:t>
            </a:fld>
            <a:endParaRPr lang="pt-BR"/>
          </a:p>
        </p:txBody>
      </p:sp>
    </p:spTree>
    <p:extLst>
      <p:ext uri="{BB962C8B-B14F-4D97-AF65-F5344CB8AC3E}">
        <p14:creationId xmlns:p14="http://schemas.microsoft.com/office/powerpoint/2010/main" val="4201529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CC0FD255-1B15-4A73-A508-E29236C47153}" type="datetimeFigureOut">
              <a:rPr lang="pt-BR" smtClean="0"/>
              <a:t>27/03/2018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5BA79C7-6486-4025-8971-919FE4024E15}" type="slidenum">
              <a:rPr lang="pt-BR" smtClean="0"/>
              <a:t>‹nº›</a:t>
            </a:fld>
            <a:endParaRPr lang="pt-BR"/>
          </a:p>
        </p:txBody>
      </p:sp>
    </p:spTree>
    <p:extLst>
      <p:ext uri="{BB962C8B-B14F-4D97-AF65-F5344CB8AC3E}">
        <p14:creationId xmlns:p14="http://schemas.microsoft.com/office/powerpoint/2010/main" val="2029132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CC0FD255-1B15-4A73-A508-E29236C47153}" type="datetimeFigureOut">
              <a:rPr lang="pt-BR" smtClean="0"/>
              <a:t>27/03/2018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5BA79C7-6486-4025-8971-919FE4024E15}" type="slidenum">
              <a:rPr lang="pt-BR" smtClean="0"/>
              <a:t>‹nº›</a:t>
            </a:fld>
            <a:endParaRPr lang="pt-BR"/>
          </a:p>
        </p:txBody>
      </p:sp>
    </p:spTree>
    <p:extLst>
      <p:ext uri="{BB962C8B-B14F-4D97-AF65-F5344CB8AC3E}">
        <p14:creationId xmlns:p14="http://schemas.microsoft.com/office/powerpoint/2010/main" val="1356057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0FD255-1B15-4A73-A508-E29236C47153}" type="datetimeFigureOut">
              <a:rPr lang="pt-BR" smtClean="0"/>
              <a:t>27/03/2018</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BA79C7-6486-4025-8971-919FE4024E15}" type="slidenum">
              <a:rPr lang="pt-BR" smtClean="0"/>
              <a:t>‹nº›</a:t>
            </a:fld>
            <a:endParaRPr lang="pt-BR"/>
          </a:p>
        </p:txBody>
      </p:sp>
    </p:spTree>
    <p:extLst>
      <p:ext uri="{BB962C8B-B14F-4D97-AF65-F5344CB8AC3E}">
        <p14:creationId xmlns:p14="http://schemas.microsoft.com/office/powerpoint/2010/main" val="1808063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Sistemas de Recomendação</a:t>
            </a:r>
            <a:endParaRPr lang="pt-BR" dirty="0"/>
          </a:p>
        </p:txBody>
      </p:sp>
      <p:sp>
        <p:nvSpPr>
          <p:cNvPr id="3" name="Subtítulo 2"/>
          <p:cNvSpPr>
            <a:spLocks noGrp="1"/>
          </p:cNvSpPr>
          <p:nvPr>
            <p:ph type="subTitle" idx="1"/>
          </p:nvPr>
        </p:nvSpPr>
        <p:spPr/>
        <p:txBody>
          <a:bodyPr/>
          <a:lstStyle/>
          <a:p>
            <a:r>
              <a:rPr lang="pt-BR" dirty="0" smtClean="0"/>
              <a:t>Prof. Dr. Fábio Santos</a:t>
            </a:r>
            <a:endParaRPr lang="pt-BR" dirty="0"/>
          </a:p>
        </p:txBody>
      </p:sp>
    </p:spTree>
    <p:extLst>
      <p:ext uri="{BB962C8B-B14F-4D97-AF65-F5344CB8AC3E}">
        <p14:creationId xmlns:p14="http://schemas.microsoft.com/office/powerpoint/2010/main" val="23183853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Reflexão</a:t>
            </a:r>
            <a:endParaRPr lang="pt-BR" dirty="0"/>
          </a:p>
        </p:txBody>
      </p:sp>
      <p:sp>
        <p:nvSpPr>
          <p:cNvPr id="3" name="Espaço Reservado para Conteúdo 2"/>
          <p:cNvSpPr>
            <a:spLocks noGrp="1"/>
          </p:cNvSpPr>
          <p:nvPr>
            <p:ph idx="1"/>
          </p:nvPr>
        </p:nvSpPr>
        <p:spPr/>
        <p:txBody>
          <a:bodyPr/>
          <a:lstStyle/>
          <a:p>
            <a:r>
              <a:rPr lang="pt-BR" dirty="0" smtClean="0"/>
              <a:t>Você </a:t>
            </a:r>
            <a:r>
              <a:rPr lang="pt-BR" dirty="0"/>
              <a:t>acha </a:t>
            </a:r>
            <a:r>
              <a:rPr lang="pt-BR" dirty="0" smtClean="0"/>
              <a:t>a avaliação explícita para </a:t>
            </a:r>
            <a:r>
              <a:rPr lang="pt-BR" dirty="0"/>
              <a:t>um item é mais preciso</a:t>
            </a:r>
            <a:r>
              <a:rPr lang="pt-BR" dirty="0" smtClean="0"/>
              <a:t>?</a:t>
            </a:r>
          </a:p>
          <a:p>
            <a:r>
              <a:rPr lang="pt-BR" dirty="0" smtClean="0"/>
              <a:t>Ou </a:t>
            </a:r>
            <a:r>
              <a:rPr lang="pt-BR" dirty="0"/>
              <a:t>você acha que ver o que um usuário compra ou faz (por exemplo, a contagem de partidas) é </a:t>
            </a:r>
            <a:r>
              <a:rPr lang="pt-BR" dirty="0" smtClean="0"/>
              <a:t>mais </a:t>
            </a:r>
            <a:r>
              <a:rPr lang="pt-BR" dirty="0"/>
              <a:t>preciso do que um indivíduo </a:t>
            </a:r>
            <a:r>
              <a:rPr lang="pt-BR" dirty="0" smtClean="0"/>
              <a:t>gosta?</a:t>
            </a:r>
          </a:p>
          <a:p>
            <a:pPr marL="0" indent="0">
              <a:buNone/>
            </a:pPr>
            <a:endParaRPr lang="pt-BR" dirty="0"/>
          </a:p>
        </p:txBody>
      </p:sp>
    </p:spTree>
    <p:extLst>
      <p:ext uri="{BB962C8B-B14F-4D97-AF65-F5344CB8AC3E}">
        <p14:creationId xmlns:p14="http://schemas.microsoft.com/office/powerpoint/2010/main" val="1369458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Problemas </a:t>
            </a:r>
            <a:r>
              <a:rPr lang="pt-BR" dirty="0"/>
              <a:t>com </a:t>
            </a:r>
            <a:r>
              <a:rPr lang="pt-BR" dirty="0" smtClean="0"/>
              <a:t>avaliações </a:t>
            </a:r>
            <a:r>
              <a:rPr lang="pt-BR" dirty="0"/>
              <a:t>explícitas</a:t>
            </a:r>
          </a:p>
        </p:txBody>
      </p:sp>
      <p:sp>
        <p:nvSpPr>
          <p:cNvPr id="3" name="Espaço Reservado para Conteúdo 2"/>
          <p:cNvSpPr>
            <a:spLocks noGrp="1"/>
          </p:cNvSpPr>
          <p:nvPr>
            <p:ph idx="1"/>
          </p:nvPr>
        </p:nvSpPr>
        <p:spPr/>
        <p:txBody>
          <a:bodyPr/>
          <a:lstStyle/>
          <a:p>
            <a:pPr lvl="0"/>
            <a:r>
              <a:rPr lang="pt-PT" dirty="0">
                <a:solidFill>
                  <a:srgbClr val="FF0000"/>
                </a:solidFill>
                <a:latin typeface="inherit"/>
              </a:rPr>
              <a:t>Problema 1</a:t>
            </a:r>
            <a:r>
              <a:rPr lang="pt-PT" dirty="0">
                <a:solidFill>
                  <a:srgbClr val="212121"/>
                </a:solidFill>
                <a:latin typeface="inherit"/>
              </a:rPr>
              <a:t>: as pessoas são </a:t>
            </a:r>
            <a:r>
              <a:rPr lang="pt-PT" dirty="0" smtClean="0">
                <a:solidFill>
                  <a:srgbClr val="212121"/>
                </a:solidFill>
                <a:latin typeface="inherit"/>
              </a:rPr>
              <a:t>acomodadas </a:t>
            </a:r>
            <a:r>
              <a:rPr lang="pt-PT" dirty="0">
                <a:solidFill>
                  <a:srgbClr val="212121"/>
                </a:solidFill>
                <a:latin typeface="inherit"/>
              </a:rPr>
              <a:t>e não </a:t>
            </a:r>
            <a:r>
              <a:rPr lang="pt-PT" dirty="0" smtClean="0">
                <a:solidFill>
                  <a:srgbClr val="212121"/>
                </a:solidFill>
                <a:latin typeface="inherit"/>
              </a:rPr>
              <a:t>avaliam itens</a:t>
            </a:r>
          </a:p>
          <a:p>
            <a:pPr marL="0" lvl="0" indent="0">
              <a:buNone/>
            </a:pPr>
            <a:endParaRPr lang="pt-PT" dirty="0" smtClean="0">
              <a:solidFill>
                <a:srgbClr val="212121"/>
              </a:solidFill>
              <a:latin typeface="inherit"/>
            </a:endParaRPr>
          </a:p>
          <a:p>
            <a:r>
              <a:rPr lang="pt-BR" sz="3200" dirty="0" smtClean="0">
                <a:solidFill>
                  <a:srgbClr val="FF0000"/>
                </a:solidFill>
              </a:rPr>
              <a:t>Problema </a:t>
            </a:r>
            <a:r>
              <a:rPr lang="pt-BR" sz="3200" dirty="0">
                <a:solidFill>
                  <a:srgbClr val="FF0000"/>
                </a:solidFill>
              </a:rPr>
              <a:t>2</a:t>
            </a:r>
            <a:r>
              <a:rPr lang="pt-BR" sz="3200" dirty="0"/>
              <a:t>: as pessoas podem mentir ou dar apenas informações </a:t>
            </a:r>
            <a:r>
              <a:rPr lang="pt-BR" sz="3200" dirty="0" smtClean="0"/>
              <a:t>parciais </a:t>
            </a:r>
          </a:p>
          <a:p>
            <a:pPr marL="0" indent="0">
              <a:buNone/>
            </a:pPr>
            <a:endParaRPr lang="pt-BR" sz="3200" dirty="0" smtClean="0"/>
          </a:p>
          <a:p>
            <a:r>
              <a:rPr lang="pt-BR" sz="3200" dirty="0" smtClean="0">
                <a:solidFill>
                  <a:srgbClr val="FF0000"/>
                </a:solidFill>
              </a:rPr>
              <a:t>Problema </a:t>
            </a:r>
            <a:r>
              <a:rPr lang="pt-BR" sz="3200" dirty="0">
                <a:solidFill>
                  <a:srgbClr val="FF0000"/>
                </a:solidFill>
              </a:rPr>
              <a:t>3</a:t>
            </a:r>
            <a:r>
              <a:rPr lang="pt-BR" sz="3200" dirty="0"/>
              <a:t>: as pessoas não atualizam suas </a:t>
            </a:r>
            <a:r>
              <a:rPr lang="pt-BR" sz="3200" dirty="0" smtClean="0"/>
              <a:t>avaliações</a:t>
            </a:r>
          </a:p>
          <a:p>
            <a:pPr marL="0" indent="0">
              <a:buNone/>
            </a:pPr>
            <a:endParaRPr lang="pt-PT" sz="3200" dirty="0">
              <a:latin typeface="Arial" panose="020B0604020202020204" pitchFamily="34" charset="0"/>
            </a:endParaRPr>
          </a:p>
          <a:p>
            <a:endParaRPr lang="pt-BR" dirty="0"/>
          </a:p>
        </p:txBody>
      </p:sp>
    </p:spTree>
    <p:extLst>
      <p:ext uri="{BB962C8B-B14F-4D97-AF65-F5344CB8AC3E}">
        <p14:creationId xmlns:p14="http://schemas.microsoft.com/office/powerpoint/2010/main" val="243367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solidFill>
                  <a:srgbClr val="212121"/>
                </a:solidFill>
                <a:latin typeface="inherit"/>
              </a:rPr>
              <a:t>Os problemas </a:t>
            </a:r>
            <a:r>
              <a:rPr lang="pt-PT" dirty="0" smtClean="0">
                <a:solidFill>
                  <a:srgbClr val="212121"/>
                </a:solidFill>
                <a:latin typeface="inherit"/>
              </a:rPr>
              <a:t>do </a:t>
            </a:r>
            <a:r>
              <a:rPr lang="pt-PT" dirty="0">
                <a:solidFill>
                  <a:srgbClr val="212121"/>
                </a:solidFill>
                <a:latin typeface="inherit"/>
              </a:rPr>
              <a:t>sucesso</a:t>
            </a:r>
            <a:r>
              <a:rPr lang="pt-PT" sz="2000" dirty="0"/>
              <a:t> </a:t>
            </a:r>
            <a:endParaRPr lang="pt-BR" dirty="0"/>
          </a:p>
        </p:txBody>
      </p:sp>
      <p:sp>
        <p:nvSpPr>
          <p:cNvPr id="3" name="Espaço Reservado para Conteúdo 2"/>
          <p:cNvSpPr>
            <a:spLocks noGrp="1"/>
          </p:cNvSpPr>
          <p:nvPr>
            <p:ph idx="1"/>
          </p:nvPr>
        </p:nvSpPr>
        <p:spPr/>
        <p:txBody>
          <a:bodyPr>
            <a:normAutofit lnSpcReduction="10000"/>
          </a:bodyPr>
          <a:lstStyle/>
          <a:p>
            <a:pPr lvl="0"/>
            <a:r>
              <a:rPr lang="pt-PT" dirty="0">
                <a:solidFill>
                  <a:srgbClr val="212121"/>
                </a:solidFill>
                <a:latin typeface="inherit"/>
              </a:rPr>
              <a:t>Você tem um serviço de </a:t>
            </a:r>
            <a:r>
              <a:rPr lang="pt-PT" dirty="0">
                <a:solidFill>
                  <a:srgbClr val="FF0000"/>
                </a:solidFill>
                <a:latin typeface="inherit"/>
              </a:rPr>
              <a:t>música de streaming </a:t>
            </a:r>
            <a:r>
              <a:rPr lang="pt-PT" dirty="0">
                <a:solidFill>
                  <a:srgbClr val="212121"/>
                </a:solidFill>
                <a:latin typeface="inherit"/>
              </a:rPr>
              <a:t>bem-sucedido com um sistema de recomendação embutido. O que poderia dar errado?</a:t>
            </a:r>
            <a:r>
              <a:rPr lang="pt-PT" sz="2400" dirty="0"/>
              <a:t> </a:t>
            </a:r>
            <a:endParaRPr lang="pt-PT" sz="2400" dirty="0" smtClean="0"/>
          </a:p>
          <a:p>
            <a:pPr lvl="1"/>
            <a:r>
              <a:rPr lang="pt-BR" sz="2800" dirty="0" smtClean="0"/>
              <a:t>Suponha </a:t>
            </a:r>
            <a:r>
              <a:rPr lang="pt-BR" sz="2800" dirty="0"/>
              <a:t>que você tenha um milhão de usuários. Toda vez que você deseja fazer uma recomendação para alguém, você precisa calcular um milhão de distâncias (comparando essa pessoa com as 999.999 outras pessoas</a:t>
            </a:r>
            <a:r>
              <a:rPr lang="pt-BR" sz="2800" dirty="0" smtClean="0"/>
              <a:t>).</a:t>
            </a:r>
          </a:p>
          <a:p>
            <a:pPr lvl="1"/>
            <a:r>
              <a:rPr lang="pt-BR" sz="2800" dirty="0" smtClean="0"/>
              <a:t>Se </a:t>
            </a:r>
            <a:r>
              <a:rPr lang="pt-BR" sz="2800" dirty="0"/>
              <a:t>estamos fazendo várias recomendações por segundo, o número de cálculos fica extremo. </a:t>
            </a:r>
            <a:endParaRPr lang="pt-BR" sz="2800" dirty="0" smtClean="0"/>
          </a:p>
          <a:p>
            <a:pPr lvl="1"/>
            <a:r>
              <a:rPr lang="pt-BR" sz="2800" dirty="0" smtClean="0"/>
              <a:t>O </a:t>
            </a:r>
            <a:r>
              <a:rPr lang="pt-BR" sz="2800" dirty="0"/>
              <a:t>sistema ficará </a:t>
            </a:r>
            <a:r>
              <a:rPr lang="pt-BR" sz="2800" dirty="0" smtClean="0"/>
              <a:t>lento</a:t>
            </a:r>
          </a:p>
          <a:p>
            <a:pPr lvl="1"/>
            <a:r>
              <a:rPr lang="pt-BR" sz="2800" dirty="0" smtClean="0">
                <a:latin typeface="Arial" panose="020B0604020202020204" pitchFamily="34" charset="0"/>
              </a:rPr>
              <a:t>Desvantagem de sistema baseado em vizinhos</a:t>
            </a:r>
            <a:endParaRPr lang="pt-PT" sz="2800" dirty="0">
              <a:latin typeface="Arial" panose="020B0604020202020204" pitchFamily="34" charset="0"/>
            </a:endParaRPr>
          </a:p>
          <a:p>
            <a:endParaRPr lang="pt-BR" dirty="0"/>
          </a:p>
        </p:txBody>
      </p:sp>
    </p:spTree>
    <p:extLst>
      <p:ext uri="{BB962C8B-B14F-4D97-AF65-F5344CB8AC3E}">
        <p14:creationId xmlns:p14="http://schemas.microsoft.com/office/powerpoint/2010/main" val="169024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solidFill>
                  <a:srgbClr val="212121"/>
                </a:solidFill>
                <a:latin typeface="inherit"/>
              </a:rPr>
              <a:t>Solução</a:t>
            </a:r>
            <a:r>
              <a:rPr lang="pt-PT" sz="2000" dirty="0" smtClean="0"/>
              <a:t> </a:t>
            </a:r>
            <a:endParaRPr lang="pt-BR" dirty="0"/>
          </a:p>
        </p:txBody>
      </p:sp>
      <p:pic>
        <p:nvPicPr>
          <p:cNvPr id="4" name="Imagem 3"/>
          <p:cNvPicPr>
            <a:picLocks noChangeAspect="1"/>
          </p:cNvPicPr>
          <p:nvPr/>
        </p:nvPicPr>
        <p:blipFill>
          <a:blip r:embed="rId2"/>
          <a:stretch>
            <a:fillRect/>
          </a:stretch>
        </p:blipFill>
        <p:spPr>
          <a:xfrm>
            <a:off x="2716456" y="1322875"/>
            <a:ext cx="7313808" cy="5382303"/>
          </a:xfrm>
          <a:prstGeom prst="rect">
            <a:avLst/>
          </a:prstGeom>
        </p:spPr>
      </p:pic>
    </p:spTree>
    <p:extLst>
      <p:ext uri="{BB962C8B-B14F-4D97-AF65-F5344CB8AC3E}">
        <p14:creationId xmlns:p14="http://schemas.microsoft.com/office/powerpoint/2010/main" val="158388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solidFill>
                  <a:srgbClr val="212121"/>
                </a:solidFill>
                <a:latin typeface="inherit"/>
              </a:rPr>
              <a:t>Filtragem baseada em usuário</a:t>
            </a:r>
            <a:r>
              <a:rPr lang="pt-PT" sz="2000" dirty="0"/>
              <a:t> </a:t>
            </a:r>
            <a:endParaRPr lang="pt-BR" dirty="0"/>
          </a:p>
        </p:txBody>
      </p:sp>
      <p:sp>
        <p:nvSpPr>
          <p:cNvPr id="3" name="Espaço Reservado para Conteúdo 2"/>
          <p:cNvSpPr>
            <a:spLocks noGrp="1"/>
          </p:cNvSpPr>
          <p:nvPr>
            <p:ph idx="1"/>
          </p:nvPr>
        </p:nvSpPr>
        <p:spPr/>
        <p:txBody>
          <a:bodyPr>
            <a:normAutofit/>
          </a:bodyPr>
          <a:lstStyle/>
          <a:p>
            <a:r>
              <a:rPr lang="pt-BR" dirty="0" smtClean="0"/>
              <a:t>Até </a:t>
            </a:r>
            <a:r>
              <a:rPr lang="pt-BR" dirty="0"/>
              <a:t>agora, estamos fazendo filtragem colaborativa baseada em usuários. Estamos comparando um usuário com todos os outros usuários para encontrar as correspondências mais próximas. Existem dois problemas principais com essa </a:t>
            </a:r>
            <a:r>
              <a:rPr lang="pt-BR" dirty="0" smtClean="0"/>
              <a:t>abordagem:</a:t>
            </a:r>
          </a:p>
          <a:p>
            <a:pPr lvl="1"/>
            <a:r>
              <a:rPr lang="pt-BR" dirty="0" smtClean="0">
                <a:solidFill>
                  <a:srgbClr val="FF0000"/>
                </a:solidFill>
              </a:rPr>
              <a:t>Escalabilidade</a:t>
            </a:r>
            <a:endParaRPr lang="pt-BR" dirty="0" smtClean="0"/>
          </a:p>
          <a:p>
            <a:pPr lvl="1"/>
            <a:r>
              <a:rPr lang="pt-BR" dirty="0" smtClean="0">
                <a:solidFill>
                  <a:srgbClr val="FF0000"/>
                </a:solidFill>
              </a:rPr>
              <a:t>Dados esparsos</a:t>
            </a:r>
            <a:endParaRPr lang="pt-BR" dirty="0" smtClean="0"/>
          </a:p>
          <a:p>
            <a:pPr marL="0" indent="0">
              <a:buNone/>
            </a:pPr>
            <a:endParaRPr lang="pt-BR" dirty="0"/>
          </a:p>
        </p:txBody>
      </p:sp>
      <p:sp>
        <p:nvSpPr>
          <p:cNvPr id="5" name="Rectangle 2"/>
          <p:cNvSpPr>
            <a:spLocks noChangeArrowheads="1"/>
          </p:cNvSpPr>
          <p:nvPr/>
        </p:nvSpPr>
        <p:spPr bwMode="auto">
          <a:xfrm>
            <a:off x="0" y="136267"/>
            <a:ext cx="75342"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sz="1200" b="0" i="0" u="none" strike="noStrike" cap="none" normalizeH="0" baseline="0" dirty="0" smtClean="0">
                <a:ln>
                  <a:noFill/>
                </a:ln>
                <a:solidFill>
                  <a:srgbClr val="212121"/>
                </a:solidFill>
                <a:effectLst/>
                <a:latin typeface="inherit"/>
              </a:rPr>
              <a:t>.</a:t>
            </a:r>
            <a:r>
              <a:rPr kumimoji="0" lang="pt-PT" sz="1100" b="0" i="0" u="none" strike="noStrike" cap="none" normalizeH="0" baseline="0" dirty="0" smtClean="0">
                <a:ln>
                  <a:noFill/>
                </a:ln>
                <a:solidFill>
                  <a:schemeClr val="tx1"/>
                </a:solidFill>
                <a:effectLst/>
              </a:rPr>
              <a:t> </a:t>
            </a:r>
            <a:endParaRPr kumimoji="0" lang="pt-PT"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519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solidFill>
                  <a:srgbClr val="FF0000"/>
                </a:solidFill>
              </a:rPr>
              <a:t>Escalabilidade</a:t>
            </a:r>
            <a:endParaRPr lang="pt-BR" dirty="0"/>
          </a:p>
        </p:txBody>
      </p:sp>
      <p:sp>
        <p:nvSpPr>
          <p:cNvPr id="3" name="Espaço Reservado para Conteúdo 2"/>
          <p:cNvSpPr>
            <a:spLocks noGrp="1"/>
          </p:cNvSpPr>
          <p:nvPr>
            <p:ph idx="1"/>
          </p:nvPr>
        </p:nvSpPr>
        <p:spPr/>
        <p:txBody>
          <a:bodyPr/>
          <a:lstStyle/>
          <a:p>
            <a:r>
              <a:rPr lang="pt-BR" dirty="0" smtClean="0"/>
              <a:t>Como </a:t>
            </a:r>
            <a:r>
              <a:rPr lang="pt-BR" dirty="0"/>
              <a:t>acabamos de discutir, o cálculo aumenta à medida que o número de usuários aumenta. </a:t>
            </a:r>
            <a:endParaRPr lang="pt-BR" dirty="0" smtClean="0"/>
          </a:p>
          <a:p>
            <a:r>
              <a:rPr lang="pt-BR" dirty="0" smtClean="0"/>
              <a:t>Os </a:t>
            </a:r>
            <a:r>
              <a:rPr lang="pt-BR" dirty="0"/>
              <a:t>métodos baseados no usuário funcionam bem para centenas de usuários, mas a escalabilidade chega a ser um problema quando temos um milhão de usuários</a:t>
            </a:r>
          </a:p>
        </p:txBody>
      </p:sp>
    </p:spTree>
    <p:extLst>
      <p:ext uri="{BB962C8B-B14F-4D97-AF65-F5344CB8AC3E}">
        <p14:creationId xmlns:p14="http://schemas.microsoft.com/office/powerpoint/2010/main" val="18254520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solidFill>
                  <a:srgbClr val="FF0000"/>
                </a:solidFill>
              </a:rPr>
              <a:t>Dados esparsos</a:t>
            </a:r>
            <a:endParaRPr lang="pt-BR" dirty="0"/>
          </a:p>
        </p:txBody>
      </p:sp>
      <p:sp>
        <p:nvSpPr>
          <p:cNvPr id="3" name="Espaço Reservado para Conteúdo 2"/>
          <p:cNvSpPr>
            <a:spLocks noGrp="1"/>
          </p:cNvSpPr>
          <p:nvPr>
            <p:ph idx="1"/>
          </p:nvPr>
        </p:nvSpPr>
        <p:spPr/>
        <p:txBody>
          <a:bodyPr/>
          <a:lstStyle/>
          <a:p>
            <a:pPr marL="228600" lvl="1">
              <a:spcBef>
                <a:spcPts val="1000"/>
              </a:spcBef>
            </a:pPr>
            <a:r>
              <a:rPr lang="pt-BR" sz="2800" dirty="0" smtClean="0"/>
              <a:t> </a:t>
            </a:r>
            <a:r>
              <a:rPr lang="pt-BR" sz="2800" dirty="0"/>
              <a:t>A maioria dos sistemas de recomendação tem muitos usuários e muitos produtos, mas o usuário médio avalia uma pequena fração do total de produtos. </a:t>
            </a:r>
            <a:endParaRPr lang="pt-BR" sz="2800" dirty="0" smtClean="0"/>
          </a:p>
          <a:p>
            <a:pPr marL="228600" lvl="1">
              <a:spcBef>
                <a:spcPts val="1000"/>
              </a:spcBef>
            </a:pPr>
            <a:r>
              <a:rPr lang="pt-BR" sz="2800" dirty="0" smtClean="0"/>
              <a:t>Por </a:t>
            </a:r>
            <a:r>
              <a:rPr lang="pt-BR" sz="2800" dirty="0"/>
              <a:t>exemplo, a </a:t>
            </a:r>
            <a:r>
              <a:rPr lang="pt-BR" sz="2800" dirty="0" err="1"/>
              <a:t>Amazon</a:t>
            </a:r>
            <a:r>
              <a:rPr lang="pt-BR" sz="2800" dirty="0"/>
              <a:t> carrega milhões de livros, mas a média de usuários avalia apenas um punhado de livros. </a:t>
            </a:r>
            <a:endParaRPr lang="pt-BR" sz="2800" dirty="0" smtClean="0"/>
          </a:p>
          <a:p>
            <a:pPr marL="228600" lvl="1">
              <a:spcBef>
                <a:spcPts val="1000"/>
              </a:spcBef>
            </a:pPr>
            <a:r>
              <a:rPr lang="pt-BR" sz="2800" dirty="0" smtClean="0"/>
              <a:t>Por </a:t>
            </a:r>
            <a:r>
              <a:rPr lang="pt-BR" sz="2800" dirty="0"/>
              <a:t>isso, os algoritmos que estudamos podem não encontrar os vizinhos mais próximos</a:t>
            </a:r>
          </a:p>
          <a:p>
            <a:endParaRPr lang="pt-BR" dirty="0"/>
          </a:p>
        </p:txBody>
      </p:sp>
    </p:spTree>
    <p:extLst>
      <p:ext uri="{BB962C8B-B14F-4D97-AF65-F5344CB8AC3E}">
        <p14:creationId xmlns:p14="http://schemas.microsoft.com/office/powerpoint/2010/main" val="42848789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Filtragem Baseada em Item</a:t>
            </a:r>
          </a:p>
        </p:txBody>
      </p:sp>
      <p:sp>
        <p:nvSpPr>
          <p:cNvPr id="3" name="Espaço Reservado para Conteúdo 2"/>
          <p:cNvSpPr>
            <a:spLocks noGrp="1"/>
          </p:cNvSpPr>
          <p:nvPr>
            <p:ph idx="1"/>
          </p:nvPr>
        </p:nvSpPr>
        <p:spPr/>
        <p:txBody>
          <a:bodyPr/>
          <a:lstStyle/>
          <a:p>
            <a:r>
              <a:rPr lang="pt-PT" dirty="0">
                <a:solidFill>
                  <a:srgbClr val="212121"/>
                </a:solidFill>
                <a:latin typeface="inherit"/>
              </a:rPr>
              <a:t>Devido a estes dois problemas, talvez seja melhor fazer o que é chamado de </a:t>
            </a:r>
            <a:r>
              <a:rPr lang="pt-PT" dirty="0">
                <a:solidFill>
                  <a:srgbClr val="FF0000"/>
                </a:solidFill>
                <a:latin typeface="inherit"/>
              </a:rPr>
              <a:t>filtragem baseada em itens</a:t>
            </a:r>
            <a:endParaRPr lang="pt-BR" dirty="0">
              <a:solidFill>
                <a:srgbClr val="FF0000"/>
              </a:solidFill>
            </a:endParaRPr>
          </a:p>
        </p:txBody>
      </p:sp>
    </p:spTree>
    <p:extLst>
      <p:ext uri="{BB962C8B-B14F-4D97-AF65-F5344CB8AC3E}">
        <p14:creationId xmlns:p14="http://schemas.microsoft.com/office/powerpoint/2010/main" val="24282290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Filtragem Baseada em Item</a:t>
            </a:r>
            <a:endParaRPr lang="pt-BR" dirty="0"/>
          </a:p>
        </p:txBody>
      </p:sp>
      <p:sp>
        <p:nvSpPr>
          <p:cNvPr id="3" name="Espaço Reservado para Conteúdo 2"/>
          <p:cNvSpPr>
            <a:spLocks noGrp="1"/>
          </p:cNvSpPr>
          <p:nvPr>
            <p:ph idx="1"/>
          </p:nvPr>
        </p:nvSpPr>
        <p:spPr/>
        <p:txBody>
          <a:bodyPr/>
          <a:lstStyle/>
          <a:p>
            <a:pPr lvl="0"/>
            <a:r>
              <a:rPr lang="pt-PT" dirty="0">
                <a:solidFill>
                  <a:srgbClr val="212121"/>
                </a:solidFill>
                <a:latin typeface="inherit"/>
              </a:rPr>
              <a:t>Suponha que eu tenha um algoritmo que </a:t>
            </a:r>
            <a:r>
              <a:rPr lang="pt-PT" dirty="0" smtClean="0">
                <a:solidFill>
                  <a:srgbClr val="212121"/>
                </a:solidFill>
                <a:latin typeface="inherit"/>
              </a:rPr>
              <a:t>identifique os </a:t>
            </a:r>
            <a:r>
              <a:rPr lang="pt-PT" dirty="0">
                <a:solidFill>
                  <a:srgbClr val="212121"/>
                </a:solidFill>
                <a:latin typeface="inherit"/>
              </a:rPr>
              <a:t>produtos mais parecidos entre si</a:t>
            </a:r>
            <a:r>
              <a:rPr lang="pt-PT" sz="2400" dirty="0"/>
              <a:t> </a:t>
            </a:r>
            <a:endParaRPr lang="pt-PT" sz="2400" dirty="0" smtClean="0"/>
          </a:p>
          <a:p>
            <a:pPr lvl="1"/>
            <a:r>
              <a:rPr lang="pt-BR" dirty="0" smtClean="0"/>
              <a:t>Por </a:t>
            </a:r>
            <a:r>
              <a:rPr lang="pt-BR" dirty="0"/>
              <a:t>exemplo, esse algoritmo pode achar que o álbum </a:t>
            </a:r>
            <a:r>
              <a:rPr lang="pt-BR" dirty="0" smtClean="0"/>
              <a:t>Amadeus </a:t>
            </a:r>
            <a:r>
              <a:rPr lang="pt-BR" dirty="0"/>
              <a:t>Phoenix é semelhante ao álbum </a:t>
            </a:r>
            <a:r>
              <a:rPr lang="pt-BR" dirty="0" err="1" smtClean="0"/>
              <a:t>Manners</a:t>
            </a:r>
            <a:r>
              <a:rPr lang="pt-BR" dirty="0" smtClean="0"/>
              <a:t> .</a:t>
            </a:r>
          </a:p>
          <a:p>
            <a:pPr lvl="1"/>
            <a:r>
              <a:rPr lang="pt-BR" dirty="0" smtClean="0"/>
              <a:t>Se </a:t>
            </a:r>
            <a:r>
              <a:rPr lang="pt-BR" dirty="0"/>
              <a:t>um usuário </a:t>
            </a:r>
            <a:r>
              <a:rPr lang="pt-BR" dirty="0" smtClean="0"/>
              <a:t>avalia com uma nota alta Amadeus </a:t>
            </a:r>
            <a:r>
              <a:rPr lang="pt-BR" dirty="0"/>
              <a:t>Phoenix </a:t>
            </a:r>
            <a:r>
              <a:rPr lang="pt-BR" dirty="0" smtClean="0"/>
              <a:t>, </a:t>
            </a:r>
            <a:r>
              <a:rPr lang="pt-BR" dirty="0"/>
              <a:t>poderíamos recomendar o álbum semelhante </a:t>
            </a:r>
            <a:r>
              <a:rPr lang="pt-BR" dirty="0" err="1" smtClean="0"/>
              <a:t>Manners</a:t>
            </a:r>
            <a:endParaRPr lang="pt-BR" dirty="0" smtClean="0"/>
          </a:p>
          <a:p>
            <a:pPr lvl="1"/>
            <a:r>
              <a:rPr lang="pt-BR" dirty="0" smtClean="0"/>
              <a:t>Observe </a:t>
            </a:r>
            <a:r>
              <a:rPr lang="pt-BR" dirty="0"/>
              <a:t>que isso é diferente do que fizemos para a filtragem baseada no usuário. Na filtragem baseada em usuários, tivemos um usuário, encontramos a pessoa mais semelhante (ou usuários) para esse usuário e usamos as </a:t>
            </a:r>
            <a:r>
              <a:rPr lang="pt-BR" dirty="0" smtClean="0"/>
              <a:t>avaliações </a:t>
            </a:r>
            <a:r>
              <a:rPr lang="pt-BR" dirty="0"/>
              <a:t>dessa pessoa similar para fazer recomendações</a:t>
            </a:r>
            <a:endParaRPr lang="pt-PT" dirty="0">
              <a:latin typeface="Arial" panose="020B0604020202020204" pitchFamily="34" charset="0"/>
            </a:endParaRPr>
          </a:p>
          <a:p>
            <a:endParaRPr lang="pt-BR" dirty="0"/>
          </a:p>
        </p:txBody>
      </p:sp>
    </p:spTree>
    <p:extLst>
      <p:ext uri="{BB962C8B-B14F-4D97-AF65-F5344CB8AC3E}">
        <p14:creationId xmlns:p14="http://schemas.microsoft.com/office/powerpoint/2010/main" val="2949653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Filtragem Baseada em Item</a:t>
            </a:r>
          </a:p>
        </p:txBody>
      </p:sp>
      <p:sp>
        <p:nvSpPr>
          <p:cNvPr id="3" name="Espaço Reservado para Conteúdo 2"/>
          <p:cNvSpPr>
            <a:spLocks noGrp="1"/>
          </p:cNvSpPr>
          <p:nvPr>
            <p:ph idx="1"/>
          </p:nvPr>
        </p:nvSpPr>
        <p:spPr>
          <a:xfrm>
            <a:off x="838200" y="1431730"/>
            <a:ext cx="10515600" cy="4351338"/>
          </a:xfrm>
        </p:spPr>
        <p:txBody>
          <a:bodyPr/>
          <a:lstStyle/>
          <a:p>
            <a:r>
              <a:rPr lang="pt-BR" dirty="0" smtClean="0"/>
              <a:t>Na </a:t>
            </a:r>
            <a:r>
              <a:rPr lang="pt-BR" dirty="0"/>
              <a:t>filtragem baseada em itens, </a:t>
            </a:r>
            <a:r>
              <a:rPr lang="pt-BR" dirty="0" smtClean="0"/>
              <a:t>primeiro, </a:t>
            </a:r>
            <a:r>
              <a:rPr lang="pt-BR" dirty="0"/>
              <a:t>encontramos os itens mais parecidos e combinamos isso com a </a:t>
            </a:r>
            <a:r>
              <a:rPr lang="pt-BR" dirty="0" smtClean="0"/>
              <a:t>avaliação </a:t>
            </a:r>
            <a:r>
              <a:rPr lang="pt-BR" dirty="0"/>
              <a:t>de itens de um usuário para gerar uma </a:t>
            </a:r>
            <a:r>
              <a:rPr lang="pt-BR" dirty="0" smtClean="0"/>
              <a:t>recomendação</a:t>
            </a:r>
          </a:p>
          <a:p>
            <a:r>
              <a:rPr lang="pt-BR" dirty="0" smtClean="0"/>
              <a:t>Exemplo</a:t>
            </a:r>
          </a:p>
          <a:p>
            <a:pPr lvl="1"/>
            <a:r>
              <a:rPr lang="pt-BR" dirty="0" smtClean="0"/>
              <a:t>Suponha </a:t>
            </a:r>
            <a:r>
              <a:rPr lang="pt-BR" dirty="0"/>
              <a:t>que nosso site de música em streaming tenha </a:t>
            </a:r>
            <a:r>
              <a:rPr lang="pt-BR" i="1" dirty="0">
                <a:solidFill>
                  <a:srgbClr val="FF0000"/>
                </a:solidFill>
              </a:rPr>
              <a:t>m</a:t>
            </a:r>
            <a:r>
              <a:rPr lang="pt-BR" dirty="0"/>
              <a:t> usuários e </a:t>
            </a:r>
            <a:r>
              <a:rPr lang="pt-BR" i="1" dirty="0">
                <a:solidFill>
                  <a:srgbClr val="FF0000"/>
                </a:solidFill>
              </a:rPr>
              <a:t>n</a:t>
            </a:r>
            <a:r>
              <a:rPr lang="pt-BR" dirty="0"/>
              <a:t> bandas, onde os usuários </a:t>
            </a:r>
            <a:r>
              <a:rPr lang="pt-BR" dirty="0" smtClean="0"/>
              <a:t>avaliam </a:t>
            </a:r>
            <a:r>
              <a:rPr lang="pt-BR" dirty="0"/>
              <a:t>as bandas</a:t>
            </a:r>
            <a:r>
              <a:rPr lang="pt-BR" dirty="0" smtClean="0"/>
              <a:t>.</a:t>
            </a:r>
          </a:p>
          <a:p>
            <a:pPr lvl="1"/>
            <a:r>
              <a:rPr lang="pt-BR" dirty="0" smtClean="0"/>
              <a:t>Isso </a:t>
            </a:r>
            <a:r>
              <a:rPr lang="pt-BR" dirty="0"/>
              <a:t>é mostrado na tabela a seguir. Como antes, as linhas representam os usuários e as colunas representam bandas.</a:t>
            </a:r>
          </a:p>
        </p:txBody>
      </p:sp>
    </p:spTree>
    <p:extLst>
      <p:ext uri="{BB962C8B-B14F-4D97-AF65-F5344CB8AC3E}">
        <p14:creationId xmlns:p14="http://schemas.microsoft.com/office/powerpoint/2010/main" val="354467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normAutofit fontScale="90000"/>
          </a:bodyPr>
          <a:lstStyle/>
          <a:p>
            <a:r>
              <a:rPr lang="pt-BR" dirty="0" smtClean="0"/>
              <a:t>Avaliação Implícita e Filtragem Colaborativa Baseada em Item</a:t>
            </a:r>
            <a:endParaRPr lang="pt-BR" dirty="0"/>
          </a:p>
        </p:txBody>
      </p:sp>
      <p:sp>
        <p:nvSpPr>
          <p:cNvPr id="5" name="Subtítulo 4"/>
          <p:cNvSpPr>
            <a:spLocks noGrp="1"/>
          </p:cNvSpPr>
          <p:nvPr>
            <p:ph type="subTitle" idx="1"/>
          </p:nvPr>
        </p:nvSpPr>
        <p:spPr/>
        <p:txBody>
          <a:bodyPr/>
          <a:lstStyle/>
          <a:p>
            <a:endParaRPr lang="pt-BR"/>
          </a:p>
        </p:txBody>
      </p:sp>
    </p:spTree>
    <p:extLst>
      <p:ext uri="{BB962C8B-B14F-4D97-AF65-F5344CB8AC3E}">
        <p14:creationId xmlns:p14="http://schemas.microsoft.com/office/powerpoint/2010/main" val="16313213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Filtragem Baseada em Item</a:t>
            </a:r>
          </a:p>
        </p:txBody>
      </p:sp>
      <p:pic>
        <p:nvPicPr>
          <p:cNvPr id="4" name="Imagem 3"/>
          <p:cNvPicPr>
            <a:picLocks noChangeAspect="1"/>
          </p:cNvPicPr>
          <p:nvPr/>
        </p:nvPicPr>
        <p:blipFill>
          <a:blip r:embed="rId2"/>
          <a:stretch>
            <a:fillRect/>
          </a:stretch>
        </p:blipFill>
        <p:spPr>
          <a:xfrm>
            <a:off x="1852612" y="1690688"/>
            <a:ext cx="8486775" cy="4429124"/>
          </a:xfrm>
          <a:prstGeom prst="rect">
            <a:avLst/>
          </a:prstGeom>
        </p:spPr>
      </p:pic>
    </p:spTree>
    <p:extLst>
      <p:ext uri="{BB962C8B-B14F-4D97-AF65-F5344CB8AC3E}">
        <p14:creationId xmlns:p14="http://schemas.microsoft.com/office/powerpoint/2010/main" val="17122074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Filtragem Baseada em Item</a:t>
            </a:r>
          </a:p>
        </p:txBody>
      </p:sp>
      <p:sp>
        <p:nvSpPr>
          <p:cNvPr id="3" name="Espaço Reservado para Conteúdo 2"/>
          <p:cNvSpPr>
            <a:spLocks noGrp="1"/>
          </p:cNvSpPr>
          <p:nvPr>
            <p:ph idx="1"/>
          </p:nvPr>
        </p:nvSpPr>
        <p:spPr/>
        <p:txBody>
          <a:bodyPr>
            <a:normAutofit/>
          </a:bodyPr>
          <a:lstStyle/>
          <a:p>
            <a:pPr lvl="0"/>
            <a:r>
              <a:rPr lang="pt-PT" dirty="0">
                <a:solidFill>
                  <a:srgbClr val="212121"/>
                </a:solidFill>
                <a:latin typeface="inherit"/>
              </a:rPr>
              <a:t>Gostaríamos de calcular a </a:t>
            </a:r>
            <a:r>
              <a:rPr lang="pt-PT" dirty="0" smtClean="0">
                <a:solidFill>
                  <a:srgbClr val="212121"/>
                </a:solidFill>
                <a:latin typeface="inherit"/>
              </a:rPr>
              <a:t>semelhança </a:t>
            </a:r>
            <a:r>
              <a:rPr lang="pt-PT" dirty="0">
                <a:solidFill>
                  <a:srgbClr val="212121"/>
                </a:solidFill>
                <a:latin typeface="inherit"/>
              </a:rPr>
              <a:t>de Phoenix com Passion Pit. </a:t>
            </a:r>
            <a:endParaRPr lang="pt-PT" dirty="0" smtClean="0">
              <a:solidFill>
                <a:srgbClr val="212121"/>
              </a:solidFill>
              <a:latin typeface="inherit"/>
            </a:endParaRPr>
          </a:p>
          <a:p>
            <a:pPr lvl="1"/>
            <a:r>
              <a:rPr lang="pt-PT" dirty="0" smtClean="0">
                <a:solidFill>
                  <a:srgbClr val="212121"/>
                </a:solidFill>
                <a:latin typeface="inherit"/>
              </a:rPr>
              <a:t>Para </a:t>
            </a:r>
            <a:r>
              <a:rPr lang="pt-PT" dirty="0">
                <a:solidFill>
                  <a:srgbClr val="212121"/>
                </a:solidFill>
                <a:latin typeface="inherit"/>
              </a:rPr>
              <a:t>fazer isso, usamos apenas usuários que </a:t>
            </a:r>
            <a:r>
              <a:rPr lang="pt-PT" dirty="0" smtClean="0">
                <a:solidFill>
                  <a:srgbClr val="212121"/>
                </a:solidFill>
                <a:latin typeface="inherit"/>
              </a:rPr>
              <a:t>avaliaram </a:t>
            </a:r>
            <a:r>
              <a:rPr lang="pt-PT" dirty="0">
                <a:solidFill>
                  <a:srgbClr val="212121"/>
                </a:solidFill>
                <a:latin typeface="inherit"/>
              </a:rPr>
              <a:t>as duas bandas como indicado pelos quadrados azuis</a:t>
            </a:r>
            <a:r>
              <a:rPr lang="pt-PT" sz="2000" dirty="0"/>
              <a:t> </a:t>
            </a:r>
            <a:endParaRPr lang="pt-PT" sz="2000" dirty="0" smtClean="0"/>
          </a:p>
          <a:p>
            <a:pPr lvl="1"/>
            <a:r>
              <a:rPr lang="pt-BR" dirty="0" smtClean="0"/>
              <a:t>Se </a:t>
            </a:r>
            <a:r>
              <a:rPr lang="pt-BR" dirty="0"/>
              <a:t>estivéssemos fazendo filtragem baseada em usuários, determinaríamos a </a:t>
            </a:r>
            <a:r>
              <a:rPr lang="pt-BR" dirty="0" smtClean="0"/>
              <a:t>similaridade </a:t>
            </a:r>
            <a:r>
              <a:rPr lang="pt-BR" dirty="0"/>
              <a:t>entre linhas</a:t>
            </a:r>
            <a:r>
              <a:rPr lang="pt-BR" dirty="0" smtClean="0"/>
              <a:t>.</a:t>
            </a:r>
          </a:p>
          <a:p>
            <a:pPr lvl="0"/>
            <a:r>
              <a:rPr lang="pt-BR" sz="3200" dirty="0" smtClean="0">
                <a:solidFill>
                  <a:srgbClr val="FF0000"/>
                </a:solidFill>
              </a:rPr>
              <a:t>Para </a:t>
            </a:r>
            <a:r>
              <a:rPr lang="pt-BR" sz="3200" dirty="0">
                <a:solidFill>
                  <a:srgbClr val="FF0000"/>
                </a:solidFill>
              </a:rPr>
              <a:t>a filtragem baseada em itens, estamos determinando a </a:t>
            </a:r>
            <a:r>
              <a:rPr lang="pt-BR" sz="3200" dirty="0" smtClean="0">
                <a:solidFill>
                  <a:srgbClr val="FF0000"/>
                </a:solidFill>
              </a:rPr>
              <a:t>similaridade </a:t>
            </a:r>
            <a:r>
              <a:rPr lang="pt-BR" sz="3200" dirty="0">
                <a:solidFill>
                  <a:srgbClr val="FF0000"/>
                </a:solidFill>
              </a:rPr>
              <a:t>entre colunas - neste caso, entre as colunas Phoenix e </a:t>
            </a:r>
            <a:r>
              <a:rPr lang="pt-BR" sz="3200" dirty="0" err="1">
                <a:solidFill>
                  <a:srgbClr val="FF0000"/>
                </a:solidFill>
              </a:rPr>
              <a:t>Passion</a:t>
            </a:r>
            <a:r>
              <a:rPr lang="pt-BR" sz="3200" dirty="0">
                <a:solidFill>
                  <a:srgbClr val="FF0000"/>
                </a:solidFill>
              </a:rPr>
              <a:t> Pit</a:t>
            </a:r>
            <a:endParaRPr lang="pt-PT" sz="3200" dirty="0">
              <a:solidFill>
                <a:srgbClr val="FF0000"/>
              </a:solidFill>
              <a:latin typeface="Arial" panose="020B0604020202020204" pitchFamily="34" charset="0"/>
            </a:endParaRPr>
          </a:p>
          <a:p>
            <a:endParaRPr lang="pt-BR" dirty="0"/>
          </a:p>
        </p:txBody>
      </p:sp>
    </p:spTree>
    <p:extLst>
      <p:ext uri="{BB962C8B-B14F-4D97-AF65-F5344CB8AC3E}">
        <p14:creationId xmlns:p14="http://schemas.microsoft.com/office/powerpoint/2010/main" val="27489096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Similaridade do Cosseno Ajustada</a:t>
            </a:r>
            <a:endParaRPr lang="pt-BR" dirty="0"/>
          </a:p>
        </p:txBody>
      </p:sp>
      <p:sp>
        <p:nvSpPr>
          <p:cNvPr id="3" name="Espaço Reservado para Conteúdo 2"/>
          <p:cNvSpPr>
            <a:spLocks noGrp="1"/>
          </p:cNvSpPr>
          <p:nvPr>
            <p:ph idx="1"/>
          </p:nvPr>
        </p:nvSpPr>
        <p:spPr/>
        <p:txBody>
          <a:bodyPr/>
          <a:lstStyle/>
          <a:p>
            <a:r>
              <a:rPr lang="pt-BR" dirty="0" smtClean="0"/>
              <a:t>Para </a:t>
            </a:r>
            <a:r>
              <a:rPr lang="pt-BR" dirty="0"/>
              <a:t>calcular a </a:t>
            </a:r>
            <a:r>
              <a:rPr lang="pt-BR" dirty="0" smtClean="0"/>
              <a:t>similaridade </a:t>
            </a:r>
            <a:r>
              <a:rPr lang="pt-BR" dirty="0"/>
              <a:t>entre itens, </a:t>
            </a:r>
            <a:r>
              <a:rPr lang="pt-BR" dirty="0" smtClean="0"/>
              <a:t>usaremos similaridade do cosseno</a:t>
            </a:r>
          </a:p>
          <a:p>
            <a:r>
              <a:rPr lang="pt-BR" dirty="0" smtClean="0"/>
              <a:t>Nós </a:t>
            </a:r>
            <a:r>
              <a:rPr lang="pt-BR" dirty="0"/>
              <a:t>já conversamos sobre </a:t>
            </a:r>
            <a:r>
              <a:rPr lang="pt-BR" dirty="0">
                <a:solidFill>
                  <a:srgbClr val="FF0000"/>
                </a:solidFill>
              </a:rPr>
              <a:t>inflação de grau</a:t>
            </a:r>
            <a:r>
              <a:rPr lang="pt-BR" dirty="0"/>
              <a:t>, onde um usuário dá avaliações mais altas do que o </a:t>
            </a:r>
            <a:r>
              <a:rPr lang="pt-BR" dirty="0" smtClean="0"/>
              <a:t>esperado</a:t>
            </a:r>
          </a:p>
          <a:p>
            <a:r>
              <a:rPr lang="pt-BR" dirty="0" smtClean="0"/>
              <a:t>Para </a:t>
            </a:r>
            <a:r>
              <a:rPr lang="pt-BR" dirty="0"/>
              <a:t>compensar essa inflação de grau, vamos subtrair a </a:t>
            </a:r>
            <a:r>
              <a:rPr lang="pt-BR" dirty="0" smtClean="0"/>
              <a:t>avaliação </a:t>
            </a:r>
            <a:r>
              <a:rPr lang="pt-BR" dirty="0"/>
              <a:t>média do usuário de cada </a:t>
            </a:r>
            <a:r>
              <a:rPr lang="pt-BR" dirty="0" smtClean="0"/>
              <a:t>avaliação</a:t>
            </a:r>
          </a:p>
          <a:p>
            <a:pPr lvl="0"/>
            <a:r>
              <a:rPr lang="pt-PT" dirty="0">
                <a:solidFill>
                  <a:srgbClr val="212121"/>
                </a:solidFill>
                <a:latin typeface="inherit"/>
              </a:rPr>
              <a:t>Isso nos dá a fórmula </a:t>
            </a:r>
            <a:r>
              <a:rPr lang="pt-PT" dirty="0" smtClean="0">
                <a:solidFill>
                  <a:srgbClr val="212121"/>
                </a:solidFill>
                <a:latin typeface="inherit"/>
              </a:rPr>
              <a:t>da </a:t>
            </a:r>
            <a:r>
              <a:rPr lang="pt-PT" dirty="0">
                <a:solidFill>
                  <a:srgbClr val="212121"/>
                </a:solidFill>
                <a:latin typeface="inherit"/>
              </a:rPr>
              <a:t>similaridade de </a:t>
            </a:r>
            <a:r>
              <a:rPr lang="pt-PT" dirty="0" smtClean="0">
                <a:solidFill>
                  <a:srgbClr val="212121"/>
                </a:solidFill>
                <a:latin typeface="inherit"/>
              </a:rPr>
              <a:t>cosseno </a:t>
            </a:r>
            <a:r>
              <a:rPr lang="pt-PT" dirty="0">
                <a:solidFill>
                  <a:srgbClr val="212121"/>
                </a:solidFill>
                <a:latin typeface="inherit"/>
              </a:rPr>
              <a:t>ajustada mostrada </a:t>
            </a:r>
            <a:r>
              <a:rPr lang="pt-PT" dirty="0" smtClean="0">
                <a:solidFill>
                  <a:srgbClr val="212121"/>
                </a:solidFill>
                <a:latin typeface="inherit"/>
              </a:rPr>
              <a:t>a </a:t>
            </a:r>
            <a:r>
              <a:rPr lang="pt-PT" dirty="0">
                <a:solidFill>
                  <a:srgbClr val="212121"/>
                </a:solidFill>
                <a:latin typeface="inherit"/>
              </a:rPr>
              <a:t>seguir</a:t>
            </a:r>
            <a:r>
              <a:rPr lang="pt-PT" sz="2400" dirty="0"/>
              <a:t> </a:t>
            </a:r>
            <a:endParaRPr lang="pt-PT" sz="4000" dirty="0">
              <a:latin typeface="Arial" panose="020B0604020202020204" pitchFamily="34" charset="0"/>
            </a:endParaRPr>
          </a:p>
          <a:p>
            <a:endParaRPr lang="pt-BR" dirty="0" smtClean="0"/>
          </a:p>
          <a:p>
            <a:endParaRPr lang="pt-BR" dirty="0"/>
          </a:p>
        </p:txBody>
      </p:sp>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t-PT"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181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Similaridade do Cosseno Ajustada</a:t>
            </a:r>
          </a:p>
        </p:txBody>
      </p:sp>
      <p:pic>
        <p:nvPicPr>
          <p:cNvPr id="4" name="Imagem 3"/>
          <p:cNvPicPr>
            <a:picLocks noChangeAspect="1"/>
          </p:cNvPicPr>
          <p:nvPr/>
        </p:nvPicPr>
        <p:blipFill>
          <a:blip r:embed="rId2"/>
          <a:stretch>
            <a:fillRect/>
          </a:stretch>
        </p:blipFill>
        <p:spPr>
          <a:xfrm>
            <a:off x="538265" y="1608623"/>
            <a:ext cx="5679177" cy="1578806"/>
          </a:xfrm>
          <a:prstGeom prst="rect">
            <a:avLst/>
          </a:prstGeom>
        </p:spPr>
      </p:pic>
      <p:sp>
        <p:nvSpPr>
          <p:cNvPr id="6" name="Retângulo 5"/>
          <p:cNvSpPr/>
          <p:nvPr/>
        </p:nvSpPr>
        <p:spPr>
          <a:xfrm>
            <a:off x="7426787" y="1831843"/>
            <a:ext cx="4765213" cy="646331"/>
          </a:xfrm>
          <a:prstGeom prst="rect">
            <a:avLst/>
          </a:prstGeom>
        </p:spPr>
        <p:txBody>
          <a:bodyPr wrap="square">
            <a:spAutoFit/>
          </a:bodyPr>
          <a:lstStyle/>
          <a:p>
            <a:pPr lvl="0" eaLnBrk="0" fontAlgn="base" hangingPunct="0">
              <a:spcBef>
                <a:spcPct val="0"/>
              </a:spcBef>
              <a:spcAft>
                <a:spcPct val="0"/>
              </a:spcAft>
            </a:pPr>
            <a:r>
              <a:rPr lang="pt-PT" i="1" dirty="0">
                <a:solidFill>
                  <a:srgbClr val="FF0000"/>
                </a:solidFill>
                <a:latin typeface="inherit"/>
              </a:rPr>
              <a:t>U</a:t>
            </a:r>
            <a:r>
              <a:rPr lang="pt-PT" dirty="0">
                <a:solidFill>
                  <a:srgbClr val="212121"/>
                </a:solidFill>
                <a:latin typeface="inherit"/>
              </a:rPr>
              <a:t> é o conjunto de todos os usuários que classificaram os itens</a:t>
            </a:r>
            <a:r>
              <a:rPr lang="pt-PT" dirty="0">
                <a:solidFill>
                  <a:srgbClr val="FF0000"/>
                </a:solidFill>
                <a:latin typeface="inherit"/>
              </a:rPr>
              <a:t> </a:t>
            </a:r>
            <a:r>
              <a:rPr lang="pt-PT" i="1" dirty="0">
                <a:solidFill>
                  <a:srgbClr val="FF0000"/>
                </a:solidFill>
                <a:latin typeface="inherit"/>
              </a:rPr>
              <a:t>i</a:t>
            </a:r>
            <a:r>
              <a:rPr lang="pt-PT" dirty="0">
                <a:solidFill>
                  <a:srgbClr val="FF0000"/>
                </a:solidFill>
                <a:latin typeface="inherit"/>
              </a:rPr>
              <a:t> </a:t>
            </a:r>
            <a:r>
              <a:rPr lang="pt-PT" dirty="0">
                <a:solidFill>
                  <a:srgbClr val="212121"/>
                </a:solidFill>
                <a:latin typeface="inherit"/>
              </a:rPr>
              <a:t>e </a:t>
            </a:r>
            <a:r>
              <a:rPr lang="pt-PT" i="1" dirty="0" smtClean="0">
                <a:solidFill>
                  <a:srgbClr val="FF0000"/>
                </a:solidFill>
                <a:latin typeface="inherit"/>
              </a:rPr>
              <a:t>j</a:t>
            </a:r>
            <a:endParaRPr lang="pt-PT" sz="2800" dirty="0">
              <a:latin typeface="Arial" panose="020B0604020202020204" pitchFamily="34" charset="0"/>
            </a:endParaRPr>
          </a:p>
        </p:txBody>
      </p:sp>
      <p:sp>
        <p:nvSpPr>
          <p:cNvPr id="7" name="Retângulo 6"/>
          <p:cNvSpPr/>
          <p:nvPr/>
        </p:nvSpPr>
        <p:spPr>
          <a:xfrm>
            <a:off x="329853" y="3105364"/>
            <a:ext cx="6096000" cy="1477328"/>
          </a:xfrm>
          <a:prstGeom prst="rect">
            <a:avLst/>
          </a:prstGeom>
        </p:spPr>
        <p:txBody>
          <a:bodyPr>
            <a:spAutoFit/>
          </a:bodyPr>
          <a:lstStyle/>
          <a:p>
            <a:r>
              <a:rPr lang="pt-BR" dirty="0" smtClean="0">
                <a:solidFill>
                  <a:srgbClr val="212121"/>
                </a:solidFill>
                <a:latin typeface="arial" panose="020B0604020202020204" pitchFamily="34" charset="0"/>
              </a:rPr>
              <a:t>Esta </a:t>
            </a:r>
            <a:r>
              <a:rPr lang="pt-BR" dirty="0">
                <a:solidFill>
                  <a:srgbClr val="212121"/>
                </a:solidFill>
                <a:latin typeface="arial" panose="020B0604020202020204" pitchFamily="34" charset="0"/>
              </a:rPr>
              <a:t>fórmula é de um artigo </a:t>
            </a:r>
            <a:r>
              <a:rPr lang="pt-BR" dirty="0" smtClean="0">
                <a:solidFill>
                  <a:srgbClr val="212121"/>
                </a:solidFill>
                <a:latin typeface="arial" panose="020B0604020202020204" pitchFamily="34" charset="0"/>
              </a:rPr>
              <a:t>sobre </a:t>
            </a:r>
            <a:r>
              <a:rPr lang="pt-BR" dirty="0">
                <a:solidFill>
                  <a:srgbClr val="212121"/>
                </a:solidFill>
                <a:latin typeface="arial" panose="020B0604020202020204" pitchFamily="34" charset="0"/>
              </a:rPr>
              <a:t>filtragem colaborativa: "Algoritmos de recomendação de filtragem colaborativa baseada em itens" de </a:t>
            </a:r>
            <a:r>
              <a:rPr lang="pt-BR" dirty="0" err="1">
                <a:solidFill>
                  <a:srgbClr val="212121"/>
                </a:solidFill>
                <a:latin typeface="arial" panose="020B0604020202020204" pitchFamily="34" charset="0"/>
              </a:rPr>
              <a:t>Badrul</a:t>
            </a:r>
            <a:r>
              <a:rPr lang="pt-BR" dirty="0">
                <a:solidFill>
                  <a:srgbClr val="212121"/>
                </a:solidFill>
                <a:latin typeface="arial" panose="020B0604020202020204" pitchFamily="34" charset="0"/>
              </a:rPr>
              <a:t> </a:t>
            </a:r>
            <a:r>
              <a:rPr lang="pt-BR" dirty="0" err="1">
                <a:solidFill>
                  <a:srgbClr val="212121"/>
                </a:solidFill>
                <a:latin typeface="arial" panose="020B0604020202020204" pitchFamily="34" charset="0"/>
              </a:rPr>
              <a:t>Sarwar</a:t>
            </a:r>
            <a:r>
              <a:rPr lang="pt-BR" dirty="0">
                <a:solidFill>
                  <a:srgbClr val="212121"/>
                </a:solidFill>
                <a:latin typeface="arial" panose="020B0604020202020204" pitchFamily="34" charset="0"/>
              </a:rPr>
              <a:t>, George </a:t>
            </a:r>
            <a:r>
              <a:rPr lang="pt-BR" dirty="0" err="1">
                <a:solidFill>
                  <a:srgbClr val="212121"/>
                </a:solidFill>
                <a:latin typeface="arial" panose="020B0604020202020204" pitchFamily="34" charset="0"/>
              </a:rPr>
              <a:t>Karypis</a:t>
            </a:r>
            <a:r>
              <a:rPr lang="pt-BR" dirty="0">
                <a:solidFill>
                  <a:srgbClr val="212121"/>
                </a:solidFill>
                <a:latin typeface="arial" panose="020B0604020202020204" pitchFamily="34" charset="0"/>
              </a:rPr>
              <a:t>, Joseph </a:t>
            </a:r>
            <a:r>
              <a:rPr lang="pt-BR" dirty="0" err="1">
                <a:solidFill>
                  <a:srgbClr val="212121"/>
                </a:solidFill>
                <a:latin typeface="arial" panose="020B0604020202020204" pitchFamily="34" charset="0"/>
              </a:rPr>
              <a:t>Konstan</a:t>
            </a:r>
            <a:r>
              <a:rPr lang="pt-BR" dirty="0">
                <a:solidFill>
                  <a:srgbClr val="212121"/>
                </a:solidFill>
                <a:latin typeface="arial" panose="020B0604020202020204" pitchFamily="34" charset="0"/>
              </a:rPr>
              <a:t> e John </a:t>
            </a:r>
            <a:r>
              <a:rPr lang="pt-BR" dirty="0" err="1" smtClean="0">
                <a:solidFill>
                  <a:srgbClr val="212121"/>
                </a:solidFill>
                <a:latin typeface="arial" panose="020B0604020202020204" pitchFamily="34" charset="0"/>
              </a:rPr>
              <a:t>Reidl</a:t>
            </a:r>
            <a:endParaRPr lang="pt-BR" dirty="0" smtClean="0">
              <a:solidFill>
                <a:srgbClr val="212121"/>
              </a:solidFill>
              <a:latin typeface="arial" panose="020B0604020202020204" pitchFamily="34" charset="0"/>
            </a:endParaRPr>
          </a:p>
          <a:p>
            <a:r>
              <a:rPr lang="pt-BR" dirty="0" smtClean="0"/>
              <a:t> </a:t>
            </a:r>
            <a:r>
              <a:rPr lang="pt-BR" dirty="0"/>
              <a:t>(http://www.grouplens.org/papers/pdf/www10_sarwar.pdf) </a:t>
            </a:r>
          </a:p>
        </p:txBody>
      </p:sp>
      <p:pic>
        <p:nvPicPr>
          <p:cNvPr id="8" name="Imagem 7"/>
          <p:cNvPicPr>
            <a:picLocks noChangeAspect="1"/>
          </p:cNvPicPr>
          <p:nvPr/>
        </p:nvPicPr>
        <p:blipFill>
          <a:blip r:embed="rId3"/>
          <a:stretch>
            <a:fillRect/>
          </a:stretch>
        </p:blipFill>
        <p:spPr>
          <a:xfrm>
            <a:off x="8787105" y="2478174"/>
            <a:ext cx="1285875" cy="581025"/>
          </a:xfrm>
          <a:prstGeom prst="rect">
            <a:avLst/>
          </a:prstGeom>
        </p:spPr>
      </p:pic>
      <p:sp>
        <p:nvSpPr>
          <p:cNvPr id="9" name="Retângulo 8"/>
          <p:cNvSpPr/>
          <p:nvPr/>
        </p:nvSpPr>
        <p:spPr>
          <a:xfrm>
            <a:off x="7245816" y="3105364"/>
            <a:ext cx="4641384" cy="1200329"/>
          </a:xfrm>
          <a:prstGeom prst="rect">
            <a:avLst/>
          </a:prstGeom>
        </p:spPr>
        <p:txBody>
          <a:bodyPr wrap="square">
            <a:spAutoFit/>
          </a:bodyPr>
          <a:lstStyle/>
          <a:p>
            <a:r>
              <a:rPr lang="pt-BR" dirty="0" smtClean="0"/>
              <a:t>S</a:t>
            </a:r>
            <a:r>
              <a:rPr lang="pt-BR" dirty="0" smtClean="0">
                <a:solidFill>
                  <a:srgbClr val="212121"/>
                </a:solidFill>
                <a:latin typeface="arial" panose="020B0604020202020204" pitchFamily="34" charset="0"/>
              </a:rPr>
              <a:t>ignifica </a:t>
            </a:r>
            <a:r>
              <a:rPr lang="pt-BR" dirty="0">
                <a:solidFill>
                  <a:srgbClr val="212121"/>
                </a:solidFill>
                <a:latin typeface="arial" panose="020B0604020202020204" pitchFamily="34" charset="0"/>
              </a:rPr>
              <a:t>que a </a:t>
            </a:r>
            <a:r>
              <a:rPr lang="pt-BR" dirty="0" smtClean="0">
                <a:solidFill>
                  <a:srgbClr val="212121"/>
                </a:solidFill>
                <a:latin typeface="arial" panose="020B0604020202020204" pitchFamily="34" charset="0"/>
              </a:rPr>
              <a:t>avaliação </a:t>
            </a:r>
            <a:r>
              <a:rPr lang="pt-BR" i="1" dirty="0">
                <a:solidFill>
                  <a:srgbClr val="FF0000"/>
                </a:solidFill>
                <a:latin typeface="arial" panose="020B0604020202020204" pitchFamily="34" charset="0"/>
              </a:rPr>
              <a:t>R</a:t>
            </a:r>
            <a:r>
              <a:rPr lang="pt-BR" dirty="0" smtClean="0">
                <a:solidFill>
                  <a:srgbClr val="212121"/>
                </a:solidFill>
                <a:latin typeface="arial" panose="020B0604020202020204" pitchFamily="34" charset="0"/>
              </a:rPr>
              <a:t> </a:t>
            </a:r>
            <a:r>
              <a:rPr lang="pt-BR" dirty="0">
                <a:solidFill>
                  <a:srgbClr val="212121"/>
                </a:solidFill>
                <a:latin typeface="arial" panose="020B0604020202020204" pitchFamily="34" charset="0"/>
              </a:rPr>
              <a:t>do usuário </a:t>
            </a:r>
            <a:r>
              <a:rPr lang="pt-BR" i="1" dirty="0" smtClean="0">
                <a:solidFill>
                  <a:srgbClr val="FF0000"/>
                </a:solidFill>
                <a:latin typeface="arial" panose="020B0604020202020204" pitchFamily="34" charset="0"/>
              </a:rPr>
              <a:t>u</a:t>
            </a:r>
            <a:r>
              <a:rPr lang="pt-BR" dirty="0" smtClean="0">
                <a:solidFill>
                  <a:srgbClr val="212121"/>
                </a:solidFill>
                <a:latin typeface="arial" panose="020B0604020202020204" pitchFamily="34" charset="0"/>
              </a:rPr>
              <a:t> dá </a:t>
            </a:r>
            <a:r>
              <a:rPr lang="pt-BR" dirty="0">
                <a:solidFill>
                  <a:srgbClr val="212121"/>
                </a:solidFill>
                <a:latin typeface="arial" panose="020B0604020202020204" pitchFamily="34" charset="0"/>
              </a:rPr>
              <a:t>ao item</a:t>
            </a:r>
            <a:r>
              <a:rPr lang="pt-BR" i="1" dirty="0">
                <a:solidFill>
                  <a:srgbClr val="FF0000"/>
                </a:solidFill>
                <a:latin typeface="arial" panose="020B0604020202020204" pitchFamily="34" charset="0"/>
              </a:rPr>
              <a:t> i </a:t>
            </a:r>
            <a:r>
              <a:rPr lang="pt-BR" dirty="0">
                <a:solidFill>
                  <a:srgbClr val="212121"/>
                </a:solidFill>
                <a:latin typeface="arial" panose="020B0604020202020204" pitchFamily="34" charset="0"/>
              </a:rPr>
              <a:t>menos a </a:t>
            </a:r>
            <a:r>
              <a:rPr lang="pt-BR" dirty="0" smtClean="0">
                <a:solidFill>
                  <a:srgbClr val="212121"/>
                </a:solidFill>
                <a:latin typeface="arial" panose="020B0604020202020204" pitchFamily="34" charset="0"/>
              </a:rPr>
              <a:t>avaliação </a:t>
            </a:r>
            <a:r>
              <a:rPr lang="pt-BR" dirty="0">
                <a:solidFill>
                  <a:srgbClr val="212121"/>
                </a:solidFill>
                <a:latin typeface="arial" panose="020B0604020202020204" pitchFamily="34" charset="0"/>
              </a:rPr>
              <a:t>média que o usuário deu para todos os itens que </a:t>
            </a:r>
            <a:r>
              <a:rPr lang="pt-BR" dirty="0" smtClean="0">
                <a:solidFill>
                  <a:srgbClr val="212121"/>
                </a:solidFill>
                <a:latin typeface="arial" panose="020B0604020202020204" pitchFamily="34" charset="0"/>
              </a:rPr>
              <a:t>avaliou.</a:t>
            </a:r>
            <a:endParaRPr lang="pt-BR" dirty="0"/>
          </a:p>
        </p:txBody>
      </p:sp>
      <p:sp>
        <p:nvSpPr>
          <p:cNvPr id="10" name="Retângulo 9"/>
          <p:cNvSpPr/>
          <p:nvPr/>
        </p:nvSpPr>
        <p:spPr>
          <a:xfrm>
            <a:off x="7323774" y="4012210"/>
            <a:ext cx="4641384" cy="923330"/>
          </a:xfrm>
          <a:prstGeom prst="rect">
            <a:avLst/>
          </a:prstGeom>
        </p:spPr>
        <p:txBody>
          <a:bodyPr wrap="square">
            <a:spAutoFit/>
          </a:bodyPr>
          <a:lstStyle/>
          <a:p>
            <a:r>
              <a:rPr lang="pt-BR" dirty="0"/>
              <a:t/>
            </a:r>
            <a:br>
              <a:rPr lang="pt-BR" dirty="0"/>
            </a:br>
            <a:r>
              <a:rPr lang="pt-BR" dirty="0">
                <a:solidFill>
                  <a:srgbClr val="212121"/>
                </a:solidFill>
                <a:latin typeface="arial" panose="020B0604020202020204" pitchFamily="34" charset="0"/>
              </a:rPr>
              <a:t>Isso nos dá a </a:t>
            </a:r>
            <a:r>
              <a:rPr lang="pt-BR" dirty="0" smtClean="0">
                <a:solidFill>
                  <a:srgbClr val="212121"/>
                </a:solidFill>
                <a:latin typeface="arial" panose="020B0604020202020204" pitchFamily="34" charset="0"/>
              </a:rPr>
              <a:t>avaliação normalizada.</a:t>
            </a:r>
          </a:p>
          <a:p>
            <a:endParaRPr lang="pt-BR" dirty="0"/>
          </a:p>
        </p:txBody>
      </p:sp>
      <p:sp>
        <p:nvSpPr>
          <p:cNvPr id="11" name="Retângulo 10"/>
          <p:cNvSpPr/>
          <p:nvPr/>
        </p:nvSpPr>
        <p:spPr>
          <a:xfrm>
            <a:off x="7245816" y="4366700"/>
            <a:ext cx="4797301" cy="923330"/>
          </a:xfrm>
          <a:prstGeom prst="rect">
            <a:avLst/>
          </a:prstGeom>
        </p:spPr>
        <p:txBody>
          <a:bodyPr wrap="square">
            <a:spAutoFit/>
          </a:bodyPr>
          <a:lstStyle/>
          <a:p>
            <a:r>
              <a:rPr lang="pt-BR" dirty="0"/>
              <a:t/>
            </a:r>
            <a:br>
              <a:rPr lang="pt-BR" dirty="0"/>
            </a:br>
            <a:r>
              <a:rPr lang="pt-BR" dirty="0">
                <a:solidFill>
                  <a:srgbClr val="212121"/>
                </a:solidFill>
                <a:latin typeface="arial" panose="020B0604020202020204" pitchFamily="34" charset="0"/>
              </a:rPr>
              <a:t>Na fórmula acima para </a:t>
            </a:r>
            <a:r>
              <a:rPr lang="pt-BR" i="1" dirty="0" smtClean="0">
                <a:solidFill>
                  <a:srgbClr val="FF0000"/>
                </a:solidFill>
                <a:latin typeface="arial" panose="020B0604020202020204" pitchFamily="34" charset="0"/>
              </a:rPr>
              <a:t>s(i</a:t>
            </a:r>
            <a:r>
              <a:rPr lang="pt-BR" i="1" dirty="0">
                <a:solidFill>
                  <a:srgbClr val="FF0000"/>
                </a:solidFill>
                <a:latin typeface="arial" panose="020B0604020202020204" pitchFamily="34" charset="0"/>
              </a:rPr>
              <a:t>, j)</a:t>
            </a:r>
            <a:r>
              <a:rPr lang="pt-BR" dirty="0">
                <a:solidFill>
                  <a:srgbClr val="212121"/>
                </a:solidFill>
                <a:latin typeface="arial" panose="020B0604020202020204" pitchFamily="34" charset="0"/>
              </a:rPr>
              <a:t>, estamos </a:t>
            </a:r>
            <a:r>
              <a:rPr lang="pt-BR" dirty="0" smtClean="0">
                <a:solidFill>
                  <a:srgbClr val="212121"/>
                </a:solidFill>
                <a:latin typeface="arial" panose="020B0604020202020204" pitchFamily="34" charset="0"/>
              </a:rPr>
              <a:t>procurando </a:t>
            </a:r>
            <a:r>
              <a:rPr lang="pt-BR" dirty="0">
                <a:solidFill>
                  <a:srgbClr val="212121"/>
                </a:solidFill>
                <a:latin typeface="arial" panose="020B0604020202020204" pitchFamily="34" charset="0"/>
              </a:rPr>
              <a:t>a </a:t>
            </a:r>
            <a:r>
              <a:rPr lang="pt-BR" dirty="0" smtClean="0">
                <a:solidFill>
                  <a:srgbClr val="212121"/>
                </a:solidFill>
                <a:latin typeface="arial" panose="020B0604020202020204" pitchFamily="34" charset="0"/>
              </a:rPr>
              <a:t>similaridade entre </a:t>
            </a:r>
            <a:r>
              <a:rPr lang="pt-BR" dirty="0">
                <a:solidFill>
                  <a:srgbClr val="212121"/>
                </a:solidFill>
                <a:latin typeface="arial" panose="020B0604020202020204" pitchFamily="34" charset="0"/>
              </a:rPr>
              <a:t>itens </a:t>
            </a:r>
            <a:r>
              <a:rPr lang="pt-BR" i="1" dirty="0">
                <a:solidFill>
                  <a:srgbClr val="FF0000"/>
                </a:solidFill>
                <a:latin typeface="arial" panose="020B0604020202020204" pitchFamily="34" charset="0"/>
              </a:rPr>
              <a:t>i</a:t>
            </a:r>
            <a:r>
              <a:rPr lang="pt-BR" dirty="0">
                <a:solidFill>
                  <a:srgbClr val="212121"/>
                </a:solidFill>
                <a:latin typeface="arial" panose="020B0604020202020204" pitchFamily="34" charset="0"/>
              </a:rPr>
              <a:t> e </a:t>
            </a:r>
            <a:r>
              <a:rPr lang="pt-BR" i="1" dirty="0">
                <a:solidFill>
                  <a:srgbClr val="FF0000"/>
                </a:solidFill>
                <a:latin typeface="arial" panose="020B0604020202020204" pitchFamily="34" charset="0"/>
              </a:rPr>
              <a:t>j</a:t>
            </a:r>
            <a:endParaRPr lang="pt-BR" i="1" dirty="0">
              <a:solidFill>
                <a:srgbClr val="FF0000"/>
              </a:solidFill>
            </a:endParaRPr>
          </a:p>
        </p:txBody>
      </p:sp>
      <p:sp>
        <p:nvSpPr>
          <p:cNvPr id="12" name="Retângulo 11"/>
          <p:cNvSpPr/>
          <p:nvPr/>
        </p:nvSpPr>
        <p:spPr>
          <a:xfrm>
            <a:off x="329853" y="4769481"/>
            <a:ext cx="6096000" cy="923330"/>
          </a:xfrm>
          <a:prstGeom prst="rect">
            <a:avLst/>
          </a:prstGeom>
        </p:spPr>
        <p:txBody>
          <a:bodyPr>
            <a:spAutoFit/>
          </a:bodyPr>
          <a:lstStyle/>
          <a:p>
            <a:r>
              <a:rPr lang="pt-BR" dirty="0" smtClean="0">
                <a:solidFill>
                  <a:srgbClr val="212121"/>
                </a:solidFill>
                <a:latin typeface="arial" panose="020B0604020202020204" pitchFamily="34" charset="0"/>
              </a:rPr>
              <a:t>O </a:t>
            </a:r>
            <a:r>
              <a:rPr lang="pt-BR" dirty="0">
                <a:solidFill>
                  <a:srgbClr val="212121"/>
                </a:solidFill>
                <a:latin typeface="arial" panose="020B0604020202020204" pitchFamily="34" charset="0"/>
              </a:rPr>
              <a:t>numerador diz que, para cada usuário que </a:t>
            </a:r>
            <a:r>
              <a:rPr lang="pt-BR" dirty="0" smtClean="0">
                <a:solidFill>
                  <a:srgbClr val="212121"/>
                </a:solidFill>
                <a:latin typeface="arial" panose="020B0604020202020204" pitchFamily="34" charset="0"/>
              </a:rPr>
              <a:t>avaliou </a:t>
            </a:r>
            <a:r>
              <a:rPr lang="pt-BR" dirty="0">
                <a:solidFill>
                  <a:srgbClr val="212121"/>
                </a:solidFill>
                <a:latin typeface="arial" panose="020B0604020202020204" pitchFamily="34" charset="0"/>
              </a:rPr>
              <a:t>os dois itens, multiplique a </a:t>
            </a:r>
            <a:r>
              <a:rPr lang="pt-BR" dirty="0" smtClean="0">
                <a:solidFill>
                  <a:srgbClr val="212121"/>
                </a:solidFill>
                <a:latin typeface="arial" panose="020B0604020202020204" pitchFamily="34" charset="0"/>
              </a:rPr>
              <a:t>avaliação </a:t>
            </a:r>
            <a:r>
              <a:rPr lang="pt-BR" dirty="0">
                <a:solidFill>
                  <a:srgbClr val="212121"/>
                </a:solidFill>
                <a:latin typeface="arial" panose="020B0604020202020204" pitchFamily="34" charset="0"/>
              </a:rPr>
              <a:t>normalizada desses dois itens e </a:t>
            </a:r>
            <a:r>
              <a:rPr lang="pt-BR" dirty="0" smtClean="0">
                <a:solidFill>
                  <a:srgbClr val="212121"/>
                </a:solidFill>
                <a:latin typeface="arial" panose="020B0604020202020204" pitchFamily="34" charset="0"/>
              </a:rPr>
              <a:t>some </a:t>
            </a:r>
            <a:r>
              <a:rPr lang="pt-BR" dirty="0">
                <a:solidFill>
                  <a:srgbClr val="212121"/>
                </a:solidFill>
                <a:latin typeface="arial" panose="020B0604020202020204" pitchFamily="34" charset="0"/>
              </a:rPr>
              <a:t>os resultados</a:t>
            </a:r>
            <a:endParaRPr lang="pt-BR" dirty="0"/>
          </a:p>
        </p:txBody>
      </p:sp>
      <p:sp>
        <p:nvSpPr>
          <p:cNvPr id="13" name="Retângulo 12"/>
          <p:cNvSpPr/>
          <p:nvPr/>
        </p:nvSpPr>
        <p:spPr>
          <a:xfrm>
            <a:off x="5947117" y="5069740"/>
            <a:ext cx="6096000" cy="1477328"/>
          </a:xfrm>
          <a:prstGeom prst="rect">
            <a:avLst/>
          </a:prstGeom>
        </p:spPr>
        <p:txBody>
          <a:bodyPr>
            <a:spAutoFit/>
          </a:bodyPr>
          <a:lstStyle/>
          <a:p>
            <a:r>
              <a:rPr lang="pt-BR" dirty="0"/>
              <a:t/>
            </a:r>
            <a:br>
              <a:rPr lang="pt-BR" dirty="0"/>
            </a:br>
            <a:r>
              <a:rPr lang="pt-BR" dirty="0">
                <a:solidFill>
                  <a:srgbClr val="212121"/>
                </a:solidFill>
                <a:latin typeface="arial" panose="020B0604020202020204" pitchFamily="34" charset="0"/>
              </a:rPr>
              <a:t>No denominador, somamos os quadrados de todas as </a:t>
            </a:r>
            <a:r>
              <a:rPr lang="pt-BR" dirty="0" smtClean="0">
                <a:solidFill>
                  <a:srgbClr val="212121"/>
                </a:solidFill>
                <a:latin typeface="arial" panose="020B0604020202020204" pitchFamily="34" charset="0"/>
              </a:rPr>
              <a:t>avaliações </a:t>
            </a:r>
            <a:r>
              <a:rPr lang="pt-BR" dirty="0">
                <a:solidFill>
                  <a:srgbClr val="212121"/>
                </a:solidFill>
                <a:latin typeface="arial" panose="020B0604020202020204" pitchFamily="34" charset="0"/>
              </a:rPr>
              <a:t>normalizadas para o item </a:t>
            </a:r>
            <a:r>
              <a:rPr lang="pt-BR" i="1" dirty="0">
                <a:solidFill>
                  <a:srgbClr val="FF0000"/>
                </a:solidFill>
                <a:latin typeface="arial" panose="020B0604020202020204" pitchFamily="34" charset="0"/>
              </a:rPr>
              <a:t>i</a:t>
            </a:r>
            <a:r>
              <a:rPr lang="pt-BR" dirty="0">
                <a:solidFill>
                  <a:srgbClr val="212121"/>
                </a:solidFill>
                <a:latin typeface="arial" panose="020B0604020202020204" pitchFamily="34" charset="0"/>
              </a:rPr>
              <a:t> e depois </a:t>
            </a:r>
            <a:r>
              <a:rPr lang="pt-BR" dirty="0" smtClean="0">
                <a:solidFill>
                  <a:srgbClr val="212121"/>
                </a:solidFill>
                <a:latin typeface="arial" panose="020B0604020202020204" pitchFamily="34" charset="0"/>
              </a:rPr>
              <a:t>obtemos </a:t>
            </a:r>
            <a:r>
              <a:rPr lang="pt-BR" dirty="0">
                <a:solidFill>
                  <a:srgbClr val="212121"/>
                </a:solidFill>
                <a:latin typeface="arial" panose="020B0604020202020204" pitchFamily="34" charset="0"/>
              </a:rPr>
              <a:t>a raiz quadrada desse resultado. Fazemos o mesmo pelo item </a:t>
            </a:r>
            <a:r>
              <a:rPr lang="pt-BR" i="1" dirty="0">
                <a:solidFill>
                  <a:srgbClr val="FF0000"/>
                </a:solidFill>
                <a:latin typeface="arial" panose="020B0604020202020204" pitchFamily="34" charset="0"/>
              </a:rPr>
              <a:t>j</a:t>
            </a:r>
            <a:r>
              <a:rPr lang="pt-BR" dirty="0">
                <a:solidFill>
                  <a:srgbClr val="212121"/>
                </a:solidFill>
                <a:latin typeface="arial" panose="020B0604020202020204" pitchFamily="34" charset="0"/>
              </a:rPr>
              <a:t>. E então multiplicamos esses dois juntos</a:t>
            </a:r>
            <a:endParaRPr lang="pt-BR" dirty="0"/>
          </a:p>
        </p:txBody>
      </p:sp>
    </p:spTree>
    <p:extLst>
      <p:ext uri="{BB962C8B-B14F-4D97-AF65-F5344CB8AC3E}">
        <p14:creationId xmlns:p14="http://schemas.microsoft.com/office/powerpoint/2010/main" val="3536580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1" grpId="0"/>
      <p:bldP spid="12" grpId="0"/>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Similaridade do Cosseno Ajustada</a:t>
            </a:r>
          </a:p>
        </p:txBody>
      </p:sp>
      <p:sp>
        <p:nvSpPr>
          <p:cNvPr id="3" name="Espaço Reservado para Conteúdo 2"/>
          <p:cNvSpPr>
            <a:spLocks noGrp="1"/>
          </p:cNvSpPr>
          <p:nvPr>
            <p:ph idx="1"/>
          </p:nvPr>
        </p:nvSpPr>
        <p:spPr/>
        <p:txBody>
          <a:bodyPr/>
          <a:lstStyle/>
          <a:p>
            <a:r>
              <a:rPr lang="pt-BR" dirty="0" smtClean="0"/>
              <a:t>Para </a:t>
            </a:r>
            <a:r>
              <a:rPr lang="pt-BR" dirty="0"/>
              <a:t>ilustrar a </a:t>
            </a:r>
            <a:r>
              <a:rPr lang="pt-BR" dirty="0" smtClean="0"/>
              <a:t>similaridade do cosseno </a:t>
            </a:r>
            <a:r>
              <a:rPr lang="pt-BR" dirty="0"/>
              <a:t>ajustada, usaremos os seguintes dados, onde cinco estudantes avaliaram cinco artistas </a:t>
            </a:r>
            <a:r>
              <a:rPr lang="pt-BR" dirty="0" smtClean="0"/>
              <a:t>musicais</a:t>
            </a:r>
          </a:p>
          <a:p>
            <a:endParaRPr lang="pt-BR" dirty="0"/>
          </a:p>
          <a:p>
            <a:endParaRPr lang="pt-BR" dirty="0" smtClean="0"/>
          </a:p>
          <a:p>
            <a:endParaRPr lang="pt-BR" dirty="0"/>
          </a:p>
          <a:p>
            <a:endParaRPr lang="pt-BR" dirty="0" smtClean="0"/>
          </a:p>
          <a:p>
            <a:endParaRPr lang="pt-BR" dirty="0"/>
          </a:p>
        </p:txBody>
      </p:sp>
      <p:pic>
        <p:nvPicPr>
          <p:cNvPr id="4" name="Imagem 3"/>
          <p:cNvPicPr>
            <a:picLocks noChangeAspect="1"/>
          </p:cNvPicPr>
          <p:nvPr/>
        </p:nvPicPr>
        <p:blipFill>
          <a:blip r:embed="rId2"/>
          <a:stretch>
            <a:fillRect/>
          </a:stretch>
        </p:blipFill>
        <p:spPr>
          <a:xfrm>
            <a:off x="3433468" y="2789548"/>
            <a:ext cx="5809005" cy="2532130"/>
          </a:xfrm>
          <a:prstGeom prst="rect">
            <a:avLst/>
          </a:prstGeom>
        </p:spPr>
      </p:pic>
    </p:spTree>
    <p:extLst>
      <p:ext uri="{BB962C8B-B14F-4D97-AF65-F5344CB8AC3E}">
        <p14:creationId xmlns:p14="http://schemas.microsoft.com/office/powerpoint/2010/main" val="26936699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Similaridade do Cosseno Ajustada</a:t>
            </a:r>
          </a:p>
        </p:txBody>
      </p:sp>
      <p:sp>
        <p:nvSpPr>
          <p:cNvPr id="3" name="Espaço Reservado para Conteúdo 2"/>
          <p:cNvSpPr>
            <a:spLocks noGrp="1"/>
          </p:cNvSpPr>
          <p:nvPr>
            <p:ph idx="1"/>
          </p:nvPr>
        </p:nvSpPr>
        <p:spPr>
          <a:xfrm>
            <a:off x="838200" y="1432722"/>
            <a:ext cx="10515600" cy="4351338"/>
          </a:xfrm>
        </p:spPr>
        <p:txBody>
          <a:bodyPr/>
          <a:lstStyle/>
          <a:p>
            <a:r>
              <a:rPr lang="pt-BR" dirty="0" smtClean="0"/>
              <a:t>A </a:t>
            </a:r>
            <a:r>
              <a:rPr lang="pt-BR" dirty="0"/>
              <a:t>primeira coisa a fazer é calcular a </a:t>
            </a:r>
            <a:r>
              <a:rPr lang="pt-BR" dirty="0" smtClean="0"/>
              <a:t>avaliação </a:t>
            </a:r>
            <a:r>
              <a:rPr lang="pt-BR" dirty="0"/>
              <a:t>média de cada </a:t>
            </a:r>
            <a:r>
              <a:rPr lang="pt-BR" dirty="0" smtClean="0"/>
              <a:t>usuário.</a:t>
            </a:r>
            <a:endParaRPr lang="pt-BR" dirty="0"/>
          </a:p>
        </p:txBody>
      </p:sp>
      <p:pic>
        <p:nvPicPr>
          <p:cNvPr id="4" name="Imagem 3"/>
          <p:cNvPicPr>
            <a:picLocks noChangeAspect="1"/>
          </p:cNvPicPr>
          <p:nvPr/>
        </p:nvPicPr>
        <p:blipFill>
          <a:blip r:embed="rId2"/>
          <a:stretch>
            <a:fillRect/>
          </a:stretch>
        </p:blipFill>
        <p:spPr>
          <a:xfrm>
            <a:off x="1022253" y="2014934"/>
            <a:ext cx="5170978" cy="3288585"/>
          </a:xfrm>
          <a:prstGeom prst="rect">
            <a:avLst/>
          </a:prstGeom>
        </p:spPr>
      </p:pic>
      <p:sp>
        <p:nvSpPr>
          <p:cNvPr id="5" name="Retângulo 4"/>
          <p:cNvSpPr/>
          <p:nvPr/>
        </p:nvSpPr>
        <p:spPr>
          <a:xfrm>
            <a:off x="6377284" y="2145665"/>
            <a:ext cx="5467713" cy="923330"/>
          </a:xfrm>
          <a:prstGeom prst="rect">
            <a:avLst/>
          </a:prstGeom>
        </p:spPr>
        <p:txBody>
          <a:bodyPr wrap="square">
            <a:spAutoFit/>
          </a:bodyPr>
          <a:lstStyle/>
          <a:p>
            <a:r>
              <a:rPr lang="pt-BR" dirty="0" smtClean="0">
                <a:solidFill>
                  <a:srgbClr val="212121"/>
                </a:solidFill>
                <a:latin typeface="arial" panose="020B0604020202020204" pitchFamily="34" charset="0"/>
              </a:rPr>
              <a:t>Agora</a:t>
            </a:r>
            <a:r>
              <a:rPr lang="pt-BR" dirty="0">
                <a:solidFill>
                  <a:srgbClr val="212121"/>
                </a:solidFill>
                <a:latin typeface="arial" panose="020B0604020202020204" pitchFamily="34" charset="0"/>
              </a:rPr>
              <a:t>, para cada par de artistas musicais, vamos calcular a sua </a:t>
            </a:r>
            <a:r>
              <a:rPr lang="pt-BR" dirty="0" smtClean="0">
                <a:solidFill>
                  <a:srgbClr val="212121"/>
                </a:solidFill>
                <a:latin typeface="arial" panose="020B0604020202020204" pitchFamily="34" charset="0"/>
              </a:rPr>
              <a:t>similaridade. </a:t>
            </a:r>
            <a:r>
              <a:rPr lang="pt-BR" dirty="0">
                <a:solidFill>
                  <a:srgbClr val="212121"/>
                </a:solidFill>
                <a:latin typeface="arial" panose="020B0604020202020204" pitchFamily="34" charset="0"/>
              </a:rPr>
              <a:t>Vamos começar com </a:t>
            </a:r>
            <a:r>
              <a:rPr lang="pt-BR" dirty="0" err="1">
                <a:solidFill>
                  <a:srgbClr val="FF0000"/>
                </a:solidFill>
                <a:latin typeface="arial" panose="020B0604020202020204" pitchFamily="34" charset="0"/>
              </a:rPr>
              <a:t>Kacey</a:t>
            </a:r>
            <a:r>
              <a:rPr lang="pt-BR" dirty="0">
                <a:solidFill>
                  <a:srgbClr val="FF0000"/>
                </a:solidFill>
                <a:latin typeface="arial" panose="020B0604020202020204" pitchFamily="34" charset="0"/>
              </a:rPr>
              <a:t> </a:t>
            </a:r>
            <a:r>
              <a:rPr lang="pt-BR" dirty="0" err="1">
                <a:solidFill>
                  <a:srgbClr val="FF0000"/>
                </a:solidFill>
                <a:latin typeface="arial" panose="020B0604020202020204" pitchFamily="34" charset="0"/>
              </a:rPr>
              <a:t>Musgraves</a:t>
            </a:r>
            <a:r>
              <a:rPr lang="pt-BR" dirty="0">
                <a:solidFill>
                  <a:srgbClr val="FF0000"/>
                </a:solidFill>
                <a:latin typeface="arial" panose="020B0604020202020204" pitchFamily="34" charset="0"/>
              </a:rPr>
              <a:t> </a:t>
            </a:r>
            <a:r>
              <a:rPr lang="pt-BR" dirty="0">
                <a:solidFill>
                  <a:srgbClr val="212121"/>
                </a:solidFill>
                <a:latin typeface="arial" panose="020B0604020202020204" pitchFamily="34" charset="0"/>
              </a:rPr>
              <a:t>e </a:t>
            </a:r>
            <a:r>
              <a:rPr lang="pt-BR" dirty="0">
                <a:solidFill>
                  <a:srgbClr val="FF0000"/>
                </a:solidFill>
                <a:latin typeface="arial" panose="020B0604020202020204" pitchFamily="34" charset="0"/>
              </a:rPr>
              <a:t>Imagine </a:t>
            </a:r>
            <a:r>
              <a:rPr lang="pt-BR" dirty="0" err="1">
                <a:solidFill>
                  <a:srgbClr val="FF0000"/>
                </a:solidFill>
                <a:latin typeface="arial" panose="020B0604020202020204" pitchFamily="34" charset="0"/>
              </a:rPr>
              <a:t>Dragons</a:t>
            </a:r>
            <a:endParaRPr lang="pt-BR" dirty="0">
              <a:solidFill>
                <a:srgbClr val="FF0000"/>
              </a:solidFill>
            </a:endParaRPr>
          </a:p>
        </p:txBody>
      </p:sp>
      <p:sp>
        <p:nvSpPr>
          <p:cNvPr id="6" name="Retângulo 5"/>
          <p:cNvSpPr/>
          <p:nvPr/>
        </p:nvSpPr>
        <p:spPr>
          <a:xfrm>
            <a:off x="6454656" y="3226198"/>
            <a:ext cx="5312968" cy="1200329"/>
          </a:xfrm>
          <a:prstGeom prst="rect">
            <a:avLst/>
          </a:prstGeom>
        </p:spPr>
        <p:txBody>
          <a:bodyPr wrap="square">
            <a:spAutoFit/>
          </a:bodyPr>
          <a:lstStyle/>
          <a:p>
            <a:r>
              <a:rPr lang="pt-BR" dirty="0"/>
              <a:t/>
            </a:r>
            <a:br>
              <a:rPr lang="pt-BR" dirty="0"/>
            </a:br>
            <a:r>
              <a:rPr lang="pt-BR" dirty="0">
                <a:solidFill>
                  <a:srgbClr val="212121"/>
                </a:solidFill>
                <a:latin typeface="arial" panose="020B0604020202020204" pitchFamily="34" charset="0"/>
              </a:rPr>
              <a:t>Na </a:t>
            </a:r>
            <a:r>
              <a:rPr lang="pt-BR" dirty="0" smtClean="0">
                <a:solidFill>
                  <a:srgbClr val="212121"/>
                </a:solidFill>
                <a:latin typeface="arial" panose="020B0604020202020204" pitchFamily="34" charset="0"/>
              </a:rPr>
              <a:t>tabela, </a:t>
            </a:r>
            <a:r>
              <a:rPr lang="pt-BR" dirty="0">
                <a:solidFill>
                  <a:srgbClr val="212121"/>
                </a:solidFill>
                <a:latin typeface="arial" panose="020B0604020202020204" pitchFamily="34" charset="0"/>
              </a:rPr>
              <a:t>circulei os casos em que um usuário avaliou as duas bandas. Então, a fórmula de similaridade de </a:t>
            </a:r>
            <a:r>
              <a:rPr lang="pt-BR" dirty="0" smtClean="0">
                <a:solidFill>
                  <a:srgbClr val="212121"/>
                </a:solidFill>
                <a:latin typeface="arial" panose="020B0604020202020204" pitchFamily="34" charset="0"/>
              </a:rPr>
              <a:t>cosseno </a:t>
            </a:r>
            <a:r>
              <a:rPr lang="pt-BR" dirty="0">
                <a:solidFill>
                  <a:srgbClr val="212121"/>
                </a:solidFill>
                <a:latin typeface="arial" panose="020B0604020202020204" pitchFamily="34" charset="0"/>
              </a:rPr>
              <a:t>ajustada é</a:t>
            </a:r>
            <a:endParaRPr lang="pt-BR" dirty="0"/>
          </a:p>
        </p:txBody>
      </p:sp>
      <p:pic>
        <p:nvPicPr>
          <p:cNvPr id="7" name="Imagem 6"/>
          <p:cNvPicPr>
            <a:picLocks noChangeAspect="1"/>
          </p:cNvPicPr>
          <p:nvPr/>
        </p:nvPicPr>
        <p:blipFill>
          <a:blip r:embed="rId3"/>
          <a:stretch>
            <a:fillRect/>
          </a:stretch>
        </p:blipFill>
        <p:spPr>
          <a:xfrm>
            <a:off x="6310865" y="4641531"/>
            <a:ext cx="5600549" cy="1323975"/>
          </a:xfrm>
          <a:prstGeom prst="rect">
            <a:avLst/>
          </a:prstGeom>
        </p:spPr>
      </p:pic>
    </p:spTree>
    <p:extLst>
      <p:ext uri="{BB962C8B-B14F-4D97-AF65-F5344CB8AC3E}">
        <p14:creationId xmlns:p14="http://schemas.microsoft.com/office/powerpoint/2010/main" val="20337413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Similaridade do Cosseno Ajustada</a:t>
            </a:r>
          </a:p>
        </p:txBody>
      </p:sp>
      <p:pic>
        <p:nvPicPr>
          <p:cNvPr id="4" name="Imagem 3"/>
          <p:cNvPicPr>
            <a:picLocks noChangeAspect="1"/>
          </p:cNvPicPr>
          <p:nvPr/>
        </p:nvPicPr>
        <p:blipFill>
          <a:blip r:embed="rId2"/>
          <a:stretch>
            <a:fillRect/>
          </a:stretch>
        </p:blipFill>
        <p:spPr>
          <a:xfrm>
            <a:off x="4979962" y="1549682"/>
            <a:ext cx="6175718" cy="1381808"/>
          </a:xfrm>
          <a:prstGeom prst="rect">
            <a:avLst/>
          </a:prstGeom>
        </p:spPr>
      </p:pic>
      <p:pic>
        <p:nvPicPr>
          <p:cNvPr id="5" name="Imagem 4"/>
          <p:cNvPicPr>
            <a:picLocks noChangeAspect="1"/>
          </p:cNvPicPr>
          <p:nvPr/>
        </p:nvPicPr>
        <p:blipFill>
          <a:blip r:embed="rId3"/>
          <a:stretch>
            <a:fillRect/>
          </a:stretch>
        </p:blipFill>
        <p:spPr>
          <a:xfrm>
            <a:off x="4218682" y="2998958"/>
            <a:ext cx="7362825" cy="3578934"/>
          </a:xfrm>
          <a:prstGeom prst="rect">
            <a:avLst/>
          </a:prstGeom>
        </p:spPr>
      </p:pic>
      <p:pic>
        <p:nvPicPr>
          <p:cNvPr id="6" name="Imagem 5"/>
          <p:cNvPicPr>
            <a:picLocks noChangeAspect="1"/>
          </p:cNvPicPr>
          <p:nvPr/>
        </p:nvPicPr>
        <p:blipFill>
          <a:blip r:embed="rId4"/>
          <a:stretch>
            <a:fillRect/>
          </a:stretch>
        </p:blipFill>
        <p:spPr>
          <a:xfrm>
            <a:off x="459545" y="1794950"/>
            <a:ext cx="4196861" cy="2315991"/>
          </a:xfrm>
          <a:prstGeom prst="rect">
            <a:avLst/>
          </a:prstGeom>
        </p:spPr>
      </p:pic>
      <p:sp>
        <p:nvSpPr>
          <p:cNvPr id="8" name="Texto explicativo retangular com cantos arredondados 7"/>
          <p:cNvSpPr/>
          <p:nvPr/>
        </p:nvSpPr>
        <p:spPr>
          <a:xfrm>
            <a:off x="5233181" y="3193366"/>
            <a:ext cx="1505243" cy="1046394"/>
          </a:xfrm>
          <a:prstGeom prst="wedgeRoundRectCallout">
            <a:avLst>
              <a:gd name="adj1" fmla="val 682"/>
              <a:gd name="adj2" fmla="val 80577"/>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Avaliações de Ben</a:t>
            </a:r>
            <a:endParaRPr lang="pt-BR" dirty="0">
              <a:solidFill>
                <a:schemeClr val="tx1"/>
              </a:solidFill>
            </a:endParaRPr>
          </a:p>
        </p:txBody>
      </p:sp>
      <p:sp>
        <p:nvSpPr>
          <p:cNvPr id="9" name="Texto explicativo retangular com cantos arredondados 8"/>
          <p:cNvSpPr/>
          <p:nvPr/>
        </p:nvSpPr>
        <p:spPr>
          <a:xfrm>
            <a:off x="7000300" y="3193366"/>
            <a:ext cx="1679465" cy="1046394"/>
          </a:xfrm>
          <a:prstGeom prst="wedgeRoundRectCallout">
            <a:avLst>
              <a:gd name="adj1" fmla="val 682"/>
              <a:gd name="adj2" fmla="val 80577"/>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Avaliações de </a:t>
            </a:r>
          </a:p>
          <a:p>
            <a:pPr algn="ctr"/>
            <a:r>
              <a:rPr lang="pt-BR" dirty="0" smtClean="0">
                <a:solidFill>
                  <a:schemeClr val="tx1"/>
                </a:solidFill>
              </a:rPr>
              <a:t>Chris</a:t>
            </a:r>
            <a:endParaRPr lang="pt-BR" dirty="0">
              <a:solidFill>
                <a:schemeClr val="tx1"/>
              </a:solidFill>
            </a:endParaRPr>
          </a:p>
        </p:txBody>
      </p:sp>
      <p:sp>
        <p:nvSpPr>
          <p:cNvPr id="10" name="Texto explicativo retangular com cantos arredondados 9"/>
          <p:cNvSpPr/>
          <p:nvPr/>
        </p:nvSpPr>
        <p:spPr>
          <a:xfrm>
            <a:off x="8834511" y="3193366"/>
            <a:ext cx="1663050" cy="1046394"/>
          </a:xfrm>
          <a:prstGeom prst="wedgeRoundRectCallout">
            <a:avLst>
              <a:gd name="adj1" fmla="val 682"/>
              <a:gd name="adj2" fmla="val 80577"/>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Avaliações de </a:t>
            </a:r>
            <a:r>
              <a:rPr lang="pt-BR" dirty="0" err="1" smtClean="0">
                <a:solidFill>
                  <a:schemeClr val="tx1"/>
                </a:solidFill>
              </a:rPr>
              <a:t>Tori</a:t>
            </a:r>
            <a:endParaRPr lang="pt-BR" dirty="0">
              <a:solidFill>
                <a:schemeClr val="tx1"/>
              </a:solidFill>
            </a:endParaRPr>
          </a:p>
        </p:txBody>
      </p:sp>
    </p:spTree>
    <p:extLst>
      <p:ext uri="{BB962C8B-B14F-4D97-AF65-F5344CB8AC3E}">
        <p14:creationId xmlns:p14="http://schemas.microsoft.com/office/powerpoint/2010/main" val="34927561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Similaridade do Cosseno Ajustada</a:t>
            </a:r>
          </a:p>
        </p:txBody>
      </p:sp>
      <p:sp>
        <p:nvSpPr>
          <p:cNvPr id="3" name="Espaço Reservado para Conteúdo 2"/>
          <p:cNvSpPr>
            <a:spLocks noGrp="1"/>
          </p:cNvSpPr>
          <p:nvPr>
            <p:ph idx="1"/>
          </p:nvPr>
        </p:nvSpPr>
        <p:spPr/>
        <p:txBody>
          <a:bodyPr/>
          <a:lstStyle/>
          <a:p>
            <a:r>
              <a:rPr lang="pt-BR" dirty="0" smtClean="0"/>
              <a:t>Portanto</a:t>
            </a:r>
            <a:r>
              <a:rPr lang="pt-BR" dirty="0"/>
              <a:t>, a semelhança entre </a:t>
            </a:r>
            <a:r>
              <a:rPr lang="pt-BR" i="1" dirty="0" err="1">
                <a:solidFill>
                  <a:srgbClr val="FF0000"/>
                </a:solidFill>
              </a:rPr>
              <a:t>Kacey</a:t>
            </a:r>
            <a:r>
              <a:rPr lang="pt-BR" i="1" dirty="0">
                <a:solidFill>
                  <a:srgbClr val="FF0000"/>
                </a:solidFill>
              </a:rPr>
              <a:t> </a:t>
            </a:r>
            <a:r>
              <a:rPr lang="pt-BR" i="1" dirty="0" err="1">
                <a:solidFill>
                  <a:srgbClr val="FF0000"/>
                </a:solidFill>
              </a:rPr>
              <a:t>Musgraves</a:t>
            </a:r>
            <a:r>
              <a:rPr lang="pt-BR" i="1" dirty="0">
                <a:solidFill>
                  <a:srgbClr val="FF0000"/>
                </a:solidFill>
              </a:rPr>
              <a:t> </a:t>
            </a:r>
            <a:r>
              <a:rPr lang="pt-BR" dirty="0"/>
              <a:t>e </a:t>
            </a:r>
            <a:r>
              <a:rPr lang="pt-BR" i="1" dirty="0">
                <a:solidFill>
                  <a:srgbClr val="FF0000"/>
                </a:solidFill>
              </a:rPr>
              <a:t>Imagine </a:t>
            </a:r>
            <a:r>
              <a:rPr lang="pt-BR" i="1" dirty="0" err="1">
                <a:solidFill>
                  <a:srgbClr val="FF0000"/>
                </a:solidFill>
              </a:rPr>
              <a:t>Dragons</a:t>
            </a:r>
            <a:r>
              <a:rPr lang="pt-BR" i="1" dirty="0">
                <a:solidFill>
                  <a:srgbClr val="FF0000"/>
                </a:solidFill>
              </a:rPr>
              <a:t> </a:t>
            </a:r>
            <a:r>
              <a:rPr lang="pt-BR" dirty="0"/>
              <a:t>é </a:t>
            </a:r>
            <a:r>
              <a:rPr lang="pt-BR" dirty="0">
                <a:solidFill>
                  <a:srgbClr val="FF0000"/>
                </a:solidFill>
              </a:rPr>
              <a:t>0.5260</a:t>
            </a:r>
            <a:r>
              <a:rPr lang="pt-BR" dirty="0"/>
              <a:t>. Eu computei algumas das outras </a:t>
            </a:r>
            <a:r>
              <a:rPr lang="pt-BR" dirty="0" smtClean="0"/>
              <a:t>similaridades </a:t>
            </a:r>
            <a:r>
              <a:rPr lang="pt-BR" dirty="0"/>
              <a:t>e </a:t>
            </a:r>
            <a:r>
              <a:rPr lang="pt-BR" dirty="0" smtClean="0"/>
              <a:t>coloquei </a:t>
            </a:r>
            <a:r>
              <a:rPr lang="pt-BR" dirty="0"/>
              <a:t>nesta tabela</a:t>
            </a:r>
          </a:p>
        </p:txBody>
      </p:sp>
      <p:pic>
        <p:nvPicPr>
          <p:cNvPr id="4" name="Imagem 3"/>
          <p:cNvPicPr>
            <a:picLocks noChangeAspect="1"/>
          </p:cNvPicPr>
          <p:nvPr/>
        </p:nvPicPr>
        <p:blipFill>
          <a:blip r:embed="rId2"/>
          <a:stretch>
            <a:fillRect/>
          </a:stretch>
        </p:blipFill>
        <p:spPr>
          <a:xfrm>
            <a:off x="3692842" y="2816396"/>
            <a:ext cx="5172075" cy="2828925"/>
          </a:xfrm>
          <a:prstGeom prst="rect">
            <a:avLst/>
          </a:prstGeom>
        </p:spPr>
      </p:pic>
    </p:spTree>
    <p:extLst>
      <p:ext uri="{BB962C8B-B14F-4D97-AF65-F5344CB8AC3E}">
        <p14:creationId xmlns:p14="http://schemas.microsoft.com/office/powerpoint/2010/main" val="17462179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Atividade 1</a:t>
            </a:r>
            <a:endParaRPr lang="pt-BR" dirty="0"/>
          </a:p>
        </p:txBody>
      </p:sp>
      <p:sp>
        <p:nvSpPr>
          <p:cNvPr id="5" name="Retângulo 4"/>
          <p:cNvSpPr/>
          <p:nvPr/>
        </p:nvSpPr>
        <p:spPr>
          <a:xfrm>
            <a:off x="838200" y="1690688"/>
            <a:ext cx="6635150" cy="461665"/>
          </a:xfrm>
          <a:prstGeom prst="rect">
            <a:avLst/>
          </a:prstGeom>
        </p:spPr>
        <p:txBody>
          <a:bodyPr wrap="none">
            <a:spAutoFit/>
          </a:bodyPr>
          <a:lstStyle/>
          <a:p>
            <a:pPr lvl="0" eaLnBrk="0" fontAlgn="base" hangingPunct="0">
              <a:spcBef>
                <a:spcPct val="0"/>
              </a:spcBef>
              <a:spcAft>
                <a:spcPct val="0"/>
              </a:spcAft>
            </a:pPr>
            <a:r>
              <a:rPr lang="pt-PT" sz="2400" dirty="0" smtClean="0">
                <a:solidFill>
                  <a:srgbClr val="212121"/>
                </a:solidFill>
                <a:latin typeface="inherit"/>
              </a:rPr>
              <a:t>1) Calcule </a:t>
            </a:r>
            <a:r>
              <a:rPr lang="pt-PT" sz="2400" dirty="0">
                <a:solidFill>
                  <a:srgbClr val="212121"/>
                </a:solidFill>
                <a:latin typeface="inherit"/>
              </a:rPr>
              <a:t>o resto dos valores na tabela </a:t>
            </a:r>
            <a:r>
              <a:rPr lang="pt-PT" sz="2400" dirty="0" smtClean="0">
                <a:solidFill>
                  <a:srgbClr val="212121"/>
                </a:solidFill>
                <a:latin typeface="inherit"/>
              </a:rPr>
              <a:t>abaixo</a:t>
            </a:r>
            <a:r>
              <a:rPr lang="pt-PT" sz="1000" dirty="0" smtClean="0"/>
              <a:t> </a:t>
            </a:r>
            <a:endParaRPr lang="pt-PT" sz="1400" dirty="0">
              <a:latin typeface="Arial" panose="020B0604020202020204" pitchFamily="34" charset="0"/>
            </a:endParaRPr>
          </a:p>
        </p:txBody>
      </p:sp>
      <p:pic>
        <p:nvPicPr>
          <p:cNvPr id="6" name="Imagem 5"/>
          <p:cNvPicPr>
            <a:picLocks noChangeAspect="1"/>
          </p:cNvPicPr>
          <p:nvPr/>
        </p:nvPicPr>
        <p:blipFill>
          <a:blip r:embed="rId2"/>
          <a:stretch>
            <a:fillRect/>
          </a:stretch>
        </p:blipFill>
        <p:spPr>
          <a:xfrm>
            <a:off x="838200" y="2281824"/>
            <a:ext cx="5172075" cy="2828925"/>
          </a:xfrm>
          <a:prstGeom prst="rect">
            <a:avLst/>
          </a:prstGeom>
        </p:spPr>
      </p:pic>
    </p:spTree>
    <p:extLst>
      <p:ext uri="{BB962C8B-B14F-4D97-AF65-F5344CB8AC3E}">
        <p14:creationId xmlns:p14="http://schemas.microsoft.com/office/powerpoint/2010/main" val="39484161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Atividade 1 Solução</a:t>
            </a:r>
            <a:endParaRPr lang="pt-BR" dirty="0"/>
          </a:p>
        </p:txBody>
      </p:sp>
      <p:sp>
        <p:nvSpPr>
          <p:cNvPr id="3" name="Espaço Reservado para Conteúdo 2"/>
          <p:cNvSpPr>
            <a:spLocks noGrp="1"/>
          </p:cNvSpPr>
          <p:nvPr>
            <p:ph idx="1"/>
          </p:nvPr>
        </p:nvSpPr>
        <p:spPr/>
        <p:txBody>
          <a:bodyPr/>
          <a:lstStyle/>
          <a:p>
            <a:endParaRPr lang="pt-BR"/>
          </a:p>
        </p:txBody>
      </p:sp>
      <p:pic>
        <p:nvPicPr>
          <p:cNvPr id="4" name="Imagem 3"/>
          <p:cNvPicPr>
            <a:picLocks noChangeAspect="1"/>
          </p:cNvPicPr>
          <p:nvPr/>
        </p:nvPicPr>
        <p:blipFill>
          <a:blip r:embed="rId2"/>
          <a:stretch>
            <a:fillRect/>
          </a:stretch>
        </p:blipFill>
        <p:spPr>
          <a:xfrm>
            <a:off x="2896845" y="1825625"/>
            <a:ext cx="5949719" cy="2788578"/>
          </a:xfrm>
          <a:prstGeom prst="rect">
            <a:avLst/>
          </a:prstGeom>
        </p:spPr>
      </p:pic>
    </p:spTree>
    <p:extLst>
      <p:ext uri="{BB962C8B-B14F-4D97-AF65-F5344CB8AC3E}">
        <p14:creationId xmlns:p14="http://schemas.microsoft.com/office/powerpoint/2010/main" val="39683412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Introdução</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Nós aprendemos </a:t>
            </a:r>
            <a:r>
              <a:rPr lang="pt-BR" dirty="0"/>
              <a:t>os conceitos básicos de filtragem colaborativa e sistemas de </a:t>
            </a:r>
            <a:r>
              <a:rPr lang="pt-BR" dirty="0" smtClean="0"/>
              <a:t>recomendação.</a:t>
            </a:r>
          </a:p>
          <a:p>
            <a:r>
              <a:rPr lang="pt-BR" dirty="0" smtClean="0"/>
              <a:t>Os </a:t>
            </a:r>
            <a:r>
              <a:rPr lang="pt-BR" dirty="0"/>
              <a:t>usuários </a:t>
            </a:r>
            <a:r>
              <a:rPr lang="pt-BR" dirty="0" smtClean="0"/>
              <a:t>avaliam </a:t>
            </a:r>
            <a:r>
              <a:rPr lang="pt-BR" dirty="0"/>
              <a:t>itens diferentes em uma escala de cinco ou dez pontos e os algoritmos encontraram outros usuários que possuíam avaliações </a:t>
            </a:r>
            <a:r>
              <a:rPr lang="pt-BR" dirty="0" smtClean="0"/>
              <a:t>semelhantes</a:t>
            </a:r>
          </a:p>
          <a:p>
            <a:pPr lvl="0"/>
            <a:r>
              <a:rPr lang="pt-PT" dirty="0" smtClean="0">
                <a:solidFill>
                  <a:srgbClr val="212121"/>
                </a:solidFill>
                <a:latin typeface="inherit"/>
              </a:rPr>
              <a:t>Há </a:t>
            </a:r>
            <a:r>
              <a:rPr lang="pt-PT" dirty="0">
                <a:solidFill>
                  <a:srgbClr val="212121"/>
                </a:solidFill>
                <a:latin typeface="inherit"/>
              </a:rPr>
              <a:t>algumas evidências que sugerem que os usuários tipicamente </a:t>
            </a:r>
            <a:r>
              <a:rPr lang="pt-PT" dirty="0" smtClean="0">
                <a:solidFill>
                  <a:srgbClr val="212121"/>
                </a:solidFill>
                <a:latin typeface="inherit"/>
              </a:rPr>
              <a:t>tendem </a:t>
            </a:r>
            <a:r>
              <a:rPr lang="pt-PT" dirty="0">
                <a:solidFill>
                  <a:srgbClr val="212121"/>
                </a:solidFill>
                <a:latin typeface="inherit"/>
              </a:rPr>
              <a:t>a dar a </a:t>
            </a:r>
            <a:r>
              <a:rPr lang="pt-PT" dirty="0" smtClean="0">
                <a:solidFill>
                  <a:srgbClr val="212121"/>
                </a:solidFill>
                <a:latin typeface="inherit"/>
              </a:rPr>
              <a:t>avaliação </a:t>
            </a:r>
            <a:r>
              <a:rPr lang="pt-PT" dirty="0">
                <a:solidFill>
                  <a:srgbClr val="212121"/>
                </a:solidFill>
                <a:latin typeface="inherit"/>
              </a:rPr>
              <a:t>máxima ou a mais </a:t>
            </a:r>
            <a:r>
              <a:rPr lang="pt-PT" dirty="0" smtClean="0">
                <a:solidFill>
                  <a:srgbClr val="212121"/>
                </a:solidFill>
                <a:latin typeface="inherit"/>
              </a:rPr>
              <a:t>baixa</a:t>
            </a:r>
          </a:p>
          <a:p>
            <a:r>
              <a:rPr lang="pt-PT" dirty="0" smtClean="0">
                <a:solidFill>
                  <a:srgbClr val="212121"/>
                </a:solidFill>
                <a:latin typeface="inherit"/>
              </a:rPr>
              <a:t>Esta </a:t>
            </a:r>
            <a:r>
              <a:rPr lang="pt-PT" dirty="0">
                <a:solidFill>
                  <a:srgbClr val="212121"/>
                </a:solidFill>
                <a:latin typeface="inherit"/>
              </a:rPr>
              <a:t>estratégia de </a:t>
            </a:r>
            <a:r>
              <a:rPr lang="pt-PT" dirty="0" smtClean="0">
                <a:solidFill>
                  <a:srgbClr val="212121"/>
                </a:solidFill>
                <a:latin typeface="inherit"/>
              </a:rPr>
              <a:t>avaliação </a:t>
            </a:r>
            <a:r>
              <a:rPr lang="pt-PT" dirty="0">
                <a:solidFill>
                  <a:srgbClr val="212121"/>
                </a:solidFill>
                <a:latin typeface="inherit"/>
              </a:rPr>
              <a:t>de tudo ou nada pode às vezes levar a resultados </a:t>
            </a:r>
            <a:r>
              <a:rPr lang="pt-PT" dirty="0" smtClean="0">
                <a:solidFill>
                  <a:srgbClr val="212121"/>
                </a:solidFill>
                <a:latin typeface="inherit"/>
              </a:rPr>
              <a:t>inutilizáveis</a:t>
            </a:r>
            <a:endParaRPr lang="pt-PT" sz="5000" dirty="0">
              <a:latin typeface="Arial" panose="020B0604020202020204" pitchFamily="34" charset="0"/>
            </a:endParaRPr>
          </a:p>
          <a:p>
            <a:r>
              <a:rPr lang="pt-BR" dirty="0" smtClean="0"/>
              <a:t>Depender somente das avaliações explicitas do usuário pode ser complicado</a:t>
            </a:r>
          </a:p>
          <a:p>
            <a:endParaRPr lang="pt-BR" dirty="0" smtClean="0"/>
          </a:p>
        </p:txBody>
      </p:sp>
    </p:spTree>
    <p:extLst>
      <p:ext uri="{BB962C8B-B14F-4D97-AF65-F5344CB8AC3E}">
        <p14:creationId xmlns:p14="http://schemas.microsoft.com/office/powerpoint/2010/main" val="1125561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Atividade 2</a:t>
            </a:r>
            <a:endParaRPr lang="pt-BR" dirty="0"/>
          </a:p>
        </p:txBody>
      </p:sp>
      <p:sp>
        <p:nvSpPr>
          <p:cNvPr id="3" name="Espaço Reservado para Conteúdo 2"/>
          <p:cNvSpPr>
            <a:spLocks noGrp="1"/>
          </p:cNvSpPr>
          <p:nvPr>
            <p:ph idx="1"/>
          </p:nvPr>
        </p:nvSpPr>
        <p:spPr/>
        <p:txBody>
          <a:bodyPr/>
          <a:lstStyle/>
          <a:p>
            <a:pPr lvl="0"/>
            <a:r>
              <a:rPr lang="pt-PT" dirty="0">
                <a:solidFill>
                  <a:srgbClr val="212121"/>
                </a:solidFill>
                <a:latin typeface="inherit"/>
              </a:rPr>
              <a:t>2) Desenvolva uma função em Python para calcular a similaridade do </a:t>
            </a:r>
            <a:r>
              <a:rPr lang="pt-PT" dirty="0" smtClean="0">
                <a:solidFill>
                  <a:srgbClr val="212121"/>
                </a:solidFill>
                <a:latin typeface="inherit"/>
              </a:rPr>
              <a:t>cosseno entre items baseada no dicionário abaixo </a:t>
            </a:r>
            <a:r>
              <a:rPr lang="pt-PT" sz="1050" dirty="0" smtClean="0"/>
              <a:t> </a:t>
            </a:r>
            <a:endParaRPr lang="pt-PT" sz="1600" dirty="0">
              <a:latin typeface="Arial" panose="020B0604020202020204" pitchFamily="34" charset="0"/>
            </a:endParaRPr>
          </a:p>
          <a:p>
            <a:pPr marL="0" indent="0">
              <a:buNone/>
            </a:pPr>
            <a:endParaRPr lang="pt-BR" dirty="0"/>
          </a:p>
        </p:txBody>
      </p:sp>
      <p:pic>
        <p:nvPicPr>
          <p:cNvPr id="4" name="Imagem 3"/>
          <p:cNvPicPr>
            <a:picLocks noChangeAspect="1"/>
          </p:cNvPicPr>
          <p:nvPr/>
        </p:nvPicPr>
        <p:blipFill>
          <a:blip r:embed="rId2"/>
          <a:stretch>
            <a:fillRect/>
          </a:stretch>
        </p:blipFill>
        <p:spPr>
          <a:xfrm>
            <a:off x="2622086" y="2963288"/>
            <a:ext cx="7323773" cy="2503356"/>
          </a:xfrm>
          <a:prstGeom prst="rect">
            <a:avLst/>
          </a:prstGeom>
        </p:spPr>
      </p:pic>
    </p:spTree>
    <p:extLst>
      <p:ext uri="{BB962C8B-B14F-4D97-AF65-F5344CB8AC3E}">
        <p14:creationId xmlns:p14="http://schemas.microsoft.com/office/powerpoint/2010/main" val="6041733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Atividade 2 Solução</a:t>
            </a:r>
            <a:endParaRPr lang="pt-BR" dirty="0"/>
          </a:p>
        </p:txBody>
      </p:sp>
      <p:pic>
        <p:nvPicPr>
          <p:cNvPr id="4" name="Imagem 3"/>
          <p:cNvPicPr>
            <a:picLocks noChangeAspect="1"/>
          </p:cNvPicPr>
          <p:nvPr/>
        </p:nvPicPr>
        <p:blipFill>
          <a:blip r:embed="rId2"/>
          <a:stretch>
            <a:fillRect/>
          </a:stretch>
        </p:blipFill>
        <p:spPr>
          <a:xfrm>
            <a:off x="5912466" y="-1"/>
            <a:ext cx="6088449" cy="6738425"/>
          </a:xfrm>
          <a:prstGeom prst="rect">
            <a:avLst/>
          </a:prstGeom>
        </p:spPr>
      </p:pic>
      <p:pic>
        <p:nvPicPr>
          <p:cNvPr id="5" name="Imagem 4"/>
          <p:cNvPicPr>
            <a:picLocks noChangeAspect="1"/>
          </p:cNvPicPr>
          <p:nvPr/>
        </p:nvPicPr>
        <p:blipFill>
          <a:blip r:embed="rId3"/>
          <a:stretch>
            <a:fillRect/>
          </a:stretch>
        </p:blipFill>
        <p:spPr>
          <a:xfrm>
            <a:off x="379828" y="1690687"/>
            <a:ext cx="4885523" cy="3669103"/>
          </a:xfrm>
          <a:prstGeom prst="rect">
            <a:avLst/>
          </a:prstGeom>
        </p:spPr>
      </p:pic>
    </p:spTree>
    <p:extLst>
      <p:ext uri="{BB962C8B-B14F-4D97-AF65-F5344CB8AC3E}">
        <p14:creationId xmlns:p14="http://schemas.microsoft.com/office/powerpoint/2010/main" val="40513680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Previsões</a:t>
            </a:r>
            <a:endParaRPr lang="pt-BR" dirty="0"/>
          </a:p>
        </p:txBody>
      </p:sp>
      <p:sp>
        <p:nvSpPr>
          <p:cNvPr id="3" name="Espaço Reservado para Conteúdo 2"/>
          <p:cNvSpPr>
            <a:spLocks noGrp="1"/>
          </p:cNvSpPr>
          <p:nvPr>
            <p:ph idx="1"/>
          </p:nvPr>
        </p:nvSpPr>
        <p:spPr>
          <a:xfrm>
            <a:off x="6457070" y="1825625"/>
            <a:ext cx="4896729" cy="4351338"/>
          </a:xfrm>
        </p:spPr>
        <p:txBody>
          <a:bodyPr/>
          <a:lstStyle/>
          <a:p>
            <a:pPr lvl="0"/>
            <a:r>
              <a:rPr lang="pt-PT" dirty="0">
                <a:solidFill>
                  <a:srgbClr val="212121"/>
                </a:solidFill>
                <a:latin typeface="inherit"/>
              </a:rPr>
              <a:t>Agora que temos </a:t>
            </a:r>
            <a:r>
              <a:rPr lang="pt-PT" dirty="0" smtClean="0">
                <a:solidFill>
                  <a:srgbClr val="212121"/>
                </a:solidFill>
                <a:latin typeface="inherit"/>
              </a:rPr>
              <a:t>a </a:t>
            </a:r>
            <a:r>
              <a:rPr lang="pt-PT" dirty="0">
                <a:solidFill>
                  <a:srgbClr val="212121"/>
                </a:solidFill>
                <a:latin typeface="inherit"/>
              </a:rPr>
              <a:t>matriz de valores de similaridade, </a:t>
            </a:r>
            <a:r>
              <a:rPr lang="pt-PT" dirty="0" smtClean="0">
                <a:solidFill>
                  <a:srgbClr val="212121"/>
                </a:solidFill>
                <a:latin typeface="inherit"/>
              </a:rPr>
              <a:t>podemos </a:t>
            </a:r>
            <a:r>
              <a:rPr lang="pt-PT" dirty="0">
                <a:solidFill>
                  <a:srgbClr val="212121"/>
                </a:solidFill>
                <a:latin typeface="inherit"/>
              </a:rPr>
              <a:t>usá-la para fazer previsões. </a:t>
            </a:r>
            <a:endParaRPr lang="pt-PT" dirty="0" smtClean="0">
              <a:solidFill>
                <a:srgbClr val="212121"/>
              </a:solidFill>
              <a:latin typeface="inherit"/>
            </a:endParaRPr>
          </a:p>
          <a:p>
            <a:pPr lvl="0"/>
            <a:r>
              <a:rPr lang="pt-PT" dirty="0" smtClean="0">
                <a:solidFill>
                  <a:srgbClr val="FF0000"/>
                </a:solidFill>
                <a:latin typeface="inherit"/>
              </a:rPr>
              <a:t>Gostaria de predizer </a:t>
            </a:r>
            <a:r>
              <a:rPr lang="pt-PT" i="1" dirty="0" smtClean="0">
                <a:solidFill>
                  <a:srgbClr val="FF0000"/>
                </a:solidFill>
                <a:latin typeface="inherit"/>
              </a:rPr>
              <a:t>o </a:t>
            </a:r>
            <a:r>
              <a:rPr lang="pt-PT" i="1" dirty="0">
                <a:solidFill>
                  <a:srgbClr val="FF0000"/>
                </a:solidFill>
                <a:latin typeface="inherit"/>
              </a:rPr>
              <a:t>quão bem David vai gostar </a:t>
            </a:r>
            <a:r>
              <a:rPr lang="pt-PT" i="1" dirty="0" smtClean="0">
                <a:solidFill>
                  <a:srgbClr val="FF0000"/>
                </a:solidFill>
                <a:latin typeface="inherit"/>
              </a:rPr>
              <a:t>da banda </a:t>
            </a:r>
            <a:r>
              <a:rPr lang="pt-PT" i="1" dirty="0">
                <a:solidFill>
                  <a:srgbClr val="FF0000"/>
                </a:solidFill>
                <a:latin typeface="inherit"/>
              </a:rPr>
              <a:t>Kacey Musgraves</a:t>
            </a:r>
            <a:r>
              <a:rPr lang="pt-PT" i="1" dirty="0" smtClean="0">
                <a:solidFill>
                  <a:srgbClr val="FF0000"/>
                </a:solidFill>
                <a:latin typeface="inherit"/>
              </a:rPr>
              <a:t>?</a:t>
            </a:r>
            <a:r>
              <a:rPr lang="pt-PT" sz="2400" i="1" dirty="0" smtClean="0">
                <a:solidFill>
                  <a:srgbClr val="FF0000"/>
                </a:solidFill>
              </a:rPr>
              <a:t> </a:t>
            </a:r>
          </a:p>
          <a:p>
            <a:pPr marL="457200" lvl="1" indent="0">
              <a:buNone/>
            </a:pPr>
            <a:endParaRPr lang="pt-PT" sz="2000" i="1" dirty="0" smtClean="0">
              <a:solidFill>
                <a:srgbClr val="FF0000"/>
              </a:solidFill>
            </a:endParaRPr>
          </a:p>
          <a:p>
            <a:pPr marL="0" indent="0">
              <a:buNone/>
            </a:pPr>
            <a:endParaRPr lang="pt-BR" dirty="0"/>
          </a:p>
        </p:txBody>
      </p:sp>
      <p:pic>
        <p:nvPicPr>
          <p:cNvPr id="5" name="Imagem 4"/>
          <p:cNvPicPr>
            <a:picLocks noChangeAspect="1"/>
          </p:cNvPicPr>
          <p:nvPr/>
        </p:nvPicPr>
        <p:blipFill>
          <a:blip r:embed="rId2"/>
          <a:stretch>
            <a:fillRect/>
          </a:stretch>
        </p:blipFill>
        <p:spPr>
          <a:xfrm>
            <a:off x="688218" y="1825625"/>
            <a:ext cx="5557837" cy="2788578"/>
          </a:xfrm>
          <a:prstGeom prst="rect">
            <a:avLst/>
          </a:prstGeom>
        </p:spPr>
      </p:pic>
    </p:spTree>
    <p:extLst>
      <p:ext uri="{BB962C8B-B14F-4D97-AF65-F5344CB8AC3E}">
        <p14:creationId xmlns:p14="http://schemas.microsoft.com/office/powerpoint/2010/main" val="42418206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Previsões</a:t>
            </a:r>
            <a:endParaRPr lang="pt-BR" dirty="0"/>
          </a:p>
        </p:txBody>
      </p:sp>
      <p:sp>
        <p:nvSpPr>
          <p:cNvPr id="3" name="Espaço Reservado para Conteúdo 2"/>
          <p:cNvSpPr>
            <a:spLocks noGrp="1"/>
          </p:cNvSpPr>
          <p:nvPr>
            <p:ph idx="1"/>
          </p:nvPr>
        </p:nvSpPr>
        <p:spPr/>
        <p:txBody>
          <a:bodyPr/>
          <a:lstStyle/>
          <a:p>
            <a:r>
              <a:rPr lang="pt-BR" dirty="0" smtClean="0"/>
              <a:t>Para isso, precisamos prever </a:t>
            </a:r>
            <a:r>
              <a:rPr lang="pt-PT" dirty="0" smtClean="0">
                <a:solidFill>
                  <a:srgbClr val="212121"/>
                </a:solidFill>
                <a:latin typeface="inherit"/>
              </a:rPr>
              <a:t>a </a:t>
            </a:r>
            <a:r>
              <a:rPr lang="pt-PT" dirty="0">
                <a:solidFill>
                  <a:srgbClr val="212121"/>
                </a:solidFill>
                <a:latin typeface="inherit"/>
              </a:rPr>
              <a:t>avaliação que </a:t>
            </a:r>
            <a:r>
              <a:rPr lang="pt-PT" dirty="0" smtClean="0">
                <a:solidFill>
                  <a:srgbClr val="212121"/>
                </a:solidFill>
                <a:latin typeface="inherit"/>
              </a:rPr>
              <a:t>um </a:t>
            </a:r>
            <a:r>
              <a:rPr lang="pt-PT" dirty="0">
                <a:solidFill>
                  <a:srgbClr val="212121"/>
                </a:solidFill>
                <a:latin typeface="inherit"/>
              </a:rPr>
              <a:t>usuário </a:t>
            </a:r>
            <a:r>
              <a:rPr lang="pt-PT" i="1" dirty="0">
                <a:solidFill>
                  <a:srgbClr val="FF0000"/>
                </a:solidFill>
                <a:latin typeface="inherit"/>
              </a:rPr>
              <a:t>u</a:t>
            </a:r>
            <a:r>
              <a:rPr lang="pt-PT" dirty="0">
                <a:solidFill>
                  <a:srgbClr val="212121"/>
                </a:solidFill>
                <a:latin typeface="inherit"/>
              </a:rPr>
              <a:t> dará ao item</a:t>
            </a:r>
            <a:r>
              <a:rPr lang="pt-PT" sz="2400" dirty="0"/>
              <a:t> </a:t>
            </a:r>
            <a:r>
              <a:rPr lang="pt-PT" sz="2400" i="1" dirty="0" smtClean="0">
                <a:solidFill>
                  <a:srgbClr val="FF0000"/>
                </a:solidFill>
              </a:rPr>
              <a:t>i</a:t>
            </a:r>
            <a:endParaRPr lang="pt-BR" dirty="0" smtClean="0"/>
          </a:p>
          <a:p>
            <a:r>
              <a:rPr lang="pt-BR" dirty="0" smtClean="0"/>
              <a:t>Assim, vamos </a:t>
            </a:r>
            <a:r>
              <a:rPr lang="pt-BR" dirty="0" smtClean="0"/>
              <a:t>empregar a fórmula abaixo:</a:t>
            </a:r>
            <a:endParaRPr lang="pt-PT" dirty="0" smtClean="0"/>
          </a:p>
        </p:txBody>
      </p:sp>
      <p:pic>
        <p:nvPicPr>
          <p:cNvPr id="4" name="Imagem 3"/>
          <p:cNvPicPr>
            <a:picLocks noChangeAspect="1"/>
          </p:cNvPicPr>
          <p:nvPr/>
        </p:nvPicPr>
        <p:blipFill>
          <a:blip r:embed="rId2"/>
          <a:stretch>
            <a:fillRect/>
          </a:stretch>
        </p:blipFill>
        <p:spPr>
          <a:xfrm>
            <a:off x="3208166" y="3632029"/>
            <a:ext cx="5302787" cy="1573822"/>
          </a:xfrm>
          <a:prstGeom prst="rect">
            <a:avLst/>
          </a:prstGeom>
        </p:spPr>
      </p:pic>
    </p:spTree>
    <p:extLst>
      <p:ext uri="{BB962C8B-B14F-4D97-AF65-F5344CB8AC3E}">
        <p14:creationId xmlns:p14="http://schemas.microsoft.com/office/powerpoint/2010/main" val="36173276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Previsões</a:t>
            </a:r>
            <a:endParaRPr lang="pt-BR" dirty="0"/>
          </a:p>
        </p:txBody>
      </p:sp>
      <p:sp>
        <p:nvSpPr>
          <p:cNvPr id="3" name="Espaço Reservado para Conteúdo 2"/>
          <p:cNvSpPr>
            <a:spLocks noGrp="1"/>
          </p:cNvSpPr>
          <p:nvPr>
            <p:ph idx="1"/>
          </p:nvPr>
        </p:nvSpPr>
        <p:spPr>
          <a:xfrm>
            <a:off x="641253" y="2592461"/>
            <a:ext cx="10515600" cy="4033422"/>
          </a:xfrm>
        </p:spPr>
        <p:txBody>
          <a:bodyPr>
            <a:normAutofit fontScale="92500" lnSpcReduction="10000"/>
          </a:bodyPr>
          <a:lstStyle/>
          <a:p>
            <a:pPr lvl="0"/>
            <a:r>
              <a:rPr lang="pt-PT" dirty="0" smtClean="0">
                <a:latin typeface="inherit"/>
              </a:rPr>
              <a:t>Onde,</a:t>
            </a:r>
          </a:p>
          <a:p>
            <a:pPr lvl="0"/>
            <a:r>
              <a:rPr lang="pt-PT" i="1" dirty="0" smtClean="0">
                <a:solidFill>
                  <a:srgbClr val="FF0000"/>
                </a:solidFill>
                <a:latin typeface="inherit"/>
              </a:rPr>
              <a:t>p </a:t>
            </a:r>
            <a:r>
              <a:rPr lang="pt-PT" i="1" dirty="0">
                <a:solidFill>
                  <a:srgbClr val="FF0000"/>
                </a:solidFill>
                <a:latin typeface="inherit"/>
              </a:rPr>
              <a:t>(u, i) </a:t>
            </a:r>
            <a:r>
              <a:rPr lang="pt-PT" dirty="0">
                <a:solidFill>
                  <a:srgbClr val="212121"/>
                </a:solidFill>
                <a:latin typeface="inherit"/>
              </a:rPr>
              <a:t>significa que </a:t>
            </a:r>
            <a:r>
              <a:rPr lang="pt-PT" dirty="0" smtClean="0">
                <a:solidFill>
                  <a:srgbClr val="212121"/>
                </a:solidFill>
                <a:latin typeface="inherit"/>
              </a:rPr>
              <a:t>desejamos </a:t>
            </a:r>
            <a:r>
              <a:rPr lang="pt-PT" dirty="0">
                <a:solidFill>
                  <a:srgbClr val="212121"/>
                </a:solidFill>
                <a:latin typeface="inherit"/>
              </a:rPr>
              <a:t>prever </a:t>
            </a:r>
            <a:r>
              <a:rPr lang="pt-PT" dirty="0" smtClean="0">
                <a:solidFill>
                  <a:srgbClr val="212121"/>
                </a:solidFill>
                <a:latin typeface="inherit"/>
              </a:rPr>
              <a:t>a avaliação que o usuário </a:t>
            </a:r>
            <a:r>
              <a:rPr lang="pt-PT" i="1" dirty="0" smtClean="0">
                <a:solidFill>
                  <a:srgbClr val="FF0000"/>
                </a:solidFill>
                <a:latin typeface="inherit"/>
              </a:rPr>
              <a:t>u</a:t>
            </a:r>
            <a:r>
              <a:rPr lang="pt-PT" dirty="0" smtClean="0">
                <a:solidFill>
                  <a:srgbClr val="212121"/>
                </a:solidFill>
                <a:latin typeface="inherit"/>
              </a:rPr>
              <a:t> dará ao item</a:t>
            </a:r>
            <a:r>
              <a:rPr lang="pt-PT" sz="2400" dirty="0" smtClean="0"/>
              <a:t> </a:t>
            </a:r>
            <a:r>
              <a:rPr lang="pt-PT" sz="2400" i="1" dirty="0" smtClean="0">
                <a:solidFill>
                  <a:srgbClr val="FF0000"/>
                </a:solidFill>
              </a:rPr>
              <a:t>i</a:t>
            </a:r>
          </a:p>
          <a:p>
            <a:pPr lvl="0"/>
            <a:r>
              <a:rPr lang="pt-BR" dirty="0"/>
              <a:t>E</a:t>
            </a:r>
            <a:r>
              <a:rPr lang="pt-BR" dirty="0" smtClean="0"/>
              <a:t>ntão</a:t>
            </a:r>
            <a:r>
              <a:rPr lang="pt-BR" dirty="0"/>
              <a:t>, </a:t>
            </a:r>
            <a:r>
              <a:rPr lang="pt-BR" i="1" dirty="0" smtClean="0">
                <a:solidFill>
                  <a:srgbClr val="FF0000"/>
                </a:solidFill>
              </a:rPr>
              <a:t>p </a:t>
            </a:r>
            <a:r>
              <a:rPr lang="pt-BR" i="1" dirty="0">
                <a:solidFill>
                  <a:srgbClr val="FF0000"/>
                </a:solidFill>
              </a:rPr>
              <a:t>(David, </a:t>
            </a:r>
            <a:r>
              <a:rPr lang="pt-BR" i="1" dirty="0" err="1">
                <a:solidFill>
                  <a:srgbClr val="FF0000"/>
                </a:solidFill>
              </a:rPr>
              <a:t>Kacey</a:t>
            </a:r>
            <a:r>
              <a:rPr lang="pt-BR" i="1" dirty="0">
                <a:solidFill>
                  <a:srgbClr val="FF0000"/>
                </a:solidFill>
              </a:rPr>
              <a:t> </a:t>
            </a:r>
            <a:r>
              <a:rPr lang="pt-BR" i="1" dirty="0" err="1">
                <a:solidFill>
                  <a:srgbClr val="FF0000"/>
                </a:solidFill>
              </a:rPr>
              <a:t>Musgraves</a:t>
            </a:r>
            <a:r>
              <a:rPr lang="pt-BR" i="1" dirty="0">
                <a:solidFill>
                  <a:srgbClr val="FF0000"/>
                </a:solidFill>
              </a:rPr>
              <a:t>) </a:t>
            </a:r>
            <a:r>
              <a:rPr lang="pt-BR" dirty="0"/>
              <a:t>significa </a:t>
            </a:r>
            <a:r>
              <a:rPr lang="pt-BR" dirty="0" smtClean="0"/>
              <a:t>que desejamos prever </a:t>
            </a:r>
            <a:r>
              <a:rPr lang="pt-BR" dirty="0"/>
              <a:t>a </a:t>
            </a:r>
            <a:r>
              <a:rPr lang="pt-BR" dirty="0" smtClean="0"/>
              <a:t>avaliação que </a:t>
            </a:r>
            <a:r>
              <a:rPr lang="pt-BR" dirty="0">
                <a:solidFill>
                  <a:srgbClr val="FF0000"/>
                </a:solidFill>
              </a:rPr>
              <a:t>David</a:t>
            </a:r>
            <a:r>
              <a:rPr lang="pt-BR" dirty="0"/>
              <a:t> </a:t>
            </a:r>
            <a:r>
              <a:rPr lang="pt-BR" dirty="0" smtClean="0"/>
              <a:t>(</a:t>
            </a:r>
            <a:r>
              <a:rPr lang="pt-BR" i="1" dirty="0" smtClean="0">
                <a:solidFill>
                  <a:srgbClr val="FF0000"/>
                </a:solidFill>
              </a:rPr>
              <a:t>u</a:t>
            </a:r>
            <a:r>
              <a:rPr lang="pt-BR" dirty="0" smtClean="0"/>
              <a:t> </a:t>
            </a:r>
            <a:r>
              <a:rPr lang="pt-BR" dirty="0"/>
              <a:t>na equação) dará a </a:t>
            </a:r>
            <a:r>
              <a:rPr lang="pt-BR" dirty="0" err="1">
                <a:solidFill>
                  <a:srgbClr val="FF0000"/>
                </a:solidFill>
              </a:rPr>
              <a:t>Kacey</a:t>
            </a:r>
            <a:r>
              <a:rPr lang="pt-BR" dirty="0">
                <a:solidFill>
                  <a:srgbClr val="FF0000"/>
                </a:solidFill>
              </a:rPr>
              <a:t> </a:t>
            </a:r>
            <a:r>
              <a:rPr lang="pt-BR" dirty="0" err="1">
                <a:solidFill>
                  <a:srgbClr val="FF0000"/>
                </a:solidFill>
              </a:rPr>
              <a:t>Musgraves</a:t>
            </a:r>
            <a:r>
              <a:rPr lang="pt-BR" dirty="0">
                <a:solidFill>
                  <a:srgbClr val="FF0000"/>
                </a:solidFill>
              </a:rPr>
              <a:t> </a:t>
            </a:r>
            <a:r>
              <a:rPr lang="pt-BR" dirty="0" smtClean="0"/>
              <a:t>(</a:t>
            </a:r>
            <a:r>
              <a:rPr lang="pt-BR" i="1" dirty="0" smtClean="0">
                <a:solidFill>
                  <a:srgbClr val="FF0000"/>
                </a:solidFill>
              </a:rPr>
              <a:t>i</a:t>
            </a:r>
            <a:r>
              <a:rPr lang="pt-BR" dirty="0" smtClean="0"/>
              <a:t> </a:t>
            </a:r>
            <a:r>
              <a:rPr lang="pt-BR" dirty="0"/>
              <a:t>na equação</a:t>
            </a:r>
            <a:r>
              <a:rPr lang="pt-BR" dirty="0" smtClean="0"/>
              <a:t>)</a:t>
            </a:r>
          </a:p>
          <a:p>
            <a:pPr lvl="0"/>
            <a:r>
              <a:rPr lang="pt-BR" i="1" dirty="0" smtClean="0">
                <a:solidFill>
                  <a:srgbClr val="FF0000"/>
                </a:solidFill>
              </a:rPr>
              <a:t>N</a:t>
            </a:r>
            <a:r>
              <a:rPr lang="pt-BR" dirty="0" smtClean="0"/>
              <a:t> </a:t>
            </a:r>
            <a:r>
              <a:rPr lang="pt-BR" dirty="0"/>
              <a:t>é cada um dos itens que </a:t>
            </a:r>
            <a:r>
              <a:rPr lang="pt-BR" dirty="0" smtClean="0"/>
              <a:t>o usuário </a:t>
            </a:r>
            <a:r>
              <a:rPr lang="pt-BR" i="1" dirty="0" smtClean="0">
                <a:solidFill>
                  <a:srgbClr val="FF0000"/>
                </a:solidFill>
              </a:rPr>
              <a:t>u</a:t>
            </a:r>
            <a:r>
              <a:rPr lang="pt-BR" dirty="0" smtClean="0"/>
              <a:t> avaliou que são similares </a:t>
            </a:r>
            <a:r>
              <a:rPr lang="pt-BR" dirty="0"/>
              <a:t>ao item </a:t>
            </a:r>
            <a:r>
              <a:rPr lang="pt-BR" i="1" dirty="0">
                <a:solidFill>
                  <a:srgbClr val="FF0000"/>
                </a:solidFill>
              </a:rPr>
              <a:t>i</a:t>
            </a:r>
            <a:r>
              <a:rPr lang="pt-BR" dirty="0"/>
              <a:t>. </a:t>
            </a:r>
          </a:p>
          <a:p>
            <a:pPr lvl="1"/>
            <a:r>
              <a:rPr lang="pt-BR" dirty="0" smtClean="0"/>
              <a:t>Por </a:t>
            </a:r>
            <a:r>
              <a:rPr lang="pt-BR" dirty="0"/>
              <a:t>"</a:t>
            </a:r>
            <a:r>
              <a:rPr lang="pt-BR" i="1" dirty="0" smtClean="0">
                <a:solidFill>
                  <a:srgbClr val="FF0000"/>
                </a:solidFill>
              </a:rPr>
              <a:t>similar</a:t>
            </a:r>
            <a:r>
              <a:rPr lang="pt-BR" dirty="0" smtClean="0"/>
              <a:t>", </a:t>
            </a:r>
            <a:r>
              <a:rPr lang="pt-BR" dirty="0"/>
              <a:t>quero dizer que há </a:t>
            </a:r>
            <a:r>
              <a:rPr lang="pt-BR" dirty="0" smtClean="0"/>
              <a:t>um valor de </a:t>
            </a:r>
            <a:r>
              <a:rPr lang="pt-BR" dirty="0"/>
              <a:t>similaridade entre </a:t>
            </a:r>
            <a:r>
              <a:rPr lang="pt-BR" i="1" dirty="0">
                <a:solidFill>
                  <a:srgbClr val="FF0000"/>
                </a:solidFill>
              </a:rPr>
              <a:t>N</a:t>
            </a:r>
            <a:r>
              <a:rPr lang="pt-BR" dirty="0"/>
              <a:t> e </a:t>
            </a:r>
            <a:r>
              <a:rPr lang="pt-BR" i="1" dirty="0" smtClean="0">
                <a:solidFill>
                  <a:srgbClr val="FF0000"/>
                </a:solidFill>
              </a:rPr>
              <a:t>i</a:t>
            </a:r>
            <a:r>
              <a:rPr lang="pt-BR" dirty="0" smtClean="0"/>
              <a:t> em </a:t>
            </a:r>
            <a:r>
              <a:rPr lang="pt-BR" dirty="0"/>
              <a:t>nossa </a:t>
            </a:r>
            <a:r>
              <a:rPr lang="pt-BR" dirty="0" smtClean="0"/>
              <a:t>matriz</a:t>
            </a:r>
            <a:r>
              <a:rPr lang="pt-BR" dirty="0"/>
              <a:t> </a:t>
            </a:r>
            <a:r>
              <a:rPr lang="pt-BR" dirty="0" smtClean="0"/>
              <a:t>de similaridade</a:t>
            </a:r>
          </a:p>
          <a:p>
            <a:r>
              <a:rPr lang="en-US" i="1" dirty="0" err="1">
                <a:solidFill>
                  <a:srgbClr val="FF0000"/>
                </a:solidFill>
              </a:rPr>
              <a:t>Si,N</a:t>
            </a:r>
            <a:r>
              <a:rPr lang="en-US" dirty="0"/>
              <a:t> é a </a:t>
            </a:r>
            <a:r>
              <a:rPr lang="en-US" dirty="0" err="1"/>
              <a:t>similaridade</a:t>
            </a:r>
            <a:r>
              <a:rPr lang="en-US" dirty="0"/>
              <a:t> entre </a:t>
            </a:r>
            <a:r>
              <a:rPr lang="en-US" i="1" dirty="0" err="1">
                <a:solidFill>
                  <a:srgbClr val="FF0000"/>
                </a:solidFill>
              </a:rPr>
              <a:t>i</a:t>
            </a:r>
            <a:r>
              <a:rPr lang="en-US" dirty="0"/>
              <a:t> e </a:t>
            </a:r>
            <a:r>
              <a:rPr lang="en-US" i="1" dirty="0">
                <a:solidFill>
                  <a:srgbClr val="FF0000"/>
                </a:solidFill>
              </a:rPr>
              <a:t>N</a:t>
            </a:r>
            <a:r>
              <a:rPr lang="en-US" dirty="0"/>
              <a:t> (da matrix de </a:t>
            </a:r>
            <a:r>
              <a:rPr lang="en-US" dirty="0" err="1"/>
              <a:t>similaridade</a:t>
            </a:r>
            <a:r>
              <a:rPr lang="en-US" dirty="0" smtClean="0"/>
              <a:t>)</a:t>
            </a:r>
          </a:p>
          <a:p>
            <a:r>
              <a:rPr lang="pt-BR" i="1" dirty="0">
                <a:solidFill>
                  <a:srgbClr val="FF0000"/>
                </a:solidFill>
              </a:rPr>
              <a:t>Ru, N </a:t>
            </a:r>
            <a:r>
              <a:rPr lang="pt-BR" dirty="0"/>
              <a:t>é a avaliação que usuário </a:t>
            </a:r>
            <a:r>
              <a:rPr lang="pt-BR" i="1" dirty="0">
                <a:solidFill>
                  <a:srgbClr val="FF0000"/>
                </a:solidFill>
              </a:rPr>
              <a:t>u</a:t>
            </a:r>
            <a:r>
              <a:rPr lang="pt-BR" dirty="0"/>
              <a:t> deu para item </a:t>
            </a:r>
            <a:r>
              <a:rPr lang="pt-BR" i="1" dirty="0">
                <a:solidFill>
                  <a:srgbClr val="FF0000"/>
                </a:solidFill>
              </a:rPr>
              <a:t>N</a:t>
            </a:r>
          </a:p>
          <a:p>
            <a:endParaRPr lang="en-US" dirty="0"/>
          </a:p>
          <a:p>
            <a:endParaRPr lang="pt-PT" i="1" dirty="0">
              <a:latin typeface="Arial" panose="020B0604020202020204" pitchFamily="34" charset="0"/>
            </a:endParaRPr>
          </a:p>
          <a:p>
            <a:endParaRPr lang="pt-BR" dirty="0"/>
          </a:p>
        </p:txBody>
      </p:sp>
      <p:pic>
        <p:nvPicPr>
          <p:cNvPr id="5" name="Imagem 4"/>
          <p:cNvPicPr>
            <a:picLocks noChangeAspect="1"/>
          </p:cNvPicPr>
          <p:nvPr/>
        </p:nvPicPr>
        <p:blipFill>
          <a:blip r:embed="rId2"/>
          <a:stretch>
            <a:fillRect/>
          </a:stretch>
        </p:blipFill>
        <p:spPr>
          <a:xfrm>
            <a:off x="4825951" y="691882"/>
            <a:ext cx="5302787" cy="1573822"/>
          </a:xfrm>
          <a:prstGeom prst="rect">
            <a:avLst/>
          </a:prstGeom>
        </p:spPr>
      </p:pic>
    </p:spTree>
    <p:extLst>
      <p:ext uri="{BB962C8B-B14F-4D97-AF65-F5344CB8AC3E}">
        <p14:creationId xmlns:p14="http://schemas.microsoft.com/office/powerpoint/2010/main" val="379231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Previsões</a:t>
            </a:r>
            <a:endParaRPr lang="pt-BR" dirty="0"/>
          </a:p>
        </p:txBody>
      </p:sp>
      <p:sp>
        <p:nvSpPr>
          <p:cNvPr id="3" name="Espaço Reservado para Conteúdo 2"/>
          <p:cNvSpPr>
            <a:spLocks noGrp="1"/>
          </p:cNvSpPr>
          <p:nvPr>
            <p:ph idx="1"/>
          </p:nvPr>
        </p:nvSpPr>
        <p:spPr/>
        <p:txBody>
          <a:bodyPr/>
          <a:lstStyle/>
          <a:p>
            <a:r>
              <a:rPr lang="pt-BR" dirty="0" smtClean="0"/>
              <a:t>Para </a:t>
            </a:r>
            <a:r>
              <a:rPr lang="pt-BR" dirty="0"/>
              <a:t>que isso funcione melhor, </a:t>
            </a:r>
            <a:r>
              <a:rPr lang="pt-BR" i="1" dirty="0">
                <a:solidFill>
                  <a:srgbClr val="FF0000"/>
                </a:solidFill>
              </a:rPr>
              <a:t>Ru, N </a:t>
            </a:r>
            <a:r>
              <a:rPr lang="pt-BR" dirty="0" smtClean="0"/>
              <a:t>deveria </a:t>
            </a:r>
            <a:r>
              <a:rPr lang="pt-BR" dirty="0"/>
              <a:t>ser um valor no intervalo de -1 a </a:t>
            </a:r>
            <a:r>
              <a:rPr lang="pt-BR" dirty="0" smtClean="0"/>
              <a:t>1</a:t>
            </a:r>
          </a:p>
          <a:p>
            <a:r>
              <a:rPr lang="pt-BR" dirty="0" smtClean="0"/>
              <a:t>As avaliações </a:t>
            </a:r>
            <a:r>
              <a:rPr lang="pt-BR" dirty="0"/>
              <a:t>estão na faixa de 1 a 5. </a:t>
            </a:r>
            <a:endParaRPr lang="pt-BR" dirty="0" smtClean="0"/>
          </a:p>
          <a:p>
            <a:r>
              <a:rPr lang="pt-BR" dirty="0" smtClean="0"/>
              <a:t>Então</a:t>
            </a:r>
            <a:r>
              <a:rPr lang="pt-BR" dirty="0"/>
              <a:t>, precisaremos de </a:t>
            </a:r>
            <a:r>
              <a:rPr lang="pt-BR" dirty="0" smtClean="0"/>
              <a:t>uma equação </a:t>
            </a:r>
            <a:r>
              <a:rPr lang="pt-BR" dirty="0"/>
              <a:t>para </a:t>
            </a:r>
            <a:r>
              <a:rPr lang="pt-BR" dirty="0" smtClean="0"/>
              <a:t>converter ou normalizar as avaliações </a:t>
            </a:r>
            <a:r>
              <a:rPr lang="pt-BR" dirty="0"/>
              <a:t>para a escala de -1 para 1</a:t>
            </a:r>
          </a:p>
        </p:txBody>
      </p:sp>
    </p:spTree>
    <p:extLst>
      <p:ext uri="{BB962C8B-B14F-4D97-AF65-F5344CB8AC3E}">
        <p14:creationId xmlns:p14="http://schemas.microsoft.com/office/powerpoint/2010/main" val="10083782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Normalização</a:t>
            </a:r>
            <a:endParaRPr lang="pt-BR" dirty="0"/>
          </a:p>
        </p:txBody>
      </p:sp>
      <p:sp>
        <p:nvSpPr>
          <p:cNvPr id="3" name="Espaço Reservado para Conteúdo 2"/>
          <p:cNvSpPr>
            <a:spLocks noGrp="1"/>
          </p:cNvSpPr>
          <p:nvPr>
            <p:ph idx="1"/>
          </p:nvPr>
        </p:nvSpPr>
        <p:spPr>
          <a:xfrm>
            <a:off x="613117" y="3949847"/>
            <a:ext cx="10515600" cy="2493157"/>
          </a:xfrm>
        </p:spPr>
        <p:txBody>
          <a:bodyPr>
            <a:normAutofit/>
          </a:bodyPr>
          <a:lstStyle/>
          <a:p>
            <a:r>
              <a:rPr lang="en-US" i="1" dirty="0" err="1">
                <a:solidFill>
                  <a:srgbClr val="FF0000"/>
                </a:solidFill>
              </a:rPr>
              <a:t>NRu,N</a:t>
            </a:r>
            <a:r>
              <a:rPr lang="en-US" dirty="0"/>
              <a:t> é a </a:t>
            </a:r>
            <a:r>
              <a:rPr lang="en-US" dirty="0" err="1"/>
              <a:t>avaliação</a:t>
            </a:r>
            <a:r>
              <a:rPr lang="en-US" dirty="0"/>
              <a:t> </a:t>
            </a:r>
            <a:r>
              <a:rPr lang="en-US" dirty="0" err="1"/>
              <a:t>normalizada</a:t>
            </a:r>
            <a:r>
              <a:rPr lang="en-US" dirty="0"/>
              <a:t> (a nova </a:t>
            </a:r>
            <a:r>
              <a:rPr lang="en-US" dirty="0" err="1"/>
              <a:t>avaliação</a:t>
            </a:r>
            <a:r>
              <a:rPr lang="en-US" dirty="0"/>
              <a:t> </a:t>
            </a:r>
            <a:r>
              <a:rPr lang="en-US" dirty="0" err="1"/>
              <a:t>na</a:t>
            </a:r>
            <a:r>
              <a:rPr lang="en-US" dirty="0"/>
              <a:t> </a:t>
            </a:r>
            <a:r>
              <a:rPr lang="en-US" dirty="0" err="1"/>
              <a:t>escala</a:t>
            </a:r>
            <a:r>
              <a:rPr lang="en-US" dirty="0"/>
              <a:t> de -1 </a:t>
            </a:r>
            <a:r>
              <a:rPr lang="en-US" dirty="0"/>
              <a:t>a</a:t>
            </a:r>
            <a:r>
              <a:rPr lang="en-US" dirty="0" smtClean="0"/>
              <a:t> </a:t>
            </a:r>
            <a:r>
              <a:rPr lang="en-US" dirty="0"/>
              <a:t>1.</a:t>
            </a:r>
            <a:endParaRPr lang="pt-BR" dirty="0"/>
          </a:p>
          <a:p>
            <a:pPr lvl="0"/>
            <a:r>
              <a:rPr lang="pt-PT" i="1" dirty="0" smtClean="0">
                <a:solidFill>
                  <a:srgbClr val="FF0000"/>
                </a:solidFill>
                <a:latin typeface="inherit"/>
              </a:rPr>
              <a:t>MaxR</a:t>
            </a:r>
            <a:r>
              <a:rPr lang="pt-PT" dirty="0" smtClean="0">
                <a:solidFill>
                  <a:srgbClr val="212121"/>
                </a:solidFill>
                <a:latin typeface="inherit"/>
              </a:rPr>
              <a:t> é </a:t>
            </a:r>
            <a:r>
              <a:rPr lang="pt-PT" dirty="0">
                <a:solidFill>
                  <a:srgbClr val="212121"/>
                </a:solidFill>
                <a:latin typeface="inherit"/>
              </a:rPr>
              <a:t>a </a:t>
            </a:r>
            <a:r>
              <a:rPr lang="pt-PT" dirty="0" smtClean="0">
                <a:solidFill>
                  <a:srgbClr val="212121"/>
                </a:solidFill>
                <a:latin typeface="inherit"/>
              </a:rPr>
              <a:t>avaliação </a:t>
            </a:r>
            <a:r>
              <a:rPr lang="pt-PT" dirty="0">
                <a:solidFill>
                  <a:srgbClr val="212121"/>
                </a:solidFill>
                <a:latin typeface="inherit"/>
              </a:rPr>
              <a:t>máxima (5 no nosso caso) e </a:t>
            </a:r>
            <a:r>
              <a:rPr lang="pt-PT" i="1" dirty="0">
                <a:solidFill>
                  <a:srgbClr val="FF0000"/>
                </a:solidFill>
                <a:latin typeface="inherit"/>
              </a:rPr>
              <a:t>MinR</a:t>
            </a:r>
            <a:r>
              <a:rPr lang="pt-PT" dirty="0">
                <a:solidFill>
                  <a:srgbClr val="212121"/>
                </a:solidFill>
                <a:latin typeface="inherit"/>
              </a:rPr>
              <a:t> é</a:t>
            </a:r>
            <a:r>
              <a:rPr lang="pt-PT" dirty="0" smtClean="0">
                <a:solidFill>
                  <a:srgbClr val="212121"/>
                </a:solidFill>
                <a:latin typeface="inherit"/>
              </a:rPr>
              <a:t> </a:t>
            </a:r>
            <a:r>
              <a:rPr lang="pt-PT" dirty="0">
                <a:solidFill>
                  <a:srgbClr val="212121"/>
                </a:solidFill>
                <a:latin typeface="inherit"/>
              </a:rPr>
              <a:t>a </a:t>
            </a:r>
            <a:r>
              <a:rPr lang="pt-PT" dirty="0" smtClean="0">
                <a:solidFill>
                  <a:srgbClr val="212121"/>
                </a:solidFill>
                <a:latin typeface="inherit"/>
              </a:rPr>
              <a:t>avaliação </a:t>
            </a:r>
            <a:r>
              <a:rPr lang="pt-PT" dirty="0">
                <a:solidFill>
                  <a:srgbClr val="212121"/>
                </a:solidFill>
                <a:latin typeface="inherit"/>
              </a:rPr>
              <a:t>mínima (1)</a:t>
            </a:r>
            <a:r>
              <a:rPr lang="pt-PT" sz="2400" dirty="0"/>
              <a:t> </a:t>
            </a:r>
            <a:endParaRPr lang="pt-PT" sz="2400" dirty="0" smtClean="0"/>
          </a:p>
          <a:p>
            <a:r>
              <a:rPr lang="pt-BR" sz="3200" i="1" dirty="0">
                <a:solidFill>
                  <a:srgbClr val="FF0000"/>
                </a:solidFill>
              </a:rPr>
              <a:t>Ru, N </a:t>
            </a:r>
            <a:r>
              <a:rPr lang="pt-BR" sz="3200" dirty="0"/>
              <a:t>é a avaliação que usuário </a:t>
            </a:r>
            <a:r>
              <a:rPr lang="pt-BR" sz="3200" i="1" dirty="0">
                <a:solidFill>
                  <a:srgbClr val="FF0000"/>
                </a:solidFill>
              </a:rPr>
              <a:t>u</a:t>
            </a:r>
            <a:r>
              <a:rPr lang="pt-BR" sz="3200" dirty="0"/>
              <a:t> deu para item </a:t>
            </a:r>
            <a:r>
              <a:rPr lang="pt-BR" sz="3200" i="1" dirty="0" smtClean="0">
                <a:solidFill>
                  <a:srgbClr val="FF0000"/>
                </a:solidFill>
              </a:rPr>
              <a:t>N</a:t>
            </a:r>
          </a:p>
          <a:p>
            <a:pPr marL="0" indent="0">
              <a:buNone/>
            </a:pPr>
            <a:endParaRPr lang="pt-PT" sz="4000" dirty="0">
              <a:latin typeface="Arial" panose="020B0604020202020204" pitchFamily="34" charset="0"/>
            </a:endParaRPr>
          </a:p>
          <a:p>
            <a:endParaRPr lang="pt-BR" dirty="0" smtClean="0"/>
          </a:p>
          <a:p>
            <a:endParaRPr lang="pt-BR" dirty="0" smtClean="0"/>
          </a:p>
        </p:txBody>
      </p:sp>
      <p:pic>
        <p:nvPicPr>
          <p:cNvPr id="5" name="Imagem 4"/>
          <p:cNvPicPr>
            <a:picLocks noChangeAspect="1"/>
          </p:cNvPicPr>
          <p:nvPr/>
        </p:nvPicPr>
        <p:blipFill>
          <a:blip r:embed="rId2"/>
          <a:stretch>
            <a:fillRect/>
          </a:stretch>
        </p:blipFill>
        <p:spPr>
          <a:xfrm>
            <a:off x="3180910" y="1827389"/>
            <a:ext cx="5380013" cy="1985756"/>
          </a:xfrm>
          <a:prstGeom prst="rect">
            <a:avLst/>
          </a:prstGeom>
        </p:spPr>
      </p:pic>
    </p:spTree>
    <p:extLst>
      <p:ext uri="{BB962C8B-B14F-4D97-AF65-F5344CB8AC3E}">
        <p14:creationId xmlns:p14="http://schemas.microsoft.com/office/powerpoint/2010/main" val="22899887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Normalização</a:t>
            </a:r>
            <a:endParaRPr lang="pt-BR" dirty="0"/>
          </a:p>
        </p:txBody>
      </p:sp>
      <p:sp>
        <p:nvSpPr>
          <p:cNvPr id="3" name="Espaço Reservado para Conteúdo 2"/>
          <p:cNvSpPr>
            <a:spLocks noGrp="1"/>
          </p:cNvSpPr>
          <p:nvPr>
            <p:ph idx="1"/>
          </p:nvPr>
        </p:nvSpPr>
        <p:spPr/>
        <p:txBody>
          <a:bodyPr/>
          <a:lstStyle/>
          <a:p>
            <a:pPr lvl="0"/>
            <a:r>
              <a:rPr lang="pt-PT" dirty="0">
                <a:solidFill>
                  <a:srgbClr val="212121"/>
                </a:solidFill>
                <a:latin typeface="inherit"/>
              </a:rPr>
              <a:t>Digamos que alguém tenha avaliado o </a:t>
            </a:r>
            <a:r>
              <a:rPr lang="pt-PT" i="1" dirty="0">
                <a:solidFill>
                  <a:srgbClr val="FF0000"/>
                </a:solidFill>
                <a:latin typeface="inherit"/>
              </a:rPr>
              <a:t>Fall Out Boy </a:t>
            </a:r>
            <a:r>
              <a:rPr lang="pt-PT" dirty="0">
                <a:solidFill>
                  <a:srgbClr val="212121"/>
                </a:solidFill>
                <a:latin typeface="inherit"/>
              </a:rPr>
              <a:t>como 2. </a:t>
            </a:r>
            <a:endParaRPr lang="pt-PT" dirty="0" smtClean="0">
              <a:solidFill>
                <a:srgbClr val="212121"/>
              </a:solidFill>
              <a:latin typeface="inherit"/>
            </a:endParaRPr>
          </a:p>
          <a:p>
            <a:pPr lvl="0"/>
            <a:r>
              <a:rPr lang="pt-PT" dirty="0" smtClean="0">
                <a:solidFill>
                  <a:srgbClr val="212121"/>
                </a:solidFill>
                <a:latin typeface="inherit"/>
              </a:rPr>
              <a:t>A </a:t>
            </a:r>
            <a:r>
              <a:rPr lang="pt-PT" dirty="0">
                <a:solidFill>
                  <a:srgbClr val="212121"/>
                </a:solidFill>
                <a:latin typeface="inherit"/>
              </a:rPr>
              <a:t>nossa </a:t>
            </a:r>
            <a:r>
              <a:rPr lang="pt-PT" dirty="0" smtClean="0">
                <a:solidFill>
                  <a:srgbClr val="212121"/>
                </a:solidFill>
                <a:latin typeface="inherit"/>
              </a:rPr>
              <a:t>avaliação </a:t>
            </a:r>
            <a:r>
              <a:rPr lang="pt-PT" dirty="0">
                <a:solidFill>
                  <a:srgbClr val="212121"/>
                </a:solidFill>
                <a:latin typeface="inherit"/>
              </a:rPr>
              <a:t>normalizada seria </a:t>
            </a:r>
            <a:endParaRPr lang="pt-PT" sz="4000" dirty="0">
              <a:latin typeface="Arial" panose="020B0604020202020204" pitchFamily="34" charset="0"/>
            </a:endParaRPr>
          </a:p>
          <a:p>
            <a:endParaRPr lang="pt-BR" dirty="0"/>
          </a:p>
        </p:txBody>
      </p:sp>
      <p:pic>
        <p:nvPicPr>
          <p:cNvPr id="5" name="Imagem 4"/>
          <p:cNvPicPr>
            <a:picLocks noChangeAspect="1"/>
          </p:cNvPicPr>
          <p:nvPr/>
        </p:nvPicPr>
        <p:blipFill>
          <a:blip r:embed="rId2"/>
          <a:stretch>
            <a:fillRect/>
          </a:stretch>
        </p:blipFill>
        <p:spPr>
          <a:xfrm>
            <a:off x="1410652" y="3166110"/>
            <a:ext cx="8639175" cy="1257300"/>
          </a:xfrm>
          <a:prstGeom prst="rect">
            <a:avLst/>
          </a:prstGeom>
        </p:spPr>
      </p:pic>
    </p:spTree>
    <p:extLst>
      <p:ext uri="{BB962C8B-B14F-4D97-AF65-F5344CB8AC3E}">
        <p14:creationId xmlns:p14="http://schemas.microsoft.com/office/powerpoint/2010/main" val="27644116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Desnormalizar</a:t>
            </a:r>
            <a:endParaRPr lang="pt-BR" dirty="0"/>
          </a:p>
        </p:txBody>
      </p:sp>
      <p:sp>
        <p:nvSpPr>
          <p:cNvPr id="3" name="Espaço Reservado para Conteúdo 2"/>
          <p:cNvSpPr>
            <a:spLocks noGrp="1"/>
          </p:cNvSpPr>
          <p:nvPr>
            <p:ph idx="1"/>
          </p:nvPr>
        </p:nvSpPr>
        <p:spPr/>
        <p:txBody>
          <a:bodyPr/>
          <a:lstStyle/>
          <a:p>
            <a:r>
              <a:rPr lang="pt-BR" dirty="0" smtClean="0"/>
              <a:t>A </a:t>
            </a:r>
            <a:r>
              <a:rPr lang="pt-BR" dirty="0"/>
              <a:t>equação para </a:t>
            </a:r>
            <a:r>
              <a:rPr lang="pt-BR" dirty="0" err="1"/>
              <a:t>desnormalizar</a:t>
            </a:r>
            <a:r>
              <a:rPr lang="pt-BR" dirty="0"/>
              <a:t> (passar da </a:t>
            </a:r>
            <a:r>
              <a:rPr lang="pt-BR" dirty="0" smtClean="0"/>
              <a:t>avaliação </a:t>
            </a:r>
            <a:r>
              <a:rPr lang="pt-BR" dirty="0"/>
              <a:t>normalizada para uma em nossa escala original de 1 a 5 é</a:t>
            </a:r>
            <a:r>
              <a:rPr lang="pt-BR" dirty="0" smtClean="0"/>
              <a:t>:</a:t>
            </a:r>
          </a:p>
          <a:p>
            <a:endParaRPr lang="pt-BR" dirty="0"/>
          </a:p>
          <a:p>
            <a:endParaRPr lang="pt-BR" dirty="0" smtClean="0"/>
          </a:p>
          <a:p>
            <a:endParaRPr lang="pt-BR" dirty="0"/>
          </a:p>
          <a:p>
            <a:r>
              <a:rPr lang="pt-BR" dirty="0" smtClean="0"/>
              <a:t>e </a:t>
            </a:r>
            <a:r>
              <a:rPr lang="pt-BR" dirty="0"/>
              <a:t>ir para o outro lado </a:t>
            </a:r>
            <a:endParaRPr lang="pt-BR" dirty="0" smtClean="0"/>
          </a:p>
          <a:p>
            <a:endParaRPr lang="pt-BR" dirty="0"/>
          </a:p>
        </p:txBody>
      </p:sp>
      <p:pic>
        <p:nvPicPr>
          <p:cNvPr id="4" name="Imagem 3"/>
          <p:cNvPicPr>
            <a:picLocks noChangeAspect="1"/>
          </p:cNvPicPr>
          <p:nvPr/>
        </p:nvPicPr>
        <p:blipFill>
          <a:blip r:embed="rId2"/>
          <a:stretch>
            <a:fillRect/>
          </a:stretch>
        </p:blipFill>
        <p:spPr>
          <a:xfrm>
            <a:off x="3085782" y="2819241"/>
            <a:ext cx="6020436" cy="971038"/>
          </a:xfrm>
          <a:prstGeom prst="rect">
            <a:avLst/>
          </a:prstGeom>
        </p:spPr>
      </p:pic>
      <p:pic>
        <p:nvPicPr>
          <p:cNvPr id="5" name="Imagem 4"/>
          <p:cNvPicPr>
            <a:picLocks noChangeAspect="1"/>
          </p:cNvPicPr>
          <p:nvPr/>
        </p:nvPicPr>
        <p:blipFill>
          <a:blip r:embed="rId3"/>
          <a:stretch>
            <a:fillRect/>
          </a:stretch>
        </p:blipFill>
        <p:spPr>
          <a:xfrm>
            <a:off x="3085782" y="4783895"/>
            <a:ext cx="5133975" cy="971550"/>
          </a:xfrm>
          <a:prstGeom prst="rect">
            <a:avLst/>
          </a:prstGeom>
        </p:spPr>
      </p:pic>
    </p:spTree>
    <p:extLst>
      <p:ext uri="{BB962C8B-B14F-4D97-AF65-F5344CB8AC3E}">
        <p14:creationId xmlns:p14="http://schemas.microsoft.com/office/powerpoint/2010/main" val="1232140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Previsão</a:t>
            </a:r>
            <a:endParaRPr lang="pt-BR" dirty="0"/>
          </a:p>
        </p:txBody>
      </p:sp>
      <p:sp>
        <p:nvSpPr>
          <p:cNvPr id="3" name="Espaço Reservado para Conteúdo 2"/>
          <p:cNvSpPr>
            <a:spLocks noGrp="1"/>
          </p:cNvSpPr>
          <p:nvPr>
            <p:ph idx="1"/>
          </p:nvPr>
        </p:nvSpPr>
        <p:spPr/>
        <p:txBody>
          <a:bodyPr/>
          <a:lstStyle/>
          <a:p>
            <a:r>
              <a:rPr lang="pt-BR" dirty="0" smtClean="0"/>
              <a:t>Estamos </a:t>
            </a:r>
            <a:r>
              <a:rPr lang="pt-BR" dirty="0"/>
              <a:t>tentando prever qual </a:t>
            </a:r>
            <a:r>
              <a:rPr lang="pt-BR" dirty="0" smtClean="0"/>
              <a:t>avaliação </a:t>
            </a:r>
            <a:r>
              <a:rPr lang="pt-BR" i="1" dirty="0">
                <a:solidFill>
                  <a:srgbClr val="FF0000"/>
                </a:solidFill>
              </a:rPr>
              <a:t>David</a:t>
            </a:r>
            <a:r>
              <a:rPr lang="pt-BR" dirty="0"/>
              <a:t> daria a </a:t>
            </a:r>
            <a:r>
              <a:rPr lang="pt-BR" i="1" dirty="0" err="1">
                <a:solidFill>
                  <a:srgbClr val="FF0000"/>
                </a:solidFill>
              </a:rPr>
              <a:t>Kacey</a:t>
            </a:r>
            <a:r>
              <a:rPr lang="pt-BR" i="1" dirty="0">
                <a:solidFill>
                  <a:srgbClr val="FF0000"/>
                </a:solidFill>
              </a:rPr>
              <a:t> </a:t>
            </a:r>
            <a:r>
              <a:rPr lang="pt-BR" i="1" dirty="0" err="1">
                <a:solidFill>
                  <a:srgbClr val="FF0000"/>
                </a:solidFill>
              </a:rPr>
              <a:t>Musgraves</a:t>
            </a:r>
            <a:r>
              <a:rPr lang="pt-BR" i="1" dirty="0" smtClean="0">
                <a:solidFill>
                  <a:srgbClr val="FF0000"/>
                </a:solidFill>
              </a:rPr>
              <a:t>.</a:t>
            </a:r>
          </a:p>
          <a:p>
            <a:r>
              <a:rPr lang="pt-BR" dirty="0" smtClean="0"/>
              <a:t>A </a:t>
            </a:r>
            <a:r>
              <a:rPr lang="pt-BR" dirty="0"/>
              <a:t>primeira coisa que vamos fazer é normalizar as </a:t>
            </a:r>
            <a:r>
              <a:rPr lang="pt-BR" dirty="0" smtClean="0"/>
              <a:t>avaliações </a:t>
            </a:r>
            <a:r>
              <a:rPr lang="pt-BR" dirty="0"/>
              <a:t>de David</a:t>
            </a:r>
          </a:p>
        </p:txBody>
      </p:sp>
      <p:pic>
        <p:nvPicPr>
          <p:cNvPr id="4" name="Imagem 3"/>
          <p:cNvPicPr>
            <a:picLocks noChangeAspect="1"/>
          </p:cNvPicPr>
          <p:nvPr/>
        </p:nvPicPr>
        <p:blipFill>
          <a:blip r:embed="rId2"/>
          <a:stretch>
            <a:fillRect/>
          </a:stretch>
        </p:blipFill>
        <p:spPr>
          <a:xfrm>
            <a:off x="4343400" y="3414713"/>
            <a:ext cx="3505200" cy="2762250"/>
          </a:xfrm>
          <a:prstGeom prst="rect">
            <a:avLst/>
          </a:prstGeom>
        </p:spPr>
      </p:pic>
    </p:spTree>
    <p:extLst>
      <p:ext uri="{BB962C8B-B14F-4D97-AF65-F5344CB8AC3E}">
        <p14:creationId xmlns:p14="http://schemas.microsoft.com/office/powerpoint/2010/main" val="296446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solidFill>
                  <a:srgbClr val="212121"/>
                </a:solidFill>
                <a:latin typeface="inherit"/>
              </a:rPr>
              <a:t>Avaliações explícitas</a:t>
            </a:r>
            <a:r>
              <a:rPr lang="pt-PT" sz="2000" dirty="0"/>
              <a:t> </a:t>
            </a:r>
            <a:endParaRPr lang="pt-BR" dirty="0"/>
          </a:p>
        </p:txBody>
      </p:sp>
      <p:sp>
        <p:nvSpPr>
          <p:cNvPr id="3" name="Espaço Reservado para Conteúdo 2"/>
          <p:cNvSpPr>
            <a:spLocks noGrp="1"/>
          </p:cNvSpPr>
          <p:nvPr>
            <p:ph idx="1"/>
          </p:nvPr>
        </p:nvSpPr>
        <p:spPr>
          <a:xfrm>
            <a:off x="838200" y="1513936"/>
            <a:ext cx="10515600" cy="4351338"/>
          </a:xfrm>
        </p:spPr>
        <p:txBody>
          <a:bodyPr/>
          <a:lstStyle/>
          <a:p>
            <a:pPr lvl="0"/>
            <a:r>
              <a:rPr lang="pt-PT" dirty="0">
                <a:solidFill>
                  <a:srgbClr val="212121"/>
                </a:solidFill>
                <a:latin typeface="inherit"/>
              </a:rPr>
              <a:t>Uma maneira de distinguir os tipos de preferências do usuário é se elas são </a:t>
            </a:r>
            <a:r>
              <a:rPr lang="pt-PT" dirty="0">
                <a:solidFill>
                  <a:srgbClr val="FF0000"/>
                </a:solidFill>
                <a:latin typeface="inherit"/>
              </a:rPr>
              <a:t>explícitas</a:t>
            </a:r>
            <a:r>
              <a:rPr lang="pt-PT" dirty="0">
                <a:solidFill>
                  <a:srgbClr val="212121"/>
                </a:solidFill>
                <a:latin typeface="inherit"/>
              </a:rPr>
              <a:t> ou </a:t>
            </a:r>
            <a:r>
              <a:rPr lang="pt-PT" dirty="0">
                <a:solidFill>
                  <a:srgbClr val="FF0000"/>
                </a:solidFill>
                <a:latin typeface="inherit"/>
              </a:rPr>
              <a:t>implícitas</a:t>
            </a:r>
            <a:r>
              <a:rPr lang="pt-PT" dirty="0">
                <a:solidFill>
                  <a:srgbClr val="212121"/>
                </a:solidFill>
                <a:latin typeface="inherit"/>
              </a:rPr>
              <a:t>. </a:t>
            </a:r>
            <a:endParaRPr lang="pt-PT" dirty="0" smtClean="0">
              <a:solidFill>
                <a:srgbClr val="212121"/>
              </a:solidFill>
              <a:latin typeface="inherit"/>
            </a:endParaRPr>
          </a:p>
          <a:p>
            <a:pPr lvl="0"/>
            <a:r>
              <a:rPr lang="pt-PT" dirty="0" smtClean="0">
                <a:solidFill>
                  <a:srgbClr val="212121"/>
                </a:solidFill>
                <a:latin typeface="inherit"/>
              </a:rPr>
              <a:t>As avaliações </a:t>
            </a:r>
            <a:r>
              <a:rPr lang="pt-PT" dirty="0">
                <a:solidFill>
                  <a:srgbClr val="212121"/>
                </a:solidFill>
                <a:latin typeface="inherit"/>
              </a:rPr>
              <a:t>explícitas são quando o próprio usuário </a:t>
            </a:r>
            <a:r>
              <a:rPr lang="pt-PT" dirty="0" smtClean="0">
                <a:solidFill>
                  <a:srgbClr val="212121"/>
                </a:solidFill>
                <a:latin typeface="inherit"/>
              </a:rPr>
              <a:t>avalia </a:t>
            </a:r>
            <a:r>
              <a:rPr lang="pt-PT" dirty="0">
                <a:solidFill>
                  <a:srgbClr val="212121"/>
                </a:solidFill>
                <a:latin typeface="inherit"/>
              </a:rPr>
              <a:t>explicitamente o item. </a:t>
            </a:r>
            <a:endParaRPr lang="pt-PT" dirty="0" smtClean="0">
              <a:solidFill>
                <a:srgbClr val="212121"/>
              </a:solidFill>
              <a:latin typeface="inherit"/>
            </a:endParaRPr>
          </a:p>
          <a:p>
            <a:pPr lvl="1"/>
            <a:r>
              <a:rPr lang="pt-PT" dirty="0" smtClean="0">
                <a:solidFill>
                  <a:srgbClr val="212121"/>
                </a:solidFill>
                <a:latin typeface="inherit"/>
              </a:rPr>
              <a:t>Um </a:t>
            </a:r>
            <a:r>
              <a:rPr lang="pt-PT" dirty="0">
                <a:solidFill>
                  <a:srgbClr val="212121"/>
                </a:solidFill>
                <a:latin typeface="inherit"/>
              </a:rPr>
              <a:t>exemplo disso é a avaliação de polegar para cima / polegar para baixo em sites como Pandora e YouTube.</a:t>
            </a:r>
            <a:r>
              <a:rPr lang="pt-PT" sz="2000" dirty="0"/>
              <a:t> </a:t>
            </a:r>
            <a:endParaRPr lang="pt-PT" sz="3600" dirty="0">
              <a:latin typeface="Arial" panose="020B0604020202020204" pitchFamily="34" charset="0"/>
            </a:endParaRPr>
          </a:p>
          <a:p>
            <a:endParaRPr lang="pt-BR" dirty="0"/>
          </a:p>
        </p:txBody>
      </p:sp>
      <p:pic>
        <p:nvPicPr>
          <p:cNvPr id="6" name="Imagem 5"/>
          <p:cNvPicPr>
            <a:picLocks noChangeAspect="1"/>
          </p:cNvPicPr>
          <p:nvPr/>
        </p:nvPicPr>
        <p:blipFill>
          <a:blip r:embed="rId2"/>
          <a:stretch>
            <a:fillRect/>
          </a:stretch>
        </p:blipFill>
        <p:spPr>
          <a:xfrm>
            <a:off x="182550" y="5103812"/>
            <a:ext cx="3724275" cy="1552575"/>
          </a:xfrm>
          <a:prstGeom prst="rect">
            <a:avLst/>
          </a:prstGeom>
        </p:spPr>
      </p:pic>
      <p:pic>
        <p:nvPicPr>
          <p:cNvPr id="7" name="Imagem 6"/>
          <p:cNvPicPr>
            <a:picLocks noChangeAspect="1"/>
          </p:cNvPicPr>
          <p:nvPr/>
        </p:nvPicPr>
        <p:blipFill>
          <a:blip r:embed="rId3"/>
          <a:stretch>
            <a:fillRect/>
          </a:stretch>
        </p:blipFill>
        <p:spPr>
          <a:xfrm>
            <a:off x="4364611" y="3993421"/>
            <a:ext cx="3462778" cy="2780386"/>
          </a:xfrm>
          <a:prstGeom prst="rect">
            <a:avLst/>
          </a:prstGeom>
        </p:spPr>
      </p:pic>
      <p:pic>
        <p:nvPicPr>
          <p:cNvPr id="8" name="Imagem 7"/>
          <p:cNvPicPr>
            <a:picLocks noChangeAspect="1"/>
          </p:cNvPicPr>
          <p:nvPr/>
        </p:nvPicPr>
        <p:blipFill>
          <a:blip r:embed="rId4"/>
          <a:stretch>
            <a:fillRect/>
          </a:stretch>
        </p:blipFill>
        <p:spPr>
          <a:xfrm>
            <a:off x="8887191" y="4176415"/>
            <a:ext cx="2295525" cy="2143125"/>
          </a:xfrm>
          <a:prstGeom prst="rect">
            <a:avLst/>
          </a:prstGeom>
        </p:spPr>
      </p:pic>
    </p:spTree>
    <p:extLst>
      <p:ext uri="{BB962C8B-B14F-4D97-AF65-F5344CB8AC3E}">
        <p14:creationId xmlns:p14="http://schemas.microsoft.com/office/powerpoint/2010/main" val="21333221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Previsão</a:t>
            </a:r>
          </a:p>
        </p:txBody>
      </p:sp>
      <p:sp>
        <p:nvSpPr>
          <p:cNvPr id="3" name="Espaço Reservado para Conteúdo 2"/>
          <p:cNvSpPr>
            <a:spLocks noGrp="1"/>
          </p:cNvSpPr>
          <p:nvPr>
            <p:ph idx="1"/>
          </p:nvPr>
        </p:nvSpPr>
        <p:spPr>
          <a:xfrm>
            <a:off x="594361" y="4125704"/>
            <a:ext cx="10515600" cy="1895267"/>
          </a:xfrm>
        </p:spPr>
        <p:txBody>
          <a:bodyPr>
            <a:normAutofit/>
          </a:bodyPr>
          <a:lstStyle/>
          <a:p>
            <a:r>
              <a:rPr lang="pt-BR" dirty="0" smtClean="0"/>
              <a:t>David avaliou </a:t>
            </a:r>
            <a:r>
              <a:rPr lang="pt-BR" i="1" dirty="0">
                <a:solidFill>
                  <a:srgbClr val="FF0000"/>
                </a:solidFill>
              </a:rPr>
              <a:t>Imagine </a:t>
            </a:r>
            <a:r>
              <a:rPr lang="pt-BR" i="1" dirty="0" err="1">
                <a:solidFill>
                  <a:srgbClr val="FF0000"/>
                </a:solidFill>
              </a:rPr>
              <a:t>Dragons</a:t>
            </a:r>
            <a:r>
              <a:rPr lang="pt-BR" dirty="0"/>
              <a:t>, </a:t>
            </a:r>
            <a:r>
              <a:rPr lang="pt-BR" i="1" dirty="0" err="1">
                <a:solidFill>
                  <a:srgbClr val="FF0000"/>
                </a:solidFill>
              </a:rPr>
              <a:t>Daft</a:t>
            </a:r>
            <a:r>
              <a:rPr lang="pt-BR" i="1" dirty="0">
                <a:solidFill>
                  <a:srgbClr val="FF0000"/>
                </a:solidFill>
              </a:rPr>
              <a:t> Punk</a:t>
            </a:r>
            <a:r>
              <a:rPr lang="pt-BR" dirty="0"/>
              <a:t>, </a:t>
            </a:r>
            <a:r>
              <a:rPr lang="pt-BR" i="1" dirty="0">
                <a:solidFill>
                  <a:srgbClr val="FF0000"/>
                </a:solidFill>
              </a:rPr>
              <a:t>Lorde e </a:t>
            </a:r>
            <a:r>
              <a:rPr lang="pt-BR" i="1" dirty="0" err="1">
                <a:solidFill>
                  <a:srgbClr val="FF0000"/>
                </a:solidFill>
              </a:rPr>
              <a:t>Fall</a:t>
            </a:r>
            <a:r>
              <a:rPr lang="pt-BR" i="1" dirty="0">
                <a:solidFill>
                  <a:srgbClr val="FF0000"/>
                </a:solidFill>
              </a:rPr>
              <a:t> Out Boy</a:t>
            </a:r>
            <a:r>
              <a:rPr lang="pt-BR" dirty="0"/>
              <a:t>, então vamos usar esses em nossos cálculos para determinar o quão bem ele vai gostar de </a:t>
            </a:r>
            <a:r>
              <a:rPr lang="pt-BR" i="1" dirty="0" err="1">
                <a:solidFill>
                  <a:srgbClr val="FF0000"/>
                </a:solidFill>
              </a:rPr>
              <a:t>Kacey</a:t>
            </a:r>
            <a:r>
              <a:rPr lang="pt-BR" i="1" dirty="0">
                <a:solidFill>
                  <a:srgbClr val="FF0000"/>
                </a:solidFill>
              </a:rPr>
              <a:t> </a:t>
            </a:r>
            <a:r>
              <a:rPr lang="pt-BR" i="1" dirty="0" err="1" smtClean="0">
                <a:solidFill>
                  <a:srgbClr val="FF0000"/>
                </a:solidFill>
              </a:rPr>
              <a:t>Musgraves</a:t>
            </a:r>
            <a:endParaRPr lang="pt-BR" i="1" dirty="0" smtClean="0">
              <a:solidFill>
                <a:srgbClr val="FF0000"/>
              </a:solidFill>
            </a:endParaRPr>
          </a:p>
          <a:p>
            <a:r>
              <a:rPr lang="pt-BR" dirty="0" smtClean="0"/>
              <a:t>E </a:t>
            </a:r>
            <a:r>
              <a:rPr lang="pt-BR" dirty="0"/>
              <a:t>nós estaremos usando as </a:t>
            </a:r>
            <a:r>
              <a:rPr lang="pt-BR" dirty="0" smtClean="0"/>
              <a:t>avaliações </a:t>
            </a:r>
            <a:r>
              <a:rPr lang="pt-BR" dirty="0"/>
              <a:t>normalizadas</a:t>
            </a:r>
          </a:p>
        </p:txBody>
      </p:sp>
      <p:pic>
        <p:nvPicPr>
          <p:cNvPr id="4" name="Imagem 3"/>
          <p:cNvPicPr>
            <a:picLocks noChangeAspect="1"/>
          </p:cNvPicPr>
          <p:nvPr/>
        </p:nvPicPr>
        <p:blipFill>
          <a:blip r:embed="rId2"/>
          <a:stretch>
            <a:fillRect/>
          </a:stretch>
        </p:blipFill>
        <p:spPr>
          <a:xfrm>
            <a:off x="838201" y="1403594"/>
            <a:ext cx="5013960" cy="2515694"/>
          </a:xfrm>
          <a:prstGeom prst="rect">
            <a:avLst/>
          </a:prstGeom>
        </p:spPr>
      </p:pic>
    </p:spTree>
    <p:extLst>
      <p:ext uri="{BB962C8B-B14F-4D97-AF65-F5344CB8AC3E}">
        <p14:creationId xmlns:p14="http://schemas.microsoft.com/office/powerpoint/2010/main" val="37909134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Previsão</a:t>
            </a:r>
          </a:p>
        </p:txBody>
      </p:sp>
      <p:pic>
        <p:nvPicPr>
          <p:cNvPr id="4" name="Imagem 3"/>
          <p:cNvPicPr>
            <a:picLocks noChangeAspect="1"/>
          </p:cNvPicPr>
          <p:nvPr/>
        </p:nvPicPr>
        <p:blipFill>
          <a:blip r:embed="rId2"/>
          <a:stretch>
            <a:fillRect/>
          </a:stretch>
        </p:blipFill>
        <p:spPr>
          <a:xfrm>
            <a:off x="3939101" y="365125"/>
            <a:ext cx="7296150" cy="3409950"/>
          </a:xfrm>
          <a:prstGeom prst="rect">
            <a:avLst/>
          </a:prstGeom>
        </p:spPr>
      </p:pic>
      <p:pic>
        <p:nvPicPr>
          <p:cNvPr id="5" name="Imagem 4"/>
          <p:cNvPicPr>
            <a:picLocks noChangeAspect="1"/>
          </p:cNvPicPr>
          <p:nvPr/>
        </p:nvPicPr>
        <p:blipFill>
          <a:blip r:embed="rId3"/>
          <a:stretch>
            <a:fillRect/>
          </a:stretch>
        </p:blipFill>
        <p:spPr>
          <a:xfrm>
            <a:off x="5409321" y="3775075"/>
            <a:ext cx="5143500" cy="1028700"/>
          </a:xfrm>
          <a:prstGeom prst="rect">
            <a:avLst/>
          </a:prstGeom>
        </p:spPr>
      </p:pic>
      <p:sp>
        <p:nvSpPr>
          <p:cNvPr id="6" name="Retângulo 5"/>
          <p:cNvSpPr/>
          <p:nvPr/>
        </p:nvSpPr>
        <p:spPr>
          <a:xfrm>
            <a:off x="956749" y="4958520"/>
            <a:ext cx="10397051" cy="646331"/>
          </a:xfrm>
          <a:prstGeom prst="rect">
            <a:avLst/>
          </a:prstGeom>
        </p:spPr>
        <p:txBody>
          <a:bodyPr wrap="square">
            <a:spAutoFit/>
          </a:bodyPr>
          <a:lstStyle/>
          <a:p>
            <a:r>
              <a:rPr lang="pt-BR" dirty="0" smtClean="0">
                <a:solidFill>
                  <a:srgbClr val="212121"/>
                </a:solidFill>
                <a:latin typeface="arial" panose="020B0604020202020204" pitchFamily="34" charset="0"/>
              </a:rPr>
              <a:t>Então</a:t>
            </a:r>
            <a:r>
              <a:rPr lang="pt-BR" dirty="0">
                <a:solidFill>
                  <a:srgbClr val="212121"/>
                </a:solidFill>
                <a:latin typeface="arial" panose="020B0604020202020204" pitchFamily="34" charset="0"/>
              </a:rPr>
              <a:t>, nós prevemos que David </a:t>
            </a:r>
            <a:r>
              <a:rPr lang="pt-BR" dirty="0" smtClean="0">
                <a:solidFill>
                  <a:srgbClr val="212121"/>
                </a:solidFill>
                <a:latin typeface="arial" panose="020B0604020202020204" pitchFamily="34" charset="0"/>
              </a:rPr>
              <a:t>avaliará </a:t>
            </a:r>
            <a:r>
              <a:rPr lang="pt-BR" dirty="0" err="1">
                <a:solidFill>
                  <a:srgbClr val="212121"/>
                </a:solidFill>
                <a:latin typeface="arial" panose="020B0604020202020204" pitchFamily="34" charset="0"/>
              </a:rPr>
              <a:t>Kacey</a:t>
            </a:r>
            <a:r>
              <a:rPr lang="pt-BR" dirty="0">
                <a:solidFill>
                  <a:srgbClr val="212121"/>
                </a:solidFill>
                <a:latin typeface="arial" panose="020B0604020202020204" pitchFamily="34" charset="0"/>
              </a:rPr>
              <a:t> </a:t>
            </a:r>
            <a:r>
              <a:rPr lang="pt-BR" dirty="0" err="1">
                <a:solidFill>
                  <a:srgbClr val="212121"/>
                </a:solidFill>
                <a:latin typeface="arial" panose="020B0604020202020204" pitchFamily="34" charset="0"/>
              </a:rPr>
              <a:t>Musgraves</a:t>
            </a:r>
            <a:r>
              <a:rPr lang="pt-BR" dirty="0">
                <a:solidFill>
                  <a:srgbClr val="212121"/>
                </a:solidFill>
                <a:latin typeface="arial" panose="020B0604020202020204" pitchFamily="34" charset="0"/>
              </a:rPr>
              <a:t> em </a:t>
            </a:r>
            <a:r>
              <a:rPr lang="pt-BR" dirty="0">
                <a:solidFill>
                  <a:srgbClr val="FF0000"/>
                </a:solidFill>
                <a:latin typeface="arial" panose="020B0604020202020204" pitchFamily="34" charset="0"/>
              </a:rPr>
              <a:t>0.753</a:t>
            </a:r>
            <a:r>
              <a:rPr lang="pt-BR" dirty="0">
                <a:solidFill>
                  <a:srgbClr val="212121"/>
                </a:solidFill>
                <a:latin typeface="arial" panose="020B0604020202020204" pitchFamily="34" charset="0"/>
              </a:rPr>
              <a:t> em uma escala de -1 a 1. </a:t>
            </a:r>
            <a:r>
              <a:rPr lang="pt-BR" dirty="0" smtClean="0">
                <a:solidFill>
                  <a:srgbClr val="212121"/>
                </a:solidFill>
                <a:latin typeface="arial" panose="020B0604020202020204" pitchFamily="34" charset="0"/>
              </a:rPr>
              <a:t>Para </a:t>
            </a:r>
            <a:r>
              <a:rPr lang="pt-BR" dirty="0">
                <a:solidFill>
                  <a:srgbClr val="212121"/>
                </a:solidFill>
                <a:latin typeface="arial" panose="020B0604020202020204" pitchFamily="34" charset="0"/>
              </a:rPr>
              <a:t>voltar à nossa escala de 1 a 5 precisamos </a:t>
            </a:r>
            <a:r>
              <a:rPr lang="pt-BR" dirty="0" err="1">
                <a:solidFill>
                  <a:srgbClr val="212121"/>
                </a:solidFill>
                <a:latin typeface="arial" panose="020B0604020202020204" pitchFamily="34" charset="0"/>
              </a:rPr>
              <a:t>desnormalizar</a:t>
            </a:r>
            <a:endParaRPr lang="pt-BR" dirty="0"/>
          </a:p>
        </p:txBody>
      </p:sp>
    </p:spTree>
    <p:extLst>
      <p:ext uri="{BB962C8B-B14F-4D97-AF65-F5344CB8AC3E}">
        <p14:creationId xmlns:p14="http://schemas.microsoft.com/office/powerpoint/2010/main" val="2735825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Previsão</a:t>
            </a:r>
          </a:p>
        </p:txBody>
      </p:sp>
      <p:sp>
        <p:nvSpPr>
          <p:cNvPr id="3" name="Espaço Reservado para Conteúdo 2"/>
          <p:cNvSpPr>
            <a:spLocks noGrp="1"/>
          </p:cNvSpPr>
          <p:nvPr>
            <p:ph idx="1"/>
          </p:nvPr>
        </p:nvSpPr>
        <p:spPr>
          <a:xfrm>
            <a:off x="838200" y="4726745"/>
            <a:ext cx="10515600" cy="1450218"/>
          </a:xfrm>
        </p:spPr>
        <p:txBody>
          <a:bodyPr/>
          <a:lstStyle/>
          <a:p>
            <a:r>
              <a:rPr lang="pt-BR" dirty="0" smtClean="0"/>
              <a:t>Então</a:t>
            </a:r>
            <a:r>
              <a:rPr lang="pt-BR" dirty="0"/>
              <a:t>, nós prevemos que David irá </a:t>
            </a:r>
            <a:r>
              <a:rPr lang="pt-BR" dirty="0" smtClean="0"/>
              <a:t>avaliar </a:t>
            </a:r>
            <a:r>
              <a:rPr lang="pt-BR" i="1" dirty="0" err="1">
                <a:solidFill>
                  <a:srgbClr val="FF0000"/>
                </a:solidFill>
              </a:rPr>
              <a:t>Kacey</a:t>
            </a:r>
            <a:r>
              <a:rPr lang="pt-BR" i="1" dirty="0">
                <a:solidFill>
                  <a:srgbClr val="FF0000"/>
                </a:solidFill>
              </a:rPr>
              <a:t> </a:t>
            </a:r>
            <a:r>
              <a:rPr lang="pt-BR" i="1" dirty="0" err="1">
                <a:solidFill>
                  <a:srgbClr val="FF0000"/>
                </a:solidFill>
              </a:rPr>
              <a:t>Musgraves</a:t>
            </a:r>
            <a:r>
              <a:rPr lang="pt-BR" i="1" dirty="0">
                <a:solidFill>
                  <a:srgbClr val="FF0000"/>
                </a:solidFill>
              </a:rPr>
              <a:t> </a:t>
            </a:r>
            <a:r>
              <a:rPr lang="pt-BR" dirty="0"/>
              <a:t>como </a:t>
            </a:r>
            <a:r>
              <a:rPr lang="pt-BR" dirty="0">
                <a:solidFill>
                  <a:srgbClr val="FF0000"/>
                </a:solidFill>
              </a:rPr>
              <a:t>4.506!</a:t>
            </a:r>
          </a:p>
        </p:txBody>
      </p:sp>
      <p:pic>
        <p:nvPicPr>
          <p:cNvPr id="4" name="Imagem 3"/>
          <p:cNvPicPr>
            <a:picLocks noChangeAspect="1"/>
          </p:cNvPicPr>
          <p:nvPr/>
        </p:nvPicPr>
        <p:blipFill>
          <a:blip r:embed="rId2"/>
          <a:stretch>
            <a:fillRect/>
          </a:stretch>
        </p:blipFill>
        <p:spPr>
          <a:xfrm>
            <a:off x="1892397" y="1690688"/>
            <a:ext cx="6972300" cy="2457450"/>
          </a:xfrm>
          <a:prstGeom prst="rect">
            <a:avLst/>
          </a:prstGeom>
        </p:spPr>
      </p:pic>
    </p:spTree>
    <p:extLst>
      <p:ext uri="{BB962C8B-B14F-4D97-AF65-F5344CB8AC3E}">
        <p14:creationId xmlns:p14="http://schemas.microsoft.com/office/powerpoint/2010/main" val="33179348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Atividade </a:t>
            </a:r>
            <a:endParaRPr lang="pt-BR" dirty="0"/>
          </a:p>
        </p:txBody>
      </p:sp>
      <p:sp>
        <p:nvSpPr>
          <p:cNvPr id="3" name="Espaço Reservado para Conteúdo 2"/>
          <p:cNvSpPr>
            <a:spLocks noGrp="1"/>
          </p:cNvSpPr>
          <p:nvPr>
            <p:ph idx="1"/>
          </p:nvPr>
        </p:nvSpPr>
        <p:spPr/>
        <p:txBody>
          <a:bodyPr/>
          <a:lstStyle/>
          <a:p>
            <a:pPr lvl="0"/>
            <a:r>
              <a:rPr lang="pt-PT" dirty="0">
                <a:solidFill>
                  <a:srgbClr val="212121"/>
                </a:solidFill>
                <a:latin typeface="inherit"/>
              </a:rPr>
              <a:t>2) Desenvolva </a:t>
            </a:r>
            <a:r>
              <a:rPr lang="pt-PT" dirty="0" smtClean="0">
                <a:solidFill>
                  <a:srgbClr val="212121"/>
                </a:solidFill>
                <a:latin typeface="inherit"/>
              </a:rPr>
              <a:t>um script </a:t>
            </a:r>
            <a:r>
              <a:rPr lang="pt-PT" dirty="0">
                <a:solidFill>
                  <a:srgbClr val="212121"/>
                </a:solidFill>
                <a:latin typeface="inherit"/>
              </a:rPr>
              <a:t>em Python </a:t>
            </a:r>
            <a:r>
              <a:rPr lang="pt-PT" dirty="0" smtClean="0">
                <a:solidFill>
                  <a:srgbClr val="212121"/>
                </a:solidFill>
                <a:latin typeface="inherit"/>
              </a:rPr>
              <a:t>para prever avaliação que David daria para uma banda não fora avaliada por ele, por exemplo Kacey Musgraves. </a:t>
            </a:r>
            <a:r>
              <a:rPr lang="pt-PT" dirty="0" smtClean="0">
                <a:solidFill>
                  <a:srgbClr val="212121"/>
                </a:solidFill>
                <a:latin typeface="inherit"/>
              </a:rPr>
              <a:t>O formato para as avaliações dos usuário é mostrado abaixo</a:t>
            </a:r>
            <a:endParaRPr lang="pt-PT" sz="1600" dirty="0">
              <a:latin typeface="Arial" panose="020B0604020202020204" pitchFamily="34" charset="0"/>
            </a:endParaRPr>
          </a:p>
          <a:p>
            <a:pPr marL="0" indent="0">
              <a:buNone/>
            </a:pPr>
            <a:endParaRPr lang="pt-BR" dirty="0"/>
          </a:p>
        </p:txBody>
      </p:sp>
      <p:pic>
        <p:nvPicPr>
          <p:cNvPr id="5" name="Imagem 4"/>
          <p:cNvPicPr>
            <a:picLocks noChangeAspect="1"/>
          </p:cNvPicPr>
          <p:nvPr/>
        </p:nvPicPr>
        <p:blipFill>
          <a:blip r:embed="rId2"/>
          <a:stretch>
            <a:fillRect/>
          </a:stretch>
        </p:blipFill>
        <p:spPr>
          <a:xfrm>
            <a:off x="2748696" y="3673607"/>
            <a:ext cx="7323773" cy="2503356"/>
          </a:xfrm>
          <a:prstGeom prst="rect">
            <a:avLst/>
          </a:prstGeom>
        </p:spPr>
      </p:pic>
    </p:spTree>
    <p:extLst>
      <p:ext uri="{BB962C8B-B14F-4D97-AF65-F5344CB8AC3E}">
        <p14:creationId xmlns:p14="http://schemas.microsoft.com/office/powerpoint/2010/main" val="35038432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solidFill>
                  <a:srgbClr val="212121"/>
                </a:solidFill>
                <a:latin typeface="inherit"/>
                <a:cs typeface="Arial" panose="020B0604020202020204" pitchFamily="34" charset="0"/>
              </a:rPr>
              <a:t>Avaliações implícitas</a:t>
            </a:r>
            <a:endParaRPr lang="pt-BR" dirty="0"/>
          </a:p>
        </p:txBody>
      </p:sp>
      <p:sp>
        <p:nvSpPr>
          <p:cNvPr id="3" name="Espaço Reservado para Conteúdo 2"/>
          <p:cNvSpPr>
            <a:spLocks noGrp="1"/>
          </p:cNvSpPr>
          <p:nvPr>
            <p:ph idx="1"/>
          </p:nvPr>
        </p:nvSpPr>
        <p:spPr/>
        <p:txBody>
          <a:bodyPr/>
          <a:lstStyle/>
          <a:p>
            <a:r>
              <a:rPr lang="pt-BR" dirty="0" smtClean="0"/>
              <a:t>Para avaliações </a:t>
            </a:r>
            <a:r>
              <a:rPr lang="pt-BR" dirty="0"/>
              <a:t>implícitas, </a:t>
            </a:r>
            <a:r>
              <a:rPr lang="pt-BR" dirty="0">
                <a:solidFill>
                  <a:srgbClr val="FF0000"/>
                </a:solidFill>
              </a:rPr>
              <a:t>não pedimos aos usuários que </a:t>
            </a:r>
            <a:r>
              <a:rPr lang="pt-BR" dirty="0" err="1">
                <a:solidFill>
                  <a:srgbClr val="FF0000"/>
                </a:solidFill>
              </a:rPr>
              <a:t>dêem</a:t>
            </a:r>
            <a:r>
              <a:rPr lang="pt-BR" dirty="0">
                <a:solidFill>
                  <a:srgbClr val="FF0000"/>
                </a:solidFill>
              </a:rPr>
              <a:t> </a:t>
            </a:r>
            <a:r>
              <a:rPr lang="pt-BR" dirty="0" smtClean="0">
                <a:solidFill>
                  <a:srgbClr val="FF0000"/>
                </a:solidFill>
              </a:rPr>
              <a:t>avaliações</a:t>
            </a:r>
            <a:r>
              <a:rPr lang="pt-BR" dirty="0" smtClean="0"/>
              <a:t>, </a:t>
            </a:r>
            <a:r>
              <a:rPr lang="pt-BR" dirty="0"/>
              <a:t>apenas observamos seu comportamento. Um exemplo disso é acompanhar o que um usuário clica no New York Times </a:t>
            </a:r>
            <a:r>
              <a:rPr lang="pt-BR" dirty="0" smtClean="0"/>
              <a:t>online</a:t>
            </a:r>
          </a:p>
          <a:p>
            <a:endParaRPr lang="pt-BR" dirty="0"/>
          </a:p>
          <a:p>
            <a:endParaRPr lang="pt-BR" dirty="0" smtClean="0"/>
          </a:p>
          <a:p>
            <a:r>
              <a:rPr lang="pt-BR" dirty="0" smtClean="0"/>
              <a:t>Depois </a:t>
            </a:r>
            <a:r>
              <a:rPr lang="pt-BR" dirty="0"/>
              <a:t>de observar o que um usuário clica durante algumas semanas, você pode imaginar que possamos desenvolver um perfil razoável desse usuário - ela não gosta de esportes, mas parece gostar de notícias tecnológicas</a:t>
            </a:r>
          </a:p>
        </p:txBody>
      </p:sp>
      <p:pic>
        <p:nvPicPr>
          <p:cNvPr id="5" name="Imagem 4"/>
          <p:cNvPicPr>
            <a:picLocks noChangeAspect="1"/>
          </p:cNvPicPr>
          <p:nvPr/>
        </p:nvPicPr>
        <p:blipFill>
          <a:blip r:embed="rId2"/>
          <a:stretch>
            <a:fillRect/>
          </a:stretch>
        </p:blipFill>
        <p:spPr>
          <a:xfrm>
            <a:off x="4771072" y="2963069"/>
            <a:ext cx="3381375" cy="1038225"/>
          </a:xfrm>
          <a:prstGeom prst="rect">
            <a:avLst/>
          </a:prstGeom>
        </p:spPr>
      </p:pic>
    </p:spTree>
    <p:extLst>
      <p:ext uri="{BB962C8B-B14F-4D97-AF65-F5344CB8AC3E}">
        <p14:creationId xmlns:p14="http://schemas.microsoft.com/office/powerpoint/2010/main" val="42476422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solidFill>
                  <a:srgbClr val="212121"/>
                </a:solidFill>
                <a:latin typeface="inherit"/>
                <a:cs typeface="Arial" panose="020B0604020202020204" pitchFamily="34" charset="0"/>
              </a:rPr>
              <a:t>Avaliações implícitas</a:t>
            </a:r>
            <a:endParaRPr lang="pt-BR" dirty="0"/>
          </a:p>
        </p:txBody>
      </p:sp>
      <p:sp>
        <p:nvSpPr>
          <p:cNvPr id="3" name="Espaço Reservado para Conteúdo 2"/>
          <p:cNvSpPr>
            <a:spLocks noGrp="1"/>
          </p:cNvSpPr>
          <p:nvPr>
            <p:ph idx="1"/>
          </p:nvPr>
        </p:nvSpPr>
        <p:spPr/>
        <p:txBody>
          <a:bodyPr/>
          <a:lstStyle/>
          <a:p>
            <a:r>
              <a:rPr lang="pt-BR" dirty="0" smtClean="0"/>
              <a:t>Se </a:t>
            </a:r>
            <a:r>
              <a:rPr lang="pt-BR" dirty="0"/>
              <a:t>o usuário clicar no artigo "Modo mais rápido para perder peso descoberto pelos treinadores profissionais" e o artigo "Lento e constante: como perder peso e mantê-lo fora", talvez ela deseje perder peso. </a:t>
            </a:r>
            <a:endParaRPr lang="pt-BR" dirty="0" smtClean="0"/>
          </a:p>
          <a:p>
            <a:r>
              <a:rPr lang="pt-BR" dirty="0" smtClean="0"/>
              <a:t>Se </a:t>
            </a:r>
            <a:r>
              <a:rPr lang="pt-BR" dirty="0"/>
              <a:t>ela clicar no anúncio do iPhone, ela talvez tenha interesse nesse produto. </a:t>
            </a:r>
            <a:endParaRPr lang="pt-BR" dirty="0" smtClean="0"/>
          </a:p>
          <a:p>
            <a:r>
              <a:rPr lang="pt-BR" dirty="0" smtClean="0"/>
              <a:t>Considere </a:t>
            </a:r>
            <a:r>
              <a:rPr lang="pt-BR" dirty="0"/>
              <a:t>as informações que podemos obter ao gravar os produtos com os quais o usuário </a:t>
            </a:r>
            <a:r>
              <a:rPr lang="pt-BR" dirty="0" smtClean="0"/>
              <a:t>clica. </a:t>
            </a:r>
          </a:p>
          <a:p>
            <a:r>
              <a:rPr lang="pt-BR" dirty="0" smtClean="0"/>
              <a:t>Na </a:t>
            </a:r>
            <a:r>
              <a:rPr lang="pt-BR" dirty="0"/>
              <a:t>sua página personalizada da </a:t>
            </a:r>
            <a:r>
              <a:rPr lang="pt-BR" dirty="0" err="1"/>
              <a:t>Amazon</a:t>
            </a:r>
            <a:r>
              <a:rPr lang="pt-BR" dirty="0"/>
              <a:t>, esta informação é exibida</a:t>
            </a:r>
          </a:p>
        </p:txBody>
      </p:sp>
    </p:spTree>
    <p:extLst>
      <p:ext uri="{BB962C8B-B14F-4D97-AF65-F5344CB8AC3E}">
        <p14:creationId xmlns:p14="http://schemas.microsoft.com/office/powerpoint/2010/main" val="1702852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solidFill>
                  <a:srgbClr val="212121"/>
                </a:solidFill>
                <a:latin typeface="inherit"/>
                <a:cs typeface="Arial" panose="020B0604020202020204" pitchFamily="34" charset="0"/>
              </a:rPr>
              <a:t>Avaliações implícitas</a:t>
            </a:r>
            <a:endParaRPr lang="pt-BR" dirty="0"/>
          </a:p>
        </p:txBody>
      </p:sp>
      <p:sp>
        <p:nvSpPr>
          <p:cNvPr id="3" name="Espaço Reservado para Conteúdo 2"/>
          <p:cNvSpPr>
            <a:spLocks noGrp="1"/>
          </p:cNvSpPr>
          <p:nvPr>
            <p:ph idx="1"/>
          </p:nvPr>
        </p:nvSpPr>
        <p:spPr>
          <a:xfrm>
            <a:off x="613117" y="1462136"/>
            <a:ext cx="10515600" cy="4351338"/>
          </a:xfrm>
        </p:spPr>
        <p:txBody>
          <a:bodyPr/>
          <a:lstStyle/>
          <a:p>
            <a:r>
              <a:rPr lang="pt-BR" dirty="0" smtClean="0"/>
              <a:t>Neste </a:t>
            </a:r>
            <a:r>
              <a:rPr lang="pt-BR" dirty="0"/>
              <a:t>exemplo, a </a:t>
            </a:r>
            <a:r>
              <a:rPr lang="pt-BR" dirty="0" err="1"/>
              <a:t>Amazon</a:t>
            </a:r>
            <a:r>
              <a:rPr lang="pt-BR" dirty="0"/>
              <a:t> acompanha o que as pessoas clicam. Sabe, por exemplo, que as pessoas que viram o livro </a:t>
            </a:r>
            <a:r>
              <a:rPr lang="pt-BR" dirty="0" err="1">
                <a:solidFill>
                  <a:srgbClr val="FF0000"/>
                </a:solidFill>
              </a:rPr>
              <a:t>Jupiter's</a:t>
            </a:r>
            <a:r>
              <a:rPr lang="pt-BR" dirty="0">
                <a:solidFill>
                  <a:srgbClr val="FF0000"/>
                </a:solidFill>
              </a:rPr>
              <a:t> </a:t>
            </a:r>
            <a:r>
              <a:rPr lang="pt-BR" dirty="0" err="1" smtClean="0">
                <a:solidFill>
                  <a:srgbClr val="FF0000"/>
                </a:solidFill>
              </a:rPr>
              <a:t>Travels</a:t>
            </a:r>
            <a:r>
              <a:rPr lang="pt-BR" dirty="0" smtClean="0">
                <a:solidFill>
                  <a:srgbClr val="FF0000"/>
                </a:solidFill>
              </a:rPr>
              <a:t> </a:t>
            </a:r>
            <a:r>
              <a:rPr lang="pt-BR" dirty="0"/>
              <a:t>também viram o </a:t>
            </a:r>
            <a:r>
              <a:rPr lang="pt-BR" dirty="0">
                <a:solidFill>
                  <a:srgbClr val="FF0000"/>
                </a:solidFill>
              </a:rPr>
              <a:t>DVD </a:t>
            </a:r>
            <a:r>
              <a:rPr lang="pt-BR" dirty="0" err="1">
                <a:solidFill>
                  <a:srgbClr val="FF0000"/>
                </a:solidFill>
              </a:rPr>
              <a:t>Long</a:t>
            </a:r>
            <a:r>
              <a:rPr lang="pt-BR" dirty="0">
                <a:solidFill>
                  <a:srgbClr val="FF0000"/>
                </a:solidFill>
              </a:rPr>
              <a:t> Way </a:t>
            </a:r>
            <a:r>
              <a:rPr lang="pt-BR" dirty="0" smtClean="0">
                <a:solidFill>
                  <a:srgbClr val="FF0000"/>
                </a:solidFill>
              </a:rPr>
              <a:t>Round</a:t>
            </a:r>
            <a:endParaRPr lang="pt-BR" dirty="0"/>
          </a:p>
          <a:p>
            <a:r>
              <a:rPr lang="pt-BR" dirty="0" smtClean="0"/>
              <a:t>Como </a:t>
            </a:r>
            <a:r>
              <a:rPr lang="pt-BR" dirty="0"/>
              <a:t>pode ser visto na </a:t>
            </a:r>
            <a:r>
              <a:rPr lang="pt-BR" dirty="0" smtClean="0"/>
              <a:t>figura abaixo, </a:t>
            </a:r>
            <a:r>
              <a:rPr lang="pt-BR" dirty="0"/>
              <a:t>esta informação é usada para exibir os itens na seção "</a:t>
            </a:r>
            <a:r>
              <a:rPr lang="pt-BR" dirty="0">
                <a:solidFill>
                  <a:srgbClr val="FF0000"/>
                </a:solidFill>
              </a:rPr>
              <a:t>Clientes que viram isso também visto</a:t>
            </a:r>
            <a:r>
              <a:rPr lang="pt-BR" dirty="0"/>
              <a:t>"</a:t>
            </a:r>
          </a:p>
        </p:txBody>
      </p:sp>
      <p:pic>
        <p:nvPicPr>
          <p:cNvPr id="4" name="Imagem 3"/>
          <p:cNvPicPr>
            <a:picLocks noChangeAspect="1"/>
          </p:cNvPicPr>
          <p:nvPr/>
        </p:nvPicPr>
        <p:blipFill>
          <a:blip r:embed="rId2"/>
          <a:stretch>
            <a:fillRect/>
          </a:stretch>
        </p:blipFill>
        <p:spPr>
          <a:xfrm>
            <a:off x="5753686" y="3606394"/>
            <a:ext cx="6231987" cy="3037944"/>
          </a:xfrm>
          <a:prstGeom prst="rect">
            <a:avLst/>
          </a:prstGeom>
        </p:spPr>
      </p:pic>
    </p:spTree>
    <p:extLst>
      <p:ext uri="{BB962C8B-B14F-4D97-AF65-F5344CB8AC3E}">
        <p14:creationId xmlns:p14="http://schemas.microsoft.com/office/powerpoint/2010/main" val="3532846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solidFill>
                  <a:srgbClr val="212121"/>
                </a:solidFill>
                <a:latin typeface="inherit"/>
                <a:cs typeface="Arial" panose="020B0604020202020204" pitchFamily="34" charset="0"/>
              </a:rPr>
              <a:t>Avaliações implícitas</a:t>
            </a:r>
            <a:endParaRPr lang="pt-BR" dirty="0"/>
          </a:p>
        </p:txBody>
      </p:sp>
      <p:sp>
        <p:nvSpPr>
          <p:cNvPr id="3" name="Espaço Reservado para Conteúdo 2"/>
          <p:cNvSpPr>
            <a:spLocks noGrp="1"/>
          </p:cNvSpPr>
          <p:nvPr>
            <p:ph idx="1"/>
          </p:nvPr>
        </p:nvSpPr>
        <p:spPr>
          <a:xfrm>
            <a:off x="838200" y="1544271"/>
            <a:ext cx="10515600" cy="4351338"/>
          </a:xfrm>
        </p:spPr>
        <p:txBody>
          <a:bodyPr/>
          <a:lstStyle/>
          <a:p>
            <a:r>
              <a:rPr lang="pt-BR" dirty="0" smtClean="0"/>
              <a:t>Outra avaliação </a:t>
            </a:r>
            <a:r>
              <a:rPr lang="pt-BR" dirty="0"/>
              <a:t>implícita é o que o cliente realmente compra. </a:t>
            </a:r>
            <a:endParaRPr lang="pt-BR" dirty="0" smtClean="0"/>
          </a:p>
          <a:p>
            <a:r>
              <a:rPr lang="pt-BR" dirty="0" smtClean="0"/>
              <a:t>A </a:t>
            </a:r>
            <a:r>
              <a:rPr lang="pt-BR" dirty="0" err="1"/>
              <a:t>Amazon</a:t>
            </a:r>
            <a:r>
              <a:rPr lang="pt-BR" dirty="0"/>
              <a:t> também acompanha essa informação e a usa para suas recomendações "</a:t>
            </a:r>
            <a:r>
              <a:rPr lang="pt-BR" dirty="0">
                <a:solidFill>
                  <a:srgbClr val="FF0000"/>
                </a:solidFill>
              </a:rPr>
              <a:t>Frequentemente Compradas Juntas</a:t>
            </a:r>
            <a:r>
              <a:rPr lang="pt-BR" dirty="0"/>
              <a:t>" e "</a:t>
            </a:r>
            <a:r>
              <a:rPr lang="pt-BR" dirty="0">
                <a:solidFill>
                  <a:srgbClr val="FF0000"/>
                </a:solidFill>
              </a:rPr>
              <a:t>Clientes que viram esse item também </a:t>
            </a:r>
            <a:r>
              <a:rPr lang="pt-BR" dirty="0" smtClean="0">
                <a:solidFill>
                  <a:srgbClr val="FF0000"/>
                </a:solidFill>
              </a:rPr>
              <a:t>compraram</a:t>
            </a:r>
            <a:r>
              <a:rPr lang="pt-BR" dirty="0" smtClean="0"/>
              <a:t>"</a:t>
            </a:r>
            <a:endParaRPr lang="pt-BR" dirty="0">
              <a:solidFill>
                <a:srgbClr val="FF0000"/>
              </a:solidFill>
            </a:endParaRPr>
          </a:p>
        </p:txBody>
      </p:sp>
      <p:pic>
        <p:nvPicPr>
          <p:cNvPr id="4" name="Imagem 3"/>
          <p:cNvPicPr>
            <a:picLocks noChangeAspect="1"/>
          </p:cNvPicPr>
          <p:nvPr/>
        </p:nvPicPr>
        <p:blipFill>
          <a:blip r:embed="rId2"/>
          <a:stretch>
            <a:fillRect/>
          </a:stretch>
        </p:blipFill>
        <p:spPr>
          <a:xfrm>
            <a:off x="6775361" y="3038621"/>
            <a:ext cx="4843600" cy="3484295"/>
          </a:xfrm>
          <a:prstGeom prst="rect">
            <a:avLst/>
          </a:prstGeom>
        </p:spPr>
      </p:pic>
    </p:spTree>
    <p:extLst>
      <p:ext uri="{BB962C8B-B14F-4D97-AF65-F5344CB8AC3E}">
        <p14:creationId xmlns:p14="http://schemas.microsoft.com/office/powerpoint/2010/main" val="2492172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solidFill>
                  <a:srgbClr val="212121"/>
                </a:solidFill>
                <a:latin typeface="inherit"/>
                <a:cs typeface="Arial" panose="020B0604020202020204" pitchFamily="34" charset="0"/>
              </a:rPr>
              <a:t>Avaliações implícitas</a:t>
            </a:r>
            <a:endParaRPr lang="pt-BR" dirty="0"/>
          </a:p>
        </p:txBody>
      </p:sp>
      <p:sp>
        <p:nvSpPr>
          <p:cNvPr id="3" name="Espaço Reservado para Conteúdo 2"/>
          <p:cNvSpPr>
            <a:spLocks noGrp="1"/>
          </p:cNvSpPr>
          <p:nvPr>
            <p:ph idx="1"/>
          </p:nvPr>
        </p:nvSpPr>
        <p:spPr>
          <a:xfrm>
            <a:off x="838200" y="1548752"/>
            <a:ext cx="10515600" cy="4351338"/>
          </a:xfrm>
        </p:spPr>
        <p:txBody>
          <a:bodyPr>
            <a:normAutofit lnSpcReduction="10000"/>
          </a:bodyPr>
          <a:lstStyle/>
          <a:p>
            <a:pPr lvl="0"/>
            <a:r>
              <a:rPr lang="pt-PT" dirty="0">
                <a:solidFill>
                  <a:srgbClr val="212121"/>
                </a:solidFill>
                <a:latin typeface="inherit"/>
              </a:rPr>
              <a:t>Imagine quais informações um programa pode adquirir </a:t>
            </a:r>
            <a:r>
              <a:rPr lang="pt-PT" dirty="0" smtClean="0">
                <a:solidFill>
                  <a:srgbClr val="212121"/>
                </a:solidFill>
                <a:latin typeface="inherit"/>
              </a:rPr>
              <a:t>monitorando o meu comportamento </a:t>
            </a:r>
            <a:r>
              <a:rPr lang="pt-PT" dirty="0">
                <a:solidFill>
                  <a:srgbClr val="212121"/>
                </a:solidFill>
                <a:latin typeface="inherit"/>
              </a:rPr>
              <a:t>no iTunes</a:t>
            </a:r>
            <a:r>
              <a:rPr lang="pt-PT" sz="2400" dirty="0"/>
              <a:t> </a:t>
            </a:r>
            <a:endParaRPr lang="pt-PT" sz="2400" dirty="0" smtClean="0"/>
          </a:p>
          <a:p>
            <a:pPr lvl="0"/>
            <a:endParaRPr lang="pt-PT" sz="2400" dirty="0"/>
          </a:p>
          <a:p>
            <a:pPr lvl="0"/>
            <a:endParaRPr lang="pt-PT" sz="2400" dirty="0" smtClean="0"/>
          </a:p>
          <a:p>
            <a:pPr lvl="0"/>
            <a:endParaRPr lang="pt-PT" sz="2400" dirty="0"/>
          </a:p>
          <a:p>
            <a:pPr lvl="0"/>
            <a:endParaRPr lang="pt-PT" sz="2400" dirty="0" smtClean="0"/>
          </a:p>
          <a:p>
            <a:pPr lvl="0"/>
            <a:endParaRPr lang="pt-PT" sz="2400" dirty="0"/>
          </a:p>
          <a:p>
            <a:r>
              <a:rPr lang="pt-PT" sz="2400" dirty="0">
                <a:solidFill>
                  <a:srgbClr val="212121"/>
                </a:solidFill>
                <a:latin typeface="inherit"/>
              </a:rPr>
              <a:t>Primeiro, há o fato de </a:t>
            </a:r>
            <a:r>
              <a:rPr lang="pt-PT" sz="2400" dirty="0" smtClean="0">
                <a:solidFill>
                  <a:srgbClr val="212121"/>
                </a:solidFill>
                <a:latin typeface="inherit"/>
              </a:rPr>
              <a:t>adicionado </a:t>
            </a:r>
            <a:r>
              <a:rPr lang="pt-PT" sz="2400" dirty="0">
                <a:solidFill>
                  <a:srgbClr val="212121"/>
                </a:solidFill>
                <a:latin typeface="inherit"/>
              </a:rPr>
              <a:t>uma música ao iTunes. Isso indica minimamente que eu estava interessado o suficiente na música para fazer </a:t>
            </a:r>
            <a:r>
              <a:rPr lang="pt-PT" sz="2400" dirty="0" smtClean="0">
                <a:solidFill>
                  <a:srgbClr val="212121"/>
                </a:solidFill>
                <a:latin typeface="inherit"/>
              </a:rPr>
              <a:t>isso </a:t>
            </a:r>
          </a:p>
          <a:p>
            <a:r>
              <a:rPr lang="pt-BR" dirty="0" smtClean="0"/>
              <a:t>Também, </a:t>
            </a:r>
            <a:r>
              <a:rPr lang="pt-BR" dirty="0"/>
              <a:t>há as informações do </a:t>
            </a:r>
            <a:r>
              <a:rPr lang="pt-BR" i="1" dirty="0">
                <a:solidFill>
                  <a:srgbClr val="FF0000"/>
                </a:solidFill>
              </a:rPr>
              <a:t>Play </a:t>
            </a:r>
            <a:r>
              <a:rPr lang="pt-BR" i="1" dirty="0" err="1">
                <a:solidFill>
                  <a:srgbClr val="FF0000"/>
                </a:solidFill>
              </a:rPr>
              <a:t>Count</a:t>
            </a:r>
            <a:endParaRPr lang="pt-PT" sz="3600" i="1" dirty="0">
              <a:solidFill>
                <a:srgbClr val="FF0000"/>
              </a:solidFill>
              <a:latin typeface="Arial" panose="020B0604020202020204" pitchFamily="34" charset="0"/>
            </a:endParaRPr>
          </a:p>
          <a:p>
            <a:pPr lvl="0"/>
            <a:endParaRPr lang="pt-PT" sz="2400" dirty="0" smtClean="0"/>
          </a:p>
          <a:p>
            <a:pPr lvl="0"/>
            <a:endParaRPr lang="pt-PT" sz="2400" dirty="0">
              <a:latin typeface="Arial" panose="020B0604020202020204" pitchFamily="34" charset="0"/>
            </a:endParaRPr>
          </a:p>
          <a:p>
            <a:pPr lvl="0"/>
            <a:endParaRPr lang="pt-PT" sz="2400" dirty="0" smtClean="0">
              <a:latin typeface="Arial" panose="020B0604020202020204" pitchFamily="34" charset="0"/>
            </a:endParaRPr>
          </a:p>
          <a:p>
            <a:pPr lvl="0"/>
            <a:endParaRPr lang="pt-PT" sz="2400" dirty="0">
              <a:latin typeface="Arial" panose="020B0604020202020204" pitchFamily="34" charset="0"/>
            </a:endParaRPr>
          </a:p>
          <a:p>
            <a:pPr lvl="0"/>
            <a:endParaRPr lang="pt-PT" sz="2400" dirty="0" smtClean="0">
              <a:latin typeface="Arial" panose="020B0604020202020204" pitchFamily="34" charset="0"/>
            </a:endParaRPr>
          </a:p>
          <a:p>
            <a:pPr lvl="0"/>
            <a:endParaRPr lang="pt-PT" sz="4000" dirty="0">
              <a:latin typeface="Arial" panose="020B0604020202020204" pitchFamily="34" charset="0"/>
            </a:endParaRPr>
          </a:p>
          <a:p>
            <a:endParaRPr lang="pt-BR" dirty="0"/>
          </a:p>
        </p:txBody>
      </p:sp>
      <p:pic>
        <p:nvPicPr>
          <p:cNvPr id="5" name="Imagem 4"/>
          <p:cNvPicPr>
            <a:picLocks noChangeAspect="1"/>
          </p:cNvPicPr>
          <p:nvPr/>
        </p:nvPicPr>
        <p:blipFill>
          <a:blip r:embed="rId2"/>
          <a:stretch>
            <a:fillRect/>
          </a:stretch>
        </p:blipFill>
        <p:spPr>
          <a:xfrm>
            <a:off x="3112989" y="2268489"/>
            <a:ext cx="5572125" cy="2124075"/>
          </a:xfrm>
          <a:prstGeom prst="rect">
            <a:avLst/>
          </a:prstGeom>
        </p:spPr>
      </p:pic>
    </p:spTree>
    <p:extLst>
      <p:ext uri="{BB962C8B-B14F-4D97-AF65-F5344CB8AC3E}">
        <p14:creationId xmlns:p14="http://schemas.microsoft.com/office/powerpoint/2010/main" val="368743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2742</TotalTime>
  <Words>1839</Words>
  <Application>Microsoft Office PowerPoint</Application>
  <PresentationFormat>Widescreen</PresentationFormat>
  <Paragraphs>170</Paragraphs>
  <Slides>43</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43</vt:i4>
      </vt:variant>
    </vt:vector>
  </HeadingPairs>
  <TitlesOfParts>
    <vt:vector size="49" baseType="lpstr">
      <vt:lpstr>Arial</vt:lpstr>
      <vt:lpstr>Arial</vt:lpstr>
      <vt:lpstr>Calibri</vt:lpstr>
      <vt:lpstr>Calibri Light</vt:lpstr>
      <vt:lpstr>inherit</vt:lpstr>
      <vt:lpstr>Tema do Office</vt:lpstr>
      <vt:lpstr>Sistemas de Recomendação</vt:lpstr>
      <vt:lpstr>Avaliação Implícita e Filtragem Colaborativa Baseada em Item</vt:lpstr>
      <vt:lpstr>Introdução</vt:lpstr>
      <vt:lpstr>Avaliações explícitas </vt:lpstr>
      <vt:lpstr>Avaliações implícitas</vt:lpstr>
      <vt:lpstr>Avaliações implícitas</vt:lpstr>
      <vt:lpstr>Avaliações implícitas</vt:lpstr>
      <vt:lpstr>Avaliações implícitas</vt:lpstr>
      <vt:lpstr>Avaliações implícitas</vt:lpstr>
      <vt:lpstr>Reflexão</vt:lpstr>
      <vt:lpstr>Problemas com avaliações explícitas</vt:lpstr>
      <vt:lpstr>Os problemas do sucesso </vt:lpstr>
      <vt:lpstr>Solução </vt:lpstr>
      <vt:lpstr>Filtragem baseada em usuário </vt:lpstr>
      <vt:lpstr>Escalabilidade</vt:lpstr>
      <vt:lpstr>Dados esparsos</vt:lpstr>
      <vt:lpstr>Filtragem Baseada em Item</vt:lpstr>
      <vt:lpstr>Filtragem Baseada em Item</vt:lpstr>
      <vt:lpstr>Filtragem Baseada em Item</vt:lpstr>
      <vt:lpstr>Filtragem Baseada em Item</vt:lpstr>
      <vt:lpstr>Filtragem Baseada em Item</vt:lpstr>
      <vt:lpstr>Similaridade do Cosseno Ajustada</vt:lpstr>
      <vt:lpstr>Similaridade do Cosseno Ajustada</vt:lpstr>
      <vt:lpstr>Similaridade do Cosseno Ajustada</vt:lpstr>
      <vt:lpstr>Similaridade do Cosseno Ajustada</vt:lpstr>
      <vt:lpstr>Similaridade do Cosseno Ajustada</vt:lpstr>
      <vt:lpstr>Similaridade do Cosseno Ajustada</vt:lpstr>
      <vt:lpstr>Atividade 1</vt:lpstr>
      <vt:lpstr>Atividade 1 Solução</vt:lpstr>
      <vt:lpstr>Atividade 2</vt:lpstr>
      <vt:lpstr>Atividade 2 Solução</vt:lpstr>
      <vt:lpstr>Previsões</vt:lpstr>
      <vt:lpstr>Previsões</vt:lpstr>
      <vt:lpstr>Previsões</vt:lpstr>
      <vt:lpstr>Previsões</vt:lpstr>
      <vt:lpstr>Normalização</vt:lpstr>
      <vt:lpstr>Normalização</vt:lpstr>
      <vt:lpstr>Desnormalizar</vt:lpstr>
      <vt:lpstr>Previsão</vt:lpstr>
      <vt:lpstr>Previsão</vt:lpstr>
      <vt:lpstr>Previsão</vt:lpstr>
      <vt:lpstr>Previsão</vt:lpstr>
      <vt:lpstr>Atividade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de Recomendação</dc:title>
  <dc:creator>Fabio</dc:creator>
  <cp:lastModifiedBy>Fabio</cp:lastModifiedBy>
  <cp:revision>222</cp:revision>
  <dcterms:created xsi:type="dcterms:W3CDTF">2018-02-26T18:36:15Z</dcterms:created>
  <dcterms:modified xsi:type="dcterms:W3CDTF">2018-03-27T21:42:31Z</dcterms:modified>
</cp:coreProperties>
</file>