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78" r:id="rId3"/>
    <p:sldId id="277" r:id="rId4"/>
    <p:sldId id="29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5" r:id="rId21"/>
    <p:sldId id="296" r:id="rId22"/>
    <p:sldId id="297" r:id="rId23"/>
    <p:sldId id="294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ynep" initials="Z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844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06673-4D9D-4A65-BB1A-03C20C89A1F2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C7E42-B45C-4AD7-B692-03951229B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3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0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5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25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34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19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75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25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99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52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13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05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D255-1B15-4A73-A508-E29236C47153}" type="datetimeFigureOut">
              <a:rPr lang="pt-BR" smtClean="0"/>
              <a:t>10/04/2018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06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de Recomendação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Dr. Fábio Santos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3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Recomendação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Vamos </a:t>
            </a:r>
            <a:r>
              <a:rPr lang="pt-BR" sz="2400" dirty="0"/>
              <a:t>preencher nosso conjunto de dados com mais músicas. </a:t>
            </a:r>
            <a:endParaRPr lang="pt-BR" sz="2400" dirty="0" smtClean="0"/>
          </a:p>
          <a:p>
            <a:r>
              <a:rPr lang="pt-BR" sz="2400" dirty="0" smtClean="0"/>
              <a:t>Canção </a:t>
            </a:r>
            <a:r>
              <a:rPr lang="pt-BR" sz="2400" dirty="0"/>
              <a:t>1 é </a:t>
            </a:r>
            <a:r>
              <a:rPr lang="pt-BR" sz="2400" dirty="0" smtClean="0"/>
              <a:t>um </a:t>
            </a:r>
            <a:r>
              <a:rPr lang="pt-BR" sz="2400" dirty="0"/>
              <a:t>jazz que é </a:t>
            </a:r>
            <a:r>
              <a:rPr lang="pt-BR" sz="2400" dirty="0" smtClean="0"/>
              <a:t>melancólico; Canção </a:t>
            </a:r>
            <a:r>
              <a:rPr lang="pt-BR" sz="2400" dirty="0"/>
              <a:t>2 é </a:t>
            </a:r>
            <a:r>
              <a:rPr lang="pt-BR" sz="2400" dirty="0" smtClean="0"/>
              <a:t>um </a:t>
            </a:r>
            <a:r>
              <a:rPr lang="pt-BR" sz="2400" dirty="0"/>
              <a:t>soul que </a:t>
            </a:r>
            <a:r>
              <a:rPr lang="pt-BR" sz="2400" dirty="0" smtClean="0"/>
              <a:t>é agressivo </a:t>
            </a:r>
            <a:r>
              <a:rPr lang="pt-BR" sz="2400" dirty="0"/>
              <a:t>e </a:t>
            </a:r>
            <a:r>
              <a:rPr lang="pt-BR" sz="2400" dirty="0"/>
              <a:t>a</a:t>
            </a:r>
            <a:r>
              <a:rPr lang="pt-BR" sz="2400" dirty="0" smtClean="0"/>
              <a:t> canção 3 </a:t>
            </a:r>
            <a:r>
              <a:rPr lang="pt-BR" sz="2400" dirty="0"/>
              <a:t>é </a:t>
            </a:r>
            <a:r>
              <a:rPr lang="pt-BR" sz="2400" dirty="0" smtClean="0"/>
              <a:t>um jazz que também é agressivo.</a:t>
            </a:r>
          </a:p>
          <a:p>
            <a:pPr lvl="1"/>
            <a:r>
              <a:rPr lang="pt-BR" sz="2000" dirty="0" smtClean="0"/>
              <a:t> </a:t>
            </a:r>
            <a:r>
              <a:rPr lang="pt-BR" sz="2000" dirty="0">
                <a:solidFill>
                  <a:srgbClr val="FF0000"/>
                </a:solidFill>
              </a:rPr>
              <a:t>Qual você recomendaria para </a:t>
            </a:r>
            <a:r>
              <a:rPr lang="pt-BR" sz="2000" dirty="0" smtClean="0">
                <a:solidFill>
                  <a:srgbClr val="FF0000"/>
                </a:solidFill>
              </a:rPr>
              <a:t>o usuário </a:t>
            </a:r>
            <a:r>
              <a:rPr lang="pt-BR" sz="2000" dirty="0" err="1" smtClean="0">
                <a:solidFill>
                  <a:srgbClr val="FF0000"/>
                </a:solidFill>
              </a:rPr>
              <a:t>Tex</a:t>
            </a:r>
            <a:r>
              <a:rPr lang="pt-BR" sz="2000" dirty="0" smtClean="0">
                <a:solidFill>
                  <a:srgbClr val="FF0000"/>
                </a:solidFill>
              </a:rPr>
              <a:t>?</a:t>
            </a:r>
            <a:endParaRPr lang="pt-BR" sz="2000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091" y="3213930"/>
            <a:ext cx="3212710" cy="309797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489395" y="3631962"/>
            <a:ext cx="3606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</a:rPr>
              <a:t>A canção 1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parece mais </a:t>
            </a: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</a:rPr>
              <a:t>próxima!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1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Recomendação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790" y="2406566"/>
            <a:ext cx="4203603" cy="219011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246161" y="1610208"/>
            <a:ext cx="9177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No entanto, temos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uma falha 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no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nosso esquema. Vamos dar uma olhada nos valores possíveis para nossas variáveis ​​novamente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56957" y="4961767"/>
            <a:ext cx="979580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Se </a:t>
            </a:r>
            <a:r>
              <a:rPr lang="pt-BR" sz="2000" dirty="0">
                <a:solidFill>
                  <a:srgbClr val="212121"/>
                </a:solidFill>
                <a:latin typeface="arial" panose="020B0604020202020204" pitchFamily="34" charset="0"/>
              </a:rPr>
              <a:t>estamos tentando usar qualquer </a:t>
            </a:r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métrica </a:t>
            </a:r>
            <a:r>
              <a:rPr lang="pt-BR" sz="2000" dirty="0">
                <a:solidFill>
                  <a:srgbClr val="212121"/>
                </a:solidFill>
                <a:latin typeface="arial" panose="020B0604020202020204" pitchFamily="34" charset="0"/>
              </a:rPr>
              <a:t>de distância com este esquema, estamos dizendo que o jazz está mais próximo do rock do que da soul (a distância entre jazz e rock é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pt-BR" sz="2000" dirty="0">
                <a:solidFill>
                  <a:srgbClr val="212121"/>
                </a:solidFill>
                <a:latin typeface="arial" panose="020B0604020202020204" pitchFamily="34" charset="0"/>
              </a:rPr>
              <a:t> e a distância entre jazz e soul é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pt-BR" sz="2000" dirty="0">
                <a:solidFill>
                  <a:srgbClr val="212121"/>
                </a:solidFill>
                <a:latin typeface="arial" panose="020B0604020202020204" pitchFamily="34" charset="0"/>
              </a:rPr>
              <a:t>). </a:t>
            </a:r>
            <a:endParaRPr lang="pt-BR" sz="2000" dirty="0" smtClean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endParaRPr lang="pt-BR" sz="2000" dirty="0" smtClean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A </a:t>
            </a:r>
            <a:r>
              <a:rPr lang="pt-BR" sz="2000" dirty="0">
                <a:solidFill>
                  <a:srgbClr val="212121"/>
                </a:solidFill>
                <a:latin typeface="arial" panose="020B0604020202020204" pitchFamily="34" charset="0"/>
              </a:rPr>
              <a:t>melancolia está mais perto da alegria do </a:t>
            </a:r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que agressivo</a:t>
            </a:r>
            <a:endParaRPr lang="pt-BR" sz="2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797" y="2055777"/>
            <a:ext cx="2748471" cy="26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Recomendação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12" y="2251278"/>
            <a:ext cx="4295775" cy="23241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942315" y="1690688"/>
            <a:ext cx="7840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Mesmo quando rearranjamos valores, o problema permanece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942315" y="4766636"/>
            <a:ext cx="108745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212121"/>
                </a:solidFill>
                <a:latin typeface="arial" panose="020B0604020202020204" pitchFamily="34" charset="0"/>
              </a:rPr>
              <a:t>Reordenar </a:t>
            </a:r>
            <a:r>
              <a:rPr lang="pt-BR" sz="2000" dirty="0">
                <a:solidFill>
                  <a:srgbClr val="212121"/>
                </a:solidFill>
                <a:latin typeface="arial" panose="020B0604020202020204" pitchFamily="34" charset="0"/>
              </a:rPr>
              <a:t>não resolve o problema. Não importa como reorganizemos os valores, isso não funcionará. </a:t>
            </a:r>
            <a:endParaRPr lang="pt-BR" sz="2000" dirty="0" smtClean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pt-BR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Torna-se adequado trabalhar com características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</a:rPr>
              <a:t>onde os valores </a:t>
            </a:r>
            <a:r>
              <a:rPr lang="pt-BR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variam 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</a:rPr>
              <a:t>em uma escala </a:t>
            </a:r>
            <a:r>
              <a:rPr lang="pt-BR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onde seja possível representar as variações de um determinada característica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Recomendação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8" y="2330497"/>
            <a:ext cx="3693994" cy="288243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421944" y="3287100"/>
            <a:ext cx="77700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Todos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eles podem estar em uma escala de 1 a 5 </a:t>
            </a:r>
            <a:endParaRPr lang="pt-BR" dirty="0" smtClean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endParaRPr lang="pt-BR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Por exemplo, “Country" 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"1" significa que nenhum sinal de 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country -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"5" significa que esse é um sólido som country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5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Recomendação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26831" y="1690688"/>
            <a:ext cx="1062696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rgbClr val="212121"/>
                </a:solidFill>
                <a:latin typeface="inherit"/>
              </a:rPr>
              <a:t>Os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valores da maioria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das características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estão em uma escala de 1-5 com incrementos de ½ inteiro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PT" dirty="0">
              <a:solidFill>
                <a:srgbClr val="212121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rgbClr val="212121"/>
                </a:solidFill>
                <a:latin typeface="inherit"/>
              </a:rPr>
              <a:t>Os características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são organizados em categorias. </a:t>
            </a:r>
            <a:endParaRPr lang="pt-PT" dirty="0" smtClean="0">
              <a:solidFill>
                <a:srgbClr val="212121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PT" dirty="0">
              <a:solidFill>
                <a:srgbClr val="212121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rgbClr val="212121"/>
                </a:solidFill>
                <a:latin typeface="inherit"/>
              </a:rPr>
              <a:t>Por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exemplo, existe uma categoria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de estilos 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musicais que contém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os estilos de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Blues Rock,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Folk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Rock e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Rock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, entre outros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PT" sz="1600" dirty="0">
              <a:solidFill>
                <a:srgbClr val="212121"/>
              </a:solidFill>
              <a:latin typeface="inheri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>
                <a:solidFill>
                  <a:srgbClr val="212121"/>
                </a:solidFill>
                <a:latin typeface="inherit"/>
              </a:rPr>
              <a:t>Outra categoria são instrumentos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como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Acordeão, Riffs de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Violão, Órgãos Sonoros, entre outros.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PT" dirty="0">
              <a:solidFill>
                <a:srgbClr val="212121"/>
              </a:solidFill>
              <a:latin typeface="inheri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rgbClr val="212121"/>
                </a:solidFill>
                <a:latin typeface="inherit"/>
              </a:rPr>
              <a:t>Usando essas caracterísitcas,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cada um dos quais tem um conjunto bem definido de valores de 1 a 5, o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aplicativo Pandora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representa cada música como um vetor de 400 valores numéricos (cada música é um ponto em um espaço de 400 dimensões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PT" dirty="0">
              <a:solidFill>
                <a:srgbClr val="212121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>
                <a:solidFill>
                  <a:srgbClr val="FF0000"/>
                </a:solidFill>
                <a:latin typeface="inherit"/>
              </a:rPr>
              <a:t>Agora, o </a:t>
            </a:r>
            <a:r>
              <a:rPr lang="pt-PT" dirty="0" smtClean="0">
                <a:solidFill>
                  <a:srgbClr val="FF0000"/>
                </a:solidFill>
                <a:latin typeface="inherit"/>
              </a:rPr>
              <a:t>aplicativo Pandora pode </a:t>
            </a:r>
            <a:r>
              <a:rPr lang="pt-PT" dirty="0">
                <a:solidFill>
                  <a:srgbClr val="FF0000"/>
                </a:solidFill>
                <a:latin typeface="inherit"/>
              </a:rPr>
              <a:t>fazer recomendações (isto é, decidir tocar uma música </a:t>
            </a:r>
            <a:r>
              <a:rPr lang="pt-PT" dirty="0" smtClean="0">
                <a:solidFill>
                  <a:srgbClr val="FF0000"/>
                </a:solidFill>
                <a:latin typeface="inherit"/>
              </a:rPr>
              <a:t>simila a uma música da playlist </a:t>
            </a:r>
            <a:r>
              <a:rPr lang="pt-PT" dirty="0">
                <a:solidFill>
                  <a:srgbClr val="FF0000"/>
                </a:solidFill>
                <a:latin typeface="inherit"/>
              </a:rPr>
              <a:t>definida pelo usuário) com base em funções de distância padrão, como aquelas que já vimos</a:t>
            </a:r>
            <a:r>
              <a:rPr lang="pt-PT" dirty="0">
                <a:solidFill>
                  <a:srgbClr val="FF0000"/>
                </a:solidFill>
              </a:rPr>
              <a:t> </a:t>
            </a:r>
            <a:r>
              <a:rPr lang="pt-PT" dirty="0" smtClean="0">
                <a:solidFill>
                  <a:srgbClr val="FF0000"/>
                </a:solidFill>
              </a:rPr>
              <a:t>.</a:t>
            </a:r>
            <a:endParaRPr lang="pt-PT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sz="1400" dirty="0" smtClean="0"/>
              <a:t> </a:t>
            </a:r>
            <a:endParaRPr lang="pt-PT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4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Recomendação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8" y="1403431"/>
            <a:ext cx="4512212" cy="338415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903741" y="140343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Assim, cada canção é representada como uma lista de números e podemos usar qualquer 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métrica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de distância para calcular a distância entre as músicas. </a:t>
            </a:r>
            <a:endParaRPr lang="pt-BR" dirty="0" smtClean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endParaRPr lang="pt-BR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Por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exemplo, 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a distância Manhattan,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entre o Dr. </a:t>
            </a:r>
            <a:r>
              <a:rPr lang="pt-BR" dirty="0" err="1">
                <a:solidFill>
                  <a:srgbClr val="212121"/>
                </a:solidFill>
                <a:latin typeface="arial" panose="020B0604020202020204" pitchFamily="34" charset="0"/>
              </a:rPr>
              <a:t>Dog's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212121"/>
                </a:solidFill>
                <a:latin typeface="arial" panose="020B0604020202020204" pitchFamily="34" charset="0"/>
              </a:rPr>
              <a:t>Fate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 e a </a:t>
            </a:r>
            <a:r>
              <a:rPr lang="pt-BR" dirty="0" err="1">
                <a:solidFill>
                  <a:srgbClr val="212121"/>
                </a:solidFill>
                <a:latin typeface="arial" panose="020B0604020202020204" pitchFamily="34" charset="0"/>
              </a:rPr>
              <a:t>Phoenix's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212121"/>
                </a:solidFill>
                <a:latin typeface="arial" panose="020B0604020202020204" pitchFamily="34" charset="0"/>
              </a:rPr>
              <a:t>Lisztomania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, é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:</a:t>
            </a:r>
          </a:p>
          <a:p>
            <a:endParaRPr lang="pt-BR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endParaRPr lang="pt-BR" dirty="0" smtClean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endParaRPr lang="pt-BR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endParaRPr lang="pt-BR" dirty="0" smtClean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endParaRPr lang="pt-BR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pt-BR" dirty="0" smtClean="0"/>
              <a:t>Somando </a:t>
            </a:r>
            <a:r>
              <a:rPr lang="pt-BR" dirty="0"/>
              <a:t>essas distâncias nos dá uma distância de Manhattan de 9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742" y="3561063"/>
            <a:ext cx="5941256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94779"/>
            <a:ext cx="10515600" cy="4351338"/>
          </a:xfrm>
        </p:spPr>
        <p:txBody>
          <a:bodyPr/>
          <a:lstStyle/>
          <a:p>
            <a:r>
              <a:rPr lang="pt-BR" dirty="0" smtClean="0"/>
              <a:t>Estou </a:t>
            </a:r>
            <a:r>
              <a:rPr lang="pt-BR" dirty="0"/>
              <a:t>tentando descobrir qual música está mais próxima da versão de </a:t>
            </a:r>
            <a:r>
              <a:rPr lang="pt-BR" dirty="0" err="1"/>
              <a:t>Glee</a:t>
            </a:r>
            <a:r>
              <a:rPr lang="pt-BR" dirty="0"/>
              <a:t> de </a:t>
            </a:r>
            <a:r>
              <a:rPr lang="pt-BR" dirty="0" err="1"/>
              <a:t>Jessie’s</a:t>
            </a:r>
            <a:r>
              <a:rPr lang="pt-BR" dirty="0"/>
              <a:t> Girl usando a distância euclidiana.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923" y="2472867"/>
            <a:ext cx="3967529" cy="359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Aplicando a fórmula da distância Euclidiana entre </a:t>
            </a:r>
            <a:r>
              <a:rPr lang="pt-BR" dirty="0" err="1" smtClean="0"/>
              <a:t>Glee</a:t>
            </a:r>
            <a:r>
              <a:rPr lang="pt-BR" dirty="0" smtClean="0"/>
              <a:t> e Lady Gaga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26" y="2320925"/>
            <a:ext cx="55626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em Python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453" y="1535943"/>
            <a:ext cx="5749584" cy="48577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56" y="1690688"/>
            <a:ext cx="4701834" cy="409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em Python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71" y="1294091"/>
            <a:ext cx="5086229" cy="257462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82040" y="3868713"/>
            <a:ext cx="97266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Agora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suponha que eu 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goste de The Black Keys/</a:t>
            </a:r>
            <a:r>
              <a:rPr lang="pt-BR" dirty="0" err="1" smtClean="0">
                <a:solidFill>
                  <a:srgbClr val="212121"/>
                </a:solidFill>
                <a:latin typeface="arial" panose="020B0604020202020204" pitchFamily="34" charset="0"/>
              </a:rPr>
              <a:t>Magie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pt-BR" dirty="0" err="1" smtClean="0">
                <a:solidFill>
                  <a:srgbClr val="212121"/>
                </a:solidFill>
                <a:latin typeface="arial" panose="020B0604020202020204" pitchFamily="34" charset="0"/>
              </a:rPr>
              <a:t>Potion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Eu posso 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informar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isso na minha função à distância de Manhattan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71" y="4515044"/>
            <a:ext cx="7666892" cy="168812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060874" y="57697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</a:rPr>
              <a:t>O sistema recomenda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a ele 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Heartless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Bastard's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Out 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at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Sea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8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Filtragem Baseada </a:t>
            </a:r>
            <a:r>
              <a:rPr lang="pt-BR" dirty="0" smtClean="0"/>
              <a:t>em </a:t>
            </a:r>
            <a:r>
              <a:rPr lang="pt-BR" dirty="0" smtClean="0"/>
              <a:t>Conteúdo &amp; Classificação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3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Explicação da razão da recomendação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Quando um sistema recomenda um é possível que ele apresente uma explicação da razão da recomendação do item para o usuário?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O aplicativo Pandora faz isso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311" y="2748922"/>
            <a:ext cx="5929825" cy="284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da razão da recomendação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03324"/>
            <a:ext cx="10515600" cy="4351338"/>
          </a:xfrm>
        </p:spPr>
        <p:txBody>
          <a:bodyPr>
            <a:normAutofit/>
          </a:bodyPr>
          <a:lstStyle/>
          <a:p>
            <a:r>
              <a:rPr lang="pt-BR" sz="2000" dirty="0" smtClean="0"/>
              <a:t>Nós </a:t>
            </a:r>
            <a:r>
              <a:rPr lang="pt-BR" sz="2000" dirty="0"/>
              <a:t>podemos fazer o mesmo. </a:t>
            </a:r>
            <a:endParaRPr lang="pt-BR" sz="2000" dirty="0" smtClean="0"/>
          </a:p>
          <a:p>
            <a:r>
              <a:rPr lang="pt-BR" sz="2000" dirty="0" smtClean="0"/>
              <a:t>Lembre-se que eu gosto </a:t>
            </a:r>
            <a:r>
              <a:rPr lang="pt-BR" sz="2000" dirty="0"/>
              <a:t>de The Black Keys Magic </a:t>
            </a:r>
            <a:r>
              <a:rPr lang="pt-BR" sz="2000" dirty="0" err="1"/>
              <a:t>Potion</a:t>
            </a:r>
            <a:r>
              <a:rPr lang="pt-BR" sz="2000" dirty="0"/>
              <a:t> </a:t>
            </a:r>
            <a:r>
              <a:rPr lang="pt-BR" sz="2000" dirty="0" smtClean="0"/>
              <a:t>e o sistema recomendou </a:t>
            </a:r>
            <a:r>
              <a:rPr lang="pt-BR" sz="2000" dirty="0" err="1"/>
              <a:t>Heartless</a:t>
            </a:r>
            <a:r>
              <a:rPr lang="pt-BR" sz="2000" dirty="0"/>
              <a:t> </a:t>
            </a:r>
            <a:r>
              <a:rPr lang="pt-BR" sz="2000" dirty="0" err="1"/>
              <a:t>Bastards</a:t>
            </a:r>
            <a:r>
              <a:rPr lang="pt-BR" sz="2000" dirty="0"/>
              <a:t> Out </a:t>
            </a:r>
            <a:r>
              <a:rPr lang="pt-BR" sz="2000" dirty="0" err="1"/>
              <a:t>at</a:t>
            </a:r>
            <a:r>
              <a:rPr lang="pt-BR" sz="2000" dirty="0"/>
              <a:t> </a:t>
            </a:r>
            <a:r>
              <a:rPr lang="pt-BR" sz="2000" dirty="0" err="1"/>
              <a:t>Sea</a:t>
            </a:r>
            <a:r>
              <a:rPr lang="pt-BR" sz="2000" dirty="0"/>
              <a:t>. </a:t>
            </a:r>
            <a:endParaRPr lang="pt-BR" sz="2000" dirty="0" smtClean="0"/>
          </a:p>
          <a:p>
            <a:r>
              <a:rPr lang="pt-BR" sz="2000" dirty="0" smtClean="0"/>
              <a:t>Quais </a:t>
            </a:r>
            <a:r>
              <a:rPr lang="pt-BR" sz="2000" dirty="0" err="1" smtClean="0"/>
              <a:t>caracteristicas</a:t>
            </a:r>
            <a:r>
              <a:rPr lang="pt-BR" sz="2000" dirty="0" smtClean="0"/>
              <a:t> </a:t>
            </a:r>
            <a:r>
              <a:rPr lang="pt-BR" sz="2000" dirty="0"/>
              <a:t>influenciaram essa recomendação? </a:t>
            </a:r>
            <a:endParaRPr lang="pt-BR" sz="2000" dirty="0" smtClean="0"/>
          </a:p>
          <a:p>
            <a:r>
              <a:rPr lang="pt-BR" sz="2000" dirty="0" smtClean="0"/>
              <a:t>Podemos </a:t>
            </a:r>
            <a:r>
              <a:rPr lang="pt-BR" sz="2000" dirty="0"/>
              <a:t>comparar os dois vetores de recursos.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136" y="3271030"/>
            <a:ext cx="6276975" cy="16383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38200" y="5115998"/>
            <a:ext cx="107113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rgbClr val="212121"/>
                </a:solidFill>
                <a:latin typeface="inherit"/>
              </a:rPr>
              <a:t>As caracterísiticas que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estão mais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próximas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entre as duas músicas são piano, presença de vocais de apoio e influência do rap - todos eles têm uma distância de zero. </a:t>
            </a:r>
            <a:endParaRPr lang="pt-PT" dirty="0" smtClean="0">
              <a:solidFill>
                <a:srgbClr val="212121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rgbClr val="FF0000"/>
                </a:solidFill>
                <a:latin typeface="inherit"/>
              </a:rPr>
              <a:t>No </a:t>
            </a:r>
            <a:r>
              <a:rPr lang="pt-PT" dirty="0">
                <a:solidFill>
                  <a:srgbClr val="FF0000"/>
                </a:solidFill>
                <a:latin typeface="inherit"/>
              </a:rPr>
              <a:t>entanto, todos estão no limite inferior da escala: sem piano, sem presença de vocais de apoio e sem influência de rap e provavelmente não seria útil dizer “Achamos que você gostaria dessa música porque falta vocais de apoio”.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, vamos nos concentrar no que as músicas têm em comum no topo da escala.</a:t>
            </a:r>
            <a:r>
              <a:rPr lang="pt-PT" sz="1600" dirty="0"/>
              <a:t> </a:t>
            </a:r>
            <a:endParaRPr lang="pt-PT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8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da razão da recomendação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889" y="2196465"/>
            <a:ext cx="2705100" cy="356235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706793" y="25171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>
                <a:solidFill>
                  <a:srgbClr val="212121"/>
                </a:solidFill>
                <a:latin typeface="inherit"/>
              </a:rPr>
              <a:t>Nós achamos que você pode gostar do Heartless Bastards Out at Sea, porque ele tem uma batida motriz e possui vocais e guitarra elétrica suja</a:t>
            </a:r>
            <a:r>
              <a:rPr lang="pt-PT" sz="1600" dirty="0"/>
              <a:t> </a:t>
            </a:r>
            <a:endParaRPr lang="pt-PT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Desenvolva em Python um programa para recomendação de música baseada em conteúdo, que leve em consideração as características musicais e sonoras da música.</a:t>
            </a:r>
          </a:p>
          <a:p>
            <a:r>
              <a:rPr lang="pt-BR" dirty="0" smtClean="0"/>
              <a:t>Para isso, use o cálculo da distância Euclidiana ou Manhattan</a:t>
            </a:r>
          </a:p>
          <a:p>
            <a:r>
              <a:rPr lang="pt-BR" dirty="0" smtClean="0"/>
              <a:t>O programa também deverá apresentar uma explicação do motivo para a recomendação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8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Nós aprendemos </a:t>
            </a:r>
            <a:r>
              <a:rPr lang="pt-BR" dirty="0"/>
              <a:t>os conceitos básicos de filtragem colaborativa e sistemas de </a:t>
            </a:r>
            <a:r>
              <a:rPr lang="pt-BR" dirty="0" smtClean="0"/>
              <a:t>recomendação.</a:t>
            </a:r>
          </a:p>
          <a:p>
            <a:r>
              <a:rPr lang="pt-BR" dirty="0" smtClean="0"/>
              <a:t>Falamos </a:t>
            </a:r>
            <a:r>
              <a:rPr lang="pt-BR" dirty="0"/>
              <a:t>sobre algumas das dificuldades da filtragem colaborativa, incluindo problemas com a </a:t>
            </a:r>
            <a:r>
              <a:rPr lang="pt-BR" dirty="0">
                <a:solidFill>
                  <a:srgbClr val="FF0000"/>
                </a:solidFill>
              </a:rPr>
              <a:t>dispersão de dados </a:t>
            </a:r>
            <a:r>
              <a:rPr lang="pt-BR" dirty="0"/>
              <a:t>e </a:t>
            </a:r>
            <a:r>
              <a:rPr lang="pt-BR" dirty="0">
                <a:solidFill>
                  <a:srgbClr val="FF0000"/>
                </a:solidFill>
              </a:rPr>
              <a:t>escalabilidade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Outro </a:t>
            </a:r>
            <a:r>
              <a:rPr lang="pt-BR" dirty="0"/>
              <a:t>problema é que os sistemas de recomendação baseados em filtragem colaborativa tendem a </a:t>
            </a:r>
            <a:r>
              <a:rPr lang="pt-BR" dirty="0">
                <a:solidFill>
                  <a:srgbClr val="FF0000"/>
                </a:solidFill>
              </a:rPr>
              <a:t>recomendar itens já populares 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/>
              <a:t>Um DVD de </a:t>
            </a:r>
            <a:r>
              <a:rPr lang="pt-BR" dirty="0"/>
              <a:t>uma nova </a:t>
            </a:r>
            <a:r>
              <a:rPr lang="pt-BR" dirty="0" smtClean="0"/>
              <a:t>banda que nunca fora avaliado </a:t>
            </a:r>
            <a:r>
              <a:rPr lang="pt-BR" dirty="0"/>
              <a:t>por ninguém (ou comprados por </a:t>
            </a:r>
            <a:r>
              <a:rPr lang="pt-BR" dirty="0" smtClean="0"/>
              <a:t>ninguém), </a:t>
            </a:r>
            <a:r>
              <a:rPr lang="pt-BR" dirty="0"/>
              <a:t>nunca será </a:t>
            </a:r>
            <a:r>
              <a:rPr lang="pt-BR" dirty="0" smtClean="0"/>
              <a:t>recomendado</a:t>
            </a:r>
          </a:p>
        </p:txBody>
      </p:sp>
    </p:spTree>
    <p:extLst>
      <p:ext uri="{BB962C8B-B14F-4D97-AF65-F5344CB8AC3E}">
        <p14:creationId xmlns:p14="http://schemas.microsoft.com/office/powerpoint/2010/main" val="112556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baseada em 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</a:t>
            </a:r>
            <a:r>
              <a:rPr lang="pt-BR" dirty="0"/>
              <a:t>Sistemas de Recomendação que utilizam Filtragem Baseada em Conteúdo, </a:t>
            </a:r>
            <a:r>
              <a:rPr lang="pt-BR" dirty="0">
                <a:solidFill>
                  <a:srgbClr val="FF0000"/>
                </a:solidFill>
              </a:rPr>
              <a:t>fazem a sugestão de itens que sejam semelhantes aos que o usuário demonstrou interesse no passado</a:t>
            </a:r>
            <a:r>
              <a:rPr lang="pt-BR" dirty="0"/>
              <a:t>, e/ou </a:t>
            </a:r>
            <a:r>
              <a:rPr lang="pt-BR" dirty="0">
                <a:solidFill>
                  <a:srgbClr val="FF0000"/>
                </a:solidFill>
              </a:rPr>
              <a:t>sobre </a:t>
            </a:r>
            <a:r>
              <a:rPr lang="pt-BR" dirty="0" smtClean="0">
                <a:solidFill>
                  <a:srgbClr val="FF0000"/>
                </a:solidFill>
              </a:rPr>
              <a:t>as configurações </a:t>
            </a:r>
            <a:r>
              <a:rPr lang="pt-BR" dirty="0">
                <a:solidFill>
                  <a:srgbClr val="FF0000"/>
                </a:solidFill>
              </a:rPr>
              <a:t>de preferências do usuário. </a:t>
            </a:r>
          </a:p>
          <a:p>
            <a:r>
              <a:rPr lang="pt-BR" dirty="0" smtClean="0"/>
              <a:t>Por </a:t>
            </a:r>
            <a:r>
              <a:rPr lang="pt-BR" dirty="0"/>
              <a:t>exemplo, </a:t>
            </a:r>
            <a:r>
              <a:rPr lang="pt-BR" dirty="0">
                <a:solidFill>
                  <a:srgbClr val="FF0000"/>
                </a:solidFill>
              </a:rPr>
              <a:t>os anúncios patrocinados nas redes sociais são filtrados de acordo com as características do perfil, incluindo histórico de postagens, amigos/seguidores e seguidos. </a:t>
            </a:r>
          </a:p>
          <a:p>
            <a:r>
              <a:rPr lang="pt-BR" dirty="0"/>
              <a:t>Assim, as características do item são exploradas na </a:t>
            </a:r>
            <a:r>
              <a:rPr lang="pt-BR" dirty="0" smtClean="0"/>
              <a:t>filtragem</a:t>
            </a:r>
          </a:p>
          <a:p>
            <a:r>
              <a:rPr lang="pt-BR" dirty="0" smtClean="0"/>
              <a:t>As características podem ser descrita por meio de um conjunto de atributos com seus respectivos valores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54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Filtragem baseada em conteúdo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Considere </a:t>
            </a:r>
            <a:r>
              <a:rPr lang="pt-BR" dirty="0"/>
              <a:t>o </a:t>
            </a:r>
            <a:r>
              <a:rPr lang="pt-BR" dirty="0" smtClean="0"/>
              <a:t>aplicativo de </a:t>
            </a:r>
            <a:r>
              <a:rPr lang="pt-BR" dirty="0"/>
              <a:t>streaming de música, Pandora</a:t>
            </a:r>
            <a:r>
              <a:rPr lang="pt-BR" dirty="0" smtClean="0"/>
              <a:t>.</a:t>
            </a:r>
          </a:p>
          <a:p>
            <a:r>
              <a:rPr lang="pt-BR" dirty="0" smtClean="0"/>
              <a:t> </a:t>
            </a:r>
            <a:r>
              <a:rPr lang="pt-BR" dirty="0"/>
              <a:t>Em </a:t>
            </a:r>
            <a:r>
              <a:rPr lang="pt-BR" dirty="0" smtClean="0"/>
              <a:t>Pandora, </a:t>
            </a:r>
            <a:r>
              <a:rPr lang="pt-BR" dirty="0"/>
              <a:t>você pode configurar diferentes </a:t>
            </a:r>
            <a:r>
              <a:rPr lang="pt-BR" dirty="0" smtClean="0"/>
              <a:t>Play </a:t>
            </a:r>
            <a:r>
              <a:rPr lang="pt-BR" dirty="0" err="1" smtClean="0"/>
              <a:t>Lists</a:t>
            </a:r>
            <a:r>
              <a:rPr lang="pt-BR" dirty="0" smtClean="0"/>
              <a:t>. </a:t>
            </a:r>
          </a:p>
          <a:p>
            <a:r>
              <a:rPr lang="pt-BR" dirty="0" smtClean="0"/>
              <a:t>Você configura </a:t>
            </a:r>
            <a:r>
              <a:rPr lang="pt-BR" dirty="0"/>
              <a:t>cada </a:t>
            </a:r>
            <a:r>
              <a:rPr lang="pt-BR" dirty="0" smtClean="0"/>
              <a:t>play </a:t>
            </a:r>
            <a:r>
              <a:rPr lang="pt-BR" dirty="0" err="1" smtClean="0"/>
              <a:t>list</a:t>
            </a:r>
            <a:r>
              <a:rPr lang="pt-BR" dirty="0" smtClean="0"/>
              <a:t> </a:t>
            </a:r>
            <a:r>
              <a:rPr lang="pt-BR" dirty="0"/>
              <a:t>com </a:t>
            </a:r>
            <a:r>
              <a:rPr lang="pt-BR" dirty="0" smtClean="0"/>
              <a:t>uma música preferida </a:t>
            </a:r>
            <a:r>
              <a:rPr lang="pt-BR" dirty="0"/>
              <a:t>e o Pandora tocará músicas semelhantes </a:t>
            </a:r>
            <a:r>
              <a:rPr lang="pt-BR" dirty="0" smtClean="0"/>
              <a:t>àquela da sua play </a:t>
            </a:r>
            <a:r>
              <a:rPr lang="pt-BR" dirty="0" err="1" smtClean="0"/>
              <a:t>list</a:t>
            </a:r>
            <a:endParaRPr lang="pt-BR" dirty="0" smtClean="0"/>
          </a:p>
          <a:p>
            <a:r>
              <a:rPr lang="pt-BR" dirty="0" smtClean="0"/>
              <a:t>Eu </a:t>
            </a:r>
            <a:r>
              <a:rPr lang="pt-BR" dirty="0"/>
              <a:t>posso criar uma </a:t>
            </a:r>
            <a:r>
              <a:rPr lang="pt-BR" dirty="0" smtClean="0"/>
              <a:t>play </a:t>
            </a:r>
            <a:r>
              <a:rPr lang="pt-BR" dirty="0" err="1" smtClean="0"/>
              <a:t>list</a:t>
            </a:r>
            <a:r>
              <a:rPr lang="pt-BR" dirty="0" smtClean="0"/>
              <a:t> configurada </a:t>
            </a:r>
            <a:r>
              <a:rPr lang="pt-BR" dirty="0"/>
              <a:t>com a banda </a:t>
            </a:r>
            <a:r>
              <a:rPr lang="pt-BR" dirty="0" smtClean="0"/>
              <a:t>Phoenix. </a:t>
            </a:r>
            <a:r>
              <a:rPr lang="pt-BR" dirty="0"/>
              <a:t>Em seguida, toca bandas que acha que são semelhantes ao Phoenix - por exemplo, toca uma música de El </a:t>
            </a:r>
            <a:r>
              <a:rPr lang="pt-BR" dirty="0" err="1"/>
              <a:t>Ten</a:t>
            </a:r>
            <a:r>
              <a:rPr lang="pt-BR" dirty="0"/>
              <a:t> </a:t>
            </a:r>
            <a:r>
              <a:rPr lang="pt-BR" dirty="0" err="1" smtClean="0"/>
              <a:t>Eleven</a:t>
            </a:r>
            <a:endParaRPr lang="pt-BR" dirty="0" smtClean="0"/>
          </a:p>
          <a:p>
            <a:r>
              <a:rPr lang="pt-BR" dirty="0" smtClean="0"/>
              <a:t>Ele </a:t>
            </a:r>
            <a:r>
              <a:rPr lang="pt-BR" dirty="0"/>
              <a:t>toca El </a:t>
            </a:r>
            <a:r>
              <a:rPr lang="pt-BR" dirty="0" err="1"/>
              <a:t>Ten</a:t>
            </a:r>
            <a:r>
              <a:rPr lang="pt-BR" dirty="0"/>
              <a:t> </a:t>
            </a:r>
            <a:r>
              <a:rPr lang="pt-BR" dirty="0" err="1"/>
              <a:t>Eleven</a:t>
            </a:r>
            <a:r>
              <a:rPr lang="pt-BR" dirty="0"/>
              <a:t> porque o algoritmo acredita que El </a:t>
            </a:r>
            <a:r>
              <a:rPr lang="pt-BR" dirty="0" err="1"/>
              <a:t>Ten</a:t>
            </a:r>
            <a:r>
              <a:rPr lang="pt-BR" dirty="0"/>
              <a:t> </a:t>
            </a:r>
            <a:r>
              <a:rPr lang="pt-BR" dirty="0" err="1"/>
              <a:t>Eleven</a:t>
            </a:r>
            <a:r>
              <a:rPr lang="pt-BR" dirty="0"/>
              <a:t> é musicalmente similar a Phoenix.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0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Pandora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70" y="1690688"/>
            <a:ext cx="6938259" cy="428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1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Pandora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>
                <a:solidFill>
                  <a:srgbClr val="212121"/>
                </a:solidFill>
                <a:latin typeface="inherit"/>
              </a:rPr>
              <a:t>Pandora baseia sua recomendação no que chama de </a:t>
            </a:r>
            <a:r>
              <a:rPr lang="pt-PT" dirty="0">
                <a:solidFill>
                  <a:srgbClr val="FF0000"/>
                </a:solidFill>
                <a:latin typeface="inherit"/>
              </a:rPr>
              <a:t>The Music Genome Project.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 </a:t>
            </a:r>
            <a:endParaRPr lang="pt-PT" dirty="0" smtClean="0">
              <a:solidFill>
                <a:srgbClr val="212121"/>
              </a:solidFill>
              <a:latin typeface="inherit"/>
            </a:endParaRPr>
          </a:p>
          <a:p>
            <a:pPr lvl="0"/>
            <a:r>
              <a:rPr lang="pt-PT" dirty="0" smtClean="0">
                <a:solidFill>
                  <a:srgbClr val="212121"/>
                </a:solidFill>
                <a:latin typeface="inherit"/>
              </a:rPr>
              <a:t>Eles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contratam músicos profissionais com sólida formação em teoria musical como analistas que determinam as características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de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uma música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.</a:t>
            </a:r>
          </a:p>
          <a:p>
            <a:pPr lvl="0"/>
            <a:r>
              <a:rPr lang="pt-PT" dirty="0" smtClean="0">
                <a:solidFill>
                  <a:srgbClr val="212121"/>
                </a:solidFill>
                <a:latin typeface="inherit"/>
              </a:rPr>
              <a:t>Esses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analistas recebem mais de 150 horas de treinamento. Uma vez treinados, passam uma média de 20 a 30 minutos analisando uma música para determinar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suas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características. </a:t>
            </a:r>
            <a:endParaRPr lang="pt-PT" dirty="0" smtClean="0">
              <a:solidFill>
                <a:srgbClr val="212121"/>
              </a:solidFill>
              <a:latin typeface="inherit"/>
            </a:endParaRPr>
          </a:p>
          <a:p>
            <a:pPr lvl="0"/>
            <a:r>
              <a:rPr lang="pt-PT" dirty="0" smtClean="0">
                <a:solidFill>
                  <a:srgbClr val="212121"/>
                </a:solidFill>
                <a:latin typeface="inherit"/>
              </a:rPr>
              <a:t>As caracteríticas são representadas por meio de atributos.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0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importância de escolher atributos apropriados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pt-BR" dirty="0" smtClean="0"/>
              <a:t>Considere </a:t>
            </a:r>
            <a:r>
              <a:rPr lang="pt-BR" dirty="0"/>
              <a:t>dois </a:t>
            </a:r>
            <a:r>
              <a:rPr lang="pt-BR" dirty="0" smtClean="0"/>
              <a:t>atributos </a:t>
            </a:r>
            <a:r>
              <a:rPr lang="pt-BR" dirty="0"/>
              <a:t>que Pandora pode ter usado: </a:t>
            </a:r>
            <a:r>
              <a:rPr lang="pt-BR" dirty="0">
                <a:solidFill>
                  <a:srgbClr val="FF0000"/>
                </a:solidFill>
              </a:rPr>
              <a:t>gênero</a:t>
            </a:r>
            <a:r>
              <a:rPr lang="pt-BR" dirty="0"/>
              <a:t> e </a:t>
            </a:r>
            <a:r>
              <a:rPr lang="pt-BR" dirty="0">
                <a:solidFill>
                  <a:srgbClr val="FF0000"/>
                </a:solidFill>
              </a:rPr>
              <a:t>humor</a:t>
            </a:r>
            <a:r>
              <a:rPr lang="pt-BR" dirty="0"/>
              <a:t>. Os valores destes podem ser assim: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542" y="2511302"/>
            <a:ext cx="4402089" cy="209918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92591" y="5246435"/>
            <a:ext cx="11099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Então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, um valor de gênero de 4 significa 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“Soul"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e um valor de humor de 3 significa 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“</a:t>
            </a:r>
            <a:r>
              <a:rPr lang="pt-BR" dirty="0" err="1" smtClean="0">
                <a:solidFill>
                  <a:srgbClr val="212121"/>
                </a:solidFill>
                <a:latin typeface="arial" panose="020B0604020202020204" pitchFamily="34" charset="0"/>
              </a:rPr>
              <a:t>Passion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".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6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importância de escolher atributos apropriados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53" y="2826718"/>
            <a:ext cx="3135777" cy="300079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303605" y="1872233"/>
            <a:ext cx="9641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Suponha que eu tenha uma canção de rock que seja melancólica - por exemplo,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o 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You´re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Beautiful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, de James </a:t>
            </a: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Blunt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A representação no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espaço 2D</a:t>
            </a:r>
            <a:r>
              <a:rPr lang="pt-BR" dirty="0" smtClean="0">
                <a:solidFill>
                  <a:srgbClr val="212121"/>
                </a:solidFill>
                <a:latin typeface="arial" panose="020B0604020202020204" pitchFamily="34" charset="0"/>
              </a:rPr>
              <a:t>,, </a:t>
            </a:r>
            <a:r>
              <a:rPr lang="pt-BR" dirty="0">
                <a:solidFill>
                  <a:srgbClr val="212121"/>
                </a:solidFill>
                <a:latin typeface="arial" panose="020B0604020202020204" pitchFamily="34" charset="0"/>
              </a:rPr>
              <a:t>ficaria assim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164" y="3195017"/>
            <a:ext cx="2370993" cy="3055947"/>
          </a:xfrm>
          <a:prstGeom prst="rect">
            <a:avLst/>
          </a:prstGeom>
        </p:spPr>
      </p:pic>
      <p:sp>
        <p:nvSpPr>
          <p:cNvPr id="9" name="Texto explicativo em elipse 8"/>
          <p:cNvSpPr/>
          <p:nvPr/>
        </p:nvSpPr>
        <p:spPr>
          <a:xfrm>
            <a:off x="9017391" y="3010487"/>
            <a:ext cx="2159976" cy="1139484"/>
          </a:xfrm>
          <a:prstGeom prst="wedgeEllipseCallout">
            <a:avLst>
              <a:gd name="adj1" fmla="val -89601"/>
              <a:gd name="adj2" fmla="val 365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  </a:t>
            </a:r>
            <a:r>
              <a:rPr lang="pt-BR" dirty="0" err="1" smtClean="0">
                <a:solidFill>
                  <a:schemeClr val="tx1"/>
                </a:solidFill>
              </a:rPr>
              <a:t>Tex</a:t>
            </a:r>
            <a:r>
              <a:rPr lang="pt-BR" dirty="0" smtClean="0">
                <a:solidFill>
                  <a:schemeClr val="tx1"/>
                </a:solidFill>
              </a:rPr>
              <a:t> ama a música </a:t>
            </a:r>
            <a:r>
              <a:rPr lang="pt-BR" dirty="0" err="1" smtClean="0">
                <a:solidFill>
                  <a:schemeClr val="tx1"/>
                </a:solidFill>
              </a:rPr>
              <a:t>You´re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Beautiful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918917" y="4722990"/>
            <a:ext cx="2851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Gostaríamos de recomendar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Música para ele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1142</Words>
  <Application>Microsoft Office PowerPoint</Application>
  <PresentationFormat>Widescreen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inherit</vt:lpstr>
      <vt:lpstr>Tema do Office</vt:lpstr>
      <vt:lpstr>Sistemas de Recomendação</vt:lpstr>
      <vt:lpstr>Filtragem Baseada em Conteúdo &amp; Classificação</vt:lpstr>
      <vt:lpstr>Introdução</vt:lpstr>
      <vt:lpstr>Filtragem baseada em conteúdo</vt:lpstr>
      <vt:lpstr>Filtragem baseada em conteúdo</vt:lpstr>
      <vt:lpstr>Pandora</vt:lpstr>
      <vt:lpstr>Pandora</vt:lpstr>
      <vt:lpstr>A importância de escolher atributos apropriados</vt:lpstr>
      <vt:lpstr>A importância de escolher atributos apropriados</vt:lpstr>
      <vt:lpstr>Recomendação</vt:lpstr>
      <vt:lpstr>Recomendação</vt:lpstr>
      <vt:lpstr>Recomendação</vt:lpstr>
      <vt:lpstr>Recomendação</vt:lpstr>
      <vt:lpstr>Recomendação</vt:lpstr>
      <vt:lpstr>Recomendação</vt:lpstr>
      <vt:lpstr>Exemplo</vt:lpstr>
      <vt:lpstr>Exemplo</vt:lpstr>
      <vt:lpstr>Implementação em Python</vt:lpstr>
      <vt:lpstr>Implementação em Python</vt:lpstr>
      <vt:lpstr>Explicação da razão da recomendação</vt:lpstr>
      <vt:lpstr>Explicação da razão da recomendação</vt:lpstr>
      <vt:lpstr>Explicação da razão da recomendação</vt:lpstr>
      <vt:lpstr>Atividade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Recomendação</dc:title>
  <dc:creator>Fabio</dc:creator>
  <cp:lastModifiedBy>Fabio</cp:lastModifiedBy>
  <cp:revision>253</cp:revision>
  <dcterms:created xsi:type="dcterms:W3CDTF">2018-02-26T18:36:15Z</dcterms:created>
  <dcterms:modified xsi:type="dcterms:W3CDTF">2018-04-10T23:34:30Z</dcterms:modified>
</cp:coreProperties>
</file>