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8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>
        <p:scale>
          <a:sx n="70" d="100"/>
          <a:sy n="70" d="100"/>
        </p:scale>
        <p:origin x="73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06673-4D9D-4A65-BB1A-03C20C89A1F2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C7E42-B45C-4AD7-B692-03951229B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3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5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52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0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D255-1B15-4A73-A508-E29236C4715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Fábio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Padronização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8339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Se </a:t>
            </a:r>
            <a:r>
              <a:rPr lang="pt-BR" sz="2400" dirty="0"/>
              <a:t>você </a:t>
            </a:r>
            <a:r>
              <a:rPr lang="pt-BR" sz="2400" dirty="0" smtClean="0"/>
              <a:t>conhece um pouco </a:t>
            </a:r>
            <a:r>
              <a:rPr lang="pt-BR" sz="2400" dirty="0"/>
              <a:t>de estatística, estará familiarizado com </a:t>
            </a:r>
            <a:r>
              <a:rPr lang="pt-BR" sz="2400" dirty="0" smtClean="0"/>
              <a:t> métodos </a:t>
            </a:r>
            <a:r>
              <a:rPr lang="pt-BR" sz="2400" dirty="0"/>
              <a:t>mais precisos para padronizar dados. </a:t>
            </a:r>
            <a:endParaRPr lang="pt-BR" sz="24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288366" y="2302847"/>
            <a:ext cx="6448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Podemos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padronizar um valor usando 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The Standard Score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(também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conhecido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como z-score), que nos informa quantos desvios o valor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está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da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média</a:t>
            </a:r>
          </a:p>
          <a:p>
            <a:endParaRPr lang="pt-BR" sz="2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sz="2000" dirty="0" smtClean="0"/>
              <a:t>                                             (</a:t>
            </a:r>
            <a:r>
              <a:rPr lang="pt-BR" sz="2000" dirty="0"/>
              <a:t>cada valor) - (média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          Standard Score  =    ----------------------------</a:t>
            </a:r>
          </a:p>
          <a:p>
            <a:r>
              <a:rPr lang="pt-BR" sz="2000" dirty="0" smtClean="0"/>
              <a:t>                                                  (</a:t>
            </a:r>
            <a:r>
              <a:rPr lang="pt-BR" sz="2000" dirty="0"/>
              <a:t>desvio padrão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 smtClean="0"/>
              <a:t>Desvio </a:t>
            </a:r>
            <a:r>
              <a:rPr lang="pt-BR" sz="2000" dirty="0" err="1" smtClean="0"/>
              <a:t>Padrâo</a:t>
            </a:r>
            <a:r>
              <a:rPr lang="pt-BR" sz="2000" dirty="0" smtClean="0"/>
              <a:t> é: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70" y="5165169"/>
            <a:ext cx="1562100" cy="8382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36674" y="5875505"/>
            <a:ext cx="6800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err="1">
                <a:solidFill>
                  <a:srgbClr val="212121"/>
                </a:solidFill>
                <a:latin typeface="arial" panose="020B0604020202020204" pitchFamily="34" charset="0"/>
              </a:rPr>
              <a:t>card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 (x) é a cardinalidade de x - isto é, quantos valores existem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6908"/>
            <a:ext cx="10515600" cy="1325563"/>
          </a:xfrm>
        </p:spPr>
        <p:txBody>
          <a:bodyPr/>
          <a:lstStyle/>
          <a:p>
            <a:r>
              <a:rPr lang="pt-BR" dirty="0"/>
              <a:t>Padronização dos 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199" y="14733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Considere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os dados do exemplo do site de namoro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47761"/>
            <a:ext cx="1862797" cy="370108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77197" y="1902036"/>
            <a:ext cx="64008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 soma de todos os salários é de 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577.000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 Como há 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8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pessoas, a 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média é de 72.125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  <p:sp>
        <p:nvSpPr>
          <p:cNvPr id="8" name="Retângulo 7"/>
          <p:cNvSpPr/>
          <p:nvPr/>
        </p:nvSpPr>
        <p:spPr>
          <a:xfrm>
            <a:off x="3330379" y="26237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Agora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vamos calcular 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desvio padrão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41" y="2423691"/>
            <a:ext cx="1831438" cy="98272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9426379" y="3160708"/>
            <a:ext cx="2396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então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isso seria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622" y="3881247"/>
            <a:ext cx="5172075" cy="2693032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736101" y="3949561"/>
            <a:ext cx="157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Salário </a:t>
            </a:r>
            <a:r>
              <a:rPr lang="pt-BR" dirty="0" err="1" smtClean="0">
                <a:solidFill>
                  <a:srgbClr val="212121"/>
                </a:solidFill>
                <a:latin typeface="arial" panose="020B0604020202020204" pitchFamily="34" charset="0"/>
              </a:rPr>
              <a:t>Yunn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309338" y="3919079"/>
            <a:ext cx="157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Salário </a:t>
            </a:r>
            <a:r>
              <a:rPr lang="pt-BR" dirty="0" err="1" smtClean="0">
                <a:solidFill>
                  <a:srgbClr val="212121"/>
                </a:solidFill>
                <a:latin typeface="arial" panose="020B0604020202020204" pitchFamily="34" charset="0"/>
              </a:rPr>
              <a:t>Allie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8927123" y="3919077"/>
            <a:ext cx="1820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Salário Daniela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0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Padronização dos dados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838200" y="1796410"/>
            <a:ext cx="78837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Agora podemos calcular o valor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Standard Score (pontuação padrão)</a:t>
            </a:r>
          </a:p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endParaRPr lang="pt-BR" sz="2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sz="2000" dirty="0" smtClean="0"/>
              <a:t>                                             (</a:t>
            </a:r>
            <a:r>
              <a:rPr lang="pt-BR" sz="2000" dirty="0"/>
              <a:t>cada valor) - (média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          Standard Score  =    ----------------------------</a:t>
            </a:r>
          </a:p>
          <a:p>
            <a:r>
              <a:rPr lang="pt-BR" sz="2000" dirty="0" smtClean="0"/>
              <a:t>                                                  (</a:t>
            </a:r>
            <a:r>
              <a:rPr lang="pt-BR" sz="2000" dirty="0"/>
              <a:t>desvio padrão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 smtClean="0"/>
              <a:t>Portanto</a:t>
            </a:r>
            <a:r>
              <a:rPr lang="pt-BR" sz="2000" dirty="0"/>
              <a:t>, a pontuação </a:t>
            </a:r>
            <a:r>
              <a:rPr lang="pt-BR" sz="2000" dirty="0" smtClean="0"/>
              <a:t>padrão (</a:t>
            </a:r>
            <a:r>
              <a:rPr lang="pt-BR" sz="2000" dirty="0">
                <a:solidFill>
                  <a:srgbClr val="FF0000"/>
                </a:solidFill>
              </a:rPr>
              <a:t>Standard </a:t>
            </a:r>
            <a:r>
              <a:rPr lang="pt-BR" sz="2000" dirty="0" smtClean="0">
                <a:solidFill>
                  <a:srgbClr val="FF0000"/>
                </a:solidFill>
              </a:rPr>
              <a:t>Score</a:t>
            </a:r>
            <a:r>
              <a:rPr lang="pt-BR" sz="2000" dirty="0" smtClean="0"/>
              <a:t>) </a:t>
            </a:r>
            <a:r>
              <a:rPr lang="pt-BR" sz="2000" dirty="0"/>
              <a:t>para o salário de </a:t>
            </a:r>
            <a:r>
              <a:rPr lang="pt-BR" sz="2000" dirty="0" err="1"/>
              <a:t>Yun</a:t>
            </a:r>
            <a:r>
              <a:rPr lang="pt-BR" sz="2000" dirty="0"/>
              <a:t> é</a:t>
            </a:r>
            <a:endParaRPr lang="pt-BR" sz="2000" dirty="0" smtClean="0"/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15" y="4545121"/>
            <a:ext cx="4416177" cy="8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200" y="1564079"/>
            <a:ext cx="10359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212121"/>
                </a:solidFill>
              </a:rPr>
              <a:t>Você </a:t>
            </a:r>
            <a:r>
              <a:rPr lang="pt-BR" sz="2400" dirty="0">
                <a:solidFill>
                  <a:srgbClr val="212121"/>
                </a:solidFill>
              </a:rPr>
              <a:t>pode calcular </a:t>
            </a:r>
            <a:r>
              <a:rPr lang="pt-BR" sz="2400" dirty="0"/>
              <a:t>a pontuação padrão (</a:t>
            </a:r>
            <a:r>
              <a:rPr lang="pt-BR" sz="2400" dirty="0">
                <a:solidFill>
                  <a:srgbClr val="FF0000"/>
                </a:solidFill>
              </a:rPr>
              <a:t>Standard Score</a:t>
            </a:r>
            <a:r>
              <a:rPr lang="pt-BR" sz="2400" dirty="0"/>
              <a:t>)</a:t>
            </a:r>
            <a:r>
              <a:rPr lang="pt-BR" sz="2400" dirty="0" smtClean="0">
                <a:solidFill>
                  <a:srgbClr val="212121"/>
                </a:solidFill>
              </a:rPr>
              <a:t> </a:t>
            </a:r>
            <a:r>
              <a:rPr lang="pt-BR" sz="2400" dirty="0">
                <a:solidFill>
                  <a:srgbClr val="212121"/>
                </a:solidFill>
              </a:rPr>
              <a:t>para as pessoas a seguir?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52" y="2370846"/>
            <a:ext cx="4117878" cy="36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(Solução)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42" y="1690688"/>
            <a:ext cx="7095538" cy="47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problema com o uso do Standard </a:t>
            </a:r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199" y="1690688"/>
            <a:ext cx="9642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O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problema com a pontuação padrão é que ela é muito influenciada por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valores atípicos (discrepantes). </a:t>
            </a:r>
          </a:p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Por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exemplo, se todos os 100 funcionários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de uma empresa X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ganham US $ 10 / h, mas o CEO faz seis milhões por ano, 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salário médio por hora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é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99" y="2843693"/>
            <a:ext cx="5174029" cy="10958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739704" y="3939581"/>
            <a:ext cx="7882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Não é um salário médio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ruim.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Como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você pode ver, a média é grandemente influenciada por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valores atípicos (discrepantes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).</a:t>
            </a:r>
          </a:p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Devido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a esse problema com a média, a fórmula de pontuação padrão é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frequentemente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modificada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5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Pontuação </a:t>
            </a:r>
            <a:r>
              <a:rPr lang="pt-BR" dirty="0"/>
              <a:t>padrão modificada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199" y="1690688"/>
            <a:ext cx="9796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Para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calcular a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Pontuação Padrão Modificada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, você substitui a média na fórmula acima pela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mediana (o valor do meio)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e substitui o desvio padrão pelo que é chamado de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desvio padrão absoluto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64" y="2408278"/>
            <a:ext cx="2927693" cy="76612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94140" y="3330744"/>
            <a:ext cx="2504049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100" dirty="0">
                <a:solidFill>
                  <a:srgbClr val="212121"/>
                </a:solidFill>
                <a:latin typeface="inherit"/>
              </a:rPr>
              <a:t>O</a:t>
            </a:r>
            <a:r>
              <a:rPr kumimoji="0" lang="pt-PT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nde </a:t>
            </a:r>
            <a:r>
              <a:rPr kumimoji="0" lang="pt-PT" sz="2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μ</a:t>
            </a:r>
            <a:r>
              <a:rPr kumimoji="0" lang="pt-PT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é a mídiana</a:t>
            </a: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70671" y="3810250"/>
            <a:ext cx="69635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endParaRPr lang="pt-BR" sz="2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sz="2000" dirty="0" smtClean="0"/>
              <a:t>                                                                    (</a:t>
            </a:r>
            <a:r>
              <a:rPr lang="pt-BR" sz="2000" dirty="0"/>
              <a:t>cada valor) - (</a:t>
            </a:r>
            <a:r>
              <a:rPr lang="pt-BR" sz="2000" dirty="0" smtClean="0"/>
              <a:t>mediana)</a:t>
            </a:r>
          </a:p>
          <a:p>
            <a:r>
              <a:rPr lang="pt-BR" sz="2000" dirty="0" smtClean="0"/>
              <a:t>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Pontuação padrão 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modificada</a:t>
            </a:r>
            <a:r>
              <a:rPr lang="pt-BR" sz="2000" dirty="0" smtClean="0"/>
              <a:t> =    ----------------------------------</a:t>
            </a:r>
          </a:p>
          <a:p>
            <a:r>
              <a:rPr lang="pt-BR" sz="2000" dirty="0" smtClean="0"/>
              <a:t>                                                                     (</a:t>
            </a:r>
            <a:r>
              <a:rPr lang="pt-BR" sz="2000" dirty="0"/>
              <a:t>desvio </a:t>
            </a:r>
            <a:r>
              <a:rPr lang="pt-BR" sz="2000" dirty="0" smtClean="0"/>
              <a:t>padrão absoluto)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8496885" y="3940208"/>
            <a:ext cx="3530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/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Para calcular a mediana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, você organiza os valores do menor para o maior e escolhe o valor do meio. Se houver um número par de valores, a mediana é a média dos dois valores intermediários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88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Pontuação padrão modificada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951914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Ok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, vamos tentar. Na tabela à direita, organizamos nossos salários do menor para o maior. Como há um número igual de valores, a mediana é a média dos dois valores intermediários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88" y="1430908"/>
            <a:ext cx="2706712" cy="36790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20" y="2965799"/>
            <a:ext cx="5199038" cy="335421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089220" y="3847248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O desvio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padrão absoluto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Pontuação padrão modificada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965980" y="1813784"/>
            <a:ext cx="7151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Agora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vamos calcular a pontuação padrão modificada para </a:t>
            </a:r>
            <a:r>
              <a:rPr lang="pt-BR" dirty="0" err="1">
                <a:solidFill>
                  <a:srgbClr val="212121"/>
                </a:solidFill>
                <a:latin typeface="arial" panose="020B0604020202020204" pitchFamily="34" charset="0"/>
              </a:rPr>
              <a:t>Yun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59764" y="2306212"/>
            <a:ext cx="6963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sz="2000" dirty="0" smtClean="0"/>
              <a:t>                                                                    (</a:t>
            </a:r>
            <a:r>
              <a:rPr lang="pt-BR" sz="2000" dirty="0"/>
              <a:t>cada valor) - (</a:t>
            </a:r>
            <a:r>
              <a:rPr lang="pt-BR" sz="2000" dirty="0" smtClean="0"/>
              <a:t>mediana)</a:t>
            </a:r>
          </a:p>
          <a:p>
            <a:r>
              <a:rPr lang="pt-BR" sz="2000" dirty="0" smtClean="0"/>
              <a:t>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Pontuação padrão 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modificada</a:t>
            </a:r>
            <a:r>
              <a:rPr lang="pt-BR" sz="2000" dirty="0" smtClean="0"/>
              <a:t> =    ----------------------------------</a:t>
            </a:r>
          </a:p>
          <a:p>
            <a:r>
              <a:rPr lang="pt-BR" sz="2000" dirty="0" smtClean="0"/>
              <a:t>                                                                     (</a:t>
            </a:r>
            <a:r>
              <a:rPr lang="pt-BR" sz="2000" dirty="0"/>
              <a:t>desvio </a:t>
            </a:r>
            <a:r>
              <a:rPr lang="pt-BR" sz="2000" dirty="0" smtClean="0"/>
              <a:t>padrão absoluto)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31" y="3444971"/>
            <a:ext cx="6392035" cy="16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199" y="1690688"/>
            <a:ext cx="9895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A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tabela a seguir mostra a contagem de reprodução de várias faixas que eu toquei. Você pode padronizar os valores usando a pontuação padrão modificada?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67" y="2613554"/>
            <a:ext cx="3953316" cy="35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Filtragem Baseada em Conteúdo &amp; Classificação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Parte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3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(solução)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65982" y="16906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Passo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Calculamos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a Mediana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65982" y="2096440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Eu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coloco os valores em ordem (3, 7, 12, 15, 21) e seleciono o valor do meio, 12. A mediana µ é 12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65982" y="25658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Passo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Calculamos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o Desvio Padrão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Absoluto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97" y="3035300"/>
            <a:ext cx="4753708" cy="9599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965982" y="3995225"/>
            <a:ext cx="710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Passo 3. Calculamos as pontuações padrões modificadas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04" y="4477196"/>
            <a:ext cx="6505093" cy="22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Normalizar ou Não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200" y="1690688"/>
            <a:ext cx="108442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A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normalização faz sentido quando a escala dos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atributos (escalas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das diferentes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dimensões) varia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significativamente. </a:t>
            </a:r>
            <a:endParaRPr lang="pt-BR" sz="20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No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exemplo da música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havia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uma série de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atributos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que variavam de 1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a 5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e depois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BPM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que poderiam variar de 60 a 180. </a:t>
            </a:r>
            <a:endParaRPr lang="pt-BR" sz="20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No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exemplo do namoro, havia também uma incompatibilidade de escala entre o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atributo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idade e salário.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838200" y="36296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Suponha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que eu esteja sonhando em ser rico e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comprar um apto na Ponta Negra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90763"/>
            <a:ext cx="3215185" cy="226100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467367" y="42907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Aqui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vemos o problema novamente. Como a escala de uma característica (neste caso, preço pedido) é muito maior do que outras,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ela dominará qualquer cálculo de distância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. Ter dois quartos ou vinte não terá muito efeito sobre a distância total entre duas casas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7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Normalizar ou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Nós </a:t>
            </a:r>
            <a:r>
              <a:rPr lang="pt-BR" dirty="0"/>
              <a:t>devemos normalizar </a:t>
            </a:r>
            <a:r>
              <a:rPr lang="pt-BR" dirty="0" smtClean="0"/>
              <a:t>quando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Nosso </a:t>
            </a:r>
            <a:r>
              <a:rPr lang="pt-BR" dirty="0"/>
              <a:t>método de mineração de dados calcula a distância entre duas entradas com base nos valores de seus </a:t>
            </a:r>
            <a:r>
              <a:rPr lang="pt-BR" dirty="0" smtClean="0"/>
              <a:t>atributos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A </a:t>
            </a:r>
            <a:r>
              <a:rPr lang="pt-BR" dirty="0"/>
              <a:t>escala das diferentes características é diferente (especialmente quando é drasticamente diferente - por exemplo, a escala do preço pedido em comparação com a escala do número de quartos</a:t>
            </a:r>
            <a:r>
              <a:rPr lang="pt-BR" dirty="0" smtClean="0"/>
              <a:t>)</a:t>
            </a:r>
          </a:p>
          <a:p>
            <a:r>
              <a:rPr lang="pt-BR" sz="2400" dirty="0" smtClean="0"/>
              <a:t>Considere </a:t>
            </a:r>
            <a:r>
              <a:rPr lang="pt-BR" sz="2400" dirty="0"/>
              <a:t>uma pessoa dando avaliações positivas e negativas em artigos de notícias em um site de notícias. Aqui, uma lista que representa as avaliações de um usuário consiste em </a:t>
            </a:r>
            <a:r>
              <a:rPr lang="pt-BR" sz="2400" i="1" dirty="0"/>
              <a:t>valores binários (1 = </a:t>
            </a:r>
            <a:r>
              <a:rPr lang="pt-BR" sz="2400" i="1" dirty="0" err="1"/>
              <a:t>thumbs</a:t>
            </a:r>
            <a:r>
              <a:rPr lang="pt-BR" sz="2400" i="1" dirty="0"/>
              <a:t> </a:t>
            </a:r>
            <a:r>
              <a:rPr lang="pt-BR" sz="2400" dirty="0" err="1"/>
              <a:t>up</a:t>
            </a:r>
            <a:r>
              <a:rPr lang="pt-BR" sz="2400" dirty="0"/>
              <a:t>; 0 = </a:t>
            </a:r>
            <a:r>
              <a:rPr lang="pt-BR" sz="2400" dirty="0" err="1"/>
              <a:t>thumbs</a:t>
            </a:r>
            <a:r>
              <a:rPr lang="pt-BR" sz="2400" dirty="0"/>
              <a:t> </a:t>
            </a:r>
            <a:r>
              <a:rPr lang="pt-BR" sz="2400" dirty="0" err="1"/>
              <a:t>down</a:t>
            </a:r>
            <a:r>
              <a:rPr lang="pt-BR" sz="2400" dirty="0"/>
              <a:t>)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3755145" y="5414328"/>
            <a:ext cx="5057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Bill = {0, 0, 0, 1, 1, 1, 1, 0, 1, 0 …  }</a:t>
            </a:r>
          </a:p>
        </p:txBody>
      </p:sp>
    </p:spTree>
    <p:extLst>
      <p:ext uri="{BB962C8B-B14F-4D97-AF65-F5344CB8AC3E}">
        <p14:creationId xmlns:p14="http://schemas.microsoft.com/office/powerpoint/2010/main" val="38789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Normalizar ou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Obviamente, não há necessidade de normalizar esses dados. </a:t>
            </a:r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PT" dirty="0" smtClean="0">
                <a:solidFill>
                  <a:srgbClr val="212121"/>
                </a:solidFill>
                <a:latin typeface="inherit"/>
              </a:rPr>
              <a:t>E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sobre o caso Pandora: todas as variáveis ​​estão em uma escala de 1 a 5 inclusive. </a:t>
            </a:r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PT" dirty="0" smtClean="0">
                <a:solidFill>
                  <a:srgbClr val="212121"/>
                </a:solidFill>
                <a:latin typeface="inherit"/>
              </a:rPr>
              <a:t>Devemos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normalizar ou não? Provavelmente não prejudicaria a precisão do algoritmo se normalizássemos, mas tenha em mente que há um custo computacional envolvido com a normalização. </a:t>
            </a:r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PT" dirty="0" smtClean="0">
                <a:solidFill>
                  <a:srgbClr val="212121"/>
                </a:solidFill>
                <a:latin typeface="inherit"/>
              </a:rPr>
              <a:t>Nesse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caso, poderíamos comparar empiricamente os resultados entre usar os dados regulares e normalizados e selecionar a abordagem de melhor desempenho. </a:t>
            </a:r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2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 da escala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012" y="1445797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Suponha </a:t>
            </a:r>
            <a:r>
              <a:rPr lang="pt-BR" sz="2400" dirty="0"/>
              <a:t>que eu queira adicionar </a:t>
            </a:r>
            <a:r>
              <a:rPr lang="pt-BR" sz="2400" dirty="0" smtClean="0"/>
              <a:t>outra característica </a:t>
            </a:r>
            <a:r>
              <a:rPr lang="pt-BR" sz="2400" dirty="0"/>
              <a:t>ao </a:t>
            </a:r>
            <a:r>
              <a:rPr lang="pt-BR" sz="2400" dirty="0" err="1" smtClean="0"/>
              <a:t>dataset</a:t>
            </a:r>
            <a:r>
              <a:rPr lang="pt-BR" sz="2400" dirty="0" smtClean="0"/>
              <a:t>. </a:t>
            </a:r>
          </a:p>
          <a:p>
            <a:r>
              <a:rPr lang="pt-BR" sz="2400" dirty="0" smtClean="0"/>
              <a:t>Desta </a:t>
            </a:r>
            <a:r>
              <a:rPr lang="pt-BR" sz="2400" dirty="0"/>
              <a:t>vez vou adicionar batidas por minuto (ou </a:t>
            </a:r>
            <a:r>
              <a:rPr lang="pt-BR" sz="2400" dirty="0" err="1"/>
              <a:t>bpm</a:t>
            </a:r>
            <a:r>
              <a:rPr lang="pt-BR" sz="2400" dirty="0"/>
              <a:t>). </a:t>
            </a:r>
            <a:endParaRPr lang="pt-BR" sz="2400" dirty="0" smtClean="0"/>
          </a:p>
          <a:p>
            <a:r>
              <a:rPr lang="pt-BR" sz="2400" dirty="0" smtClean="0"/>
              <a:t>Isso </a:t>
            </a:r>
            <a:r>
              <a:rPr lang="pt-BR" sz="2400" dirty="0"/>
              <a:t>faz algum sentido - eu poderia gostar de músicas rápidas ou baladas lentas. </a:t>
            </a:r>
            <a:endParaRPr lang="pt-BR" sz="2400" dirty="0" smtClean="0"/>
          </a:p>
          <a:p>
            <a:r>
              <a:rPr lang="pt-BR" sz="2400" dirty="0" smtClean="0"/>
              <a:t>Agora </a:t>
            </a:r>
            <a:r>
              <a:rPr lang="pt-BR" sz="2400" dirty="0"/>
              <a:t>meus dados ficariam </a:t>
            </a:r>
            <a:r>
              <a:rPr lang="pt-BR" sz="2400" dirty="0" smtClean="0"/>
              <a:t>assim: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2941466"/>
            <a:ext cx="6177883" cy="33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escala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Sem usar batidas por minuto, a combinação mais próxima com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The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Black Keys é Heartless Bastards 'Out to Sea e a música mais distante é a versão de Smells Like Teen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Spirit</a:t>
            </a:r>
          </a:p>
          <a:p>
            <a:pPr lvl="0"/>
            <a:r>
              <a:rPr lang="pt-BR" dirty="0" smtClean="0"/>
              <a:t>No </a:t>
            </a:r>
            <a:r>
              <a:rPr lang="pt-BR" dirty="0"/>
              <a:t>entanto, uma vez que adicionamos batidas por minuto, </a:t>
            </a:r>
            <a:r>
              <a:rPr lang="pt-BR" dirty="0" smtClean="0"/>
              <a:t>prejudica </a:t>
            </a:r>
            <a:r>
              <a:rPr lang="pt-BR" dirty="0"/>
              <a:t>a nossa função de </a:t>
            </a:r>
            <a:r>
              <a:rPr lang="pt-BR" dirty="0" smtClean="0"/>
              <a:t>distância, pois o </a:t>
            </a:r>
            <a:r>
              <a:rPr lang="pt-BR" dirty="0" err="1"/>
              <a:t>bpm</a:t>
            </a:r>
            <a:r>
              <a:rPr lang="pt-BR" dirty="0"/>
              <a:t> domina o cálculo</a:t>
            </a:r>
            <a:r>
              <a:rPr lang="pt-BR" dirty="0" smtClean="0"/>
              <a:t>.</a:t>
            </a:r>
          </a:p>
          <a:p>
            <a:pPr lvl="0"/>
            <a:r>
              <a:rPr lang="pt-BR" dirty="0" smtClean="0"/>
              <a:t> </a:t>
            </a:r>
            <a:r>
              <a:rPr lang="pt-BR" dirty="0"/>
              <a:t>Agora </a:t>
            </a:r>
            <a:r>
              <a:rPr lang="pt-BR" dirty="0" err="1"/>
              <a:t>Bad</a:t>
            </a:r>
            <a:r>
              <a:rPr lang="pt-BR" dirty="0"/>
              <a:t> Plus é o mais próximo de The Black Keys, simplesmente porque os </a:t>
            </a:r>
            <a:r>
              <a:rPr lang="pt-BR" dirty="0" err="1"/>
              <a:t>bpm</a:t>
            </a:r>
            <a:r>
              <a:rPr lang="pt-BR" dirty="0"/>
              <a:t> das duas músicas estão próximos</a:t>
            </a:r>
            <a:endParaRPr lang="pt-PT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8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escala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z="2400" dirty="0">
                <a:solidFill>
                  <a:srgbClr val="212121"/>
                </a:solidFill>
                <a:latin typeface="inherit"/>
              </a:rPr>
              <a:t>Considere outro exemplo. Suponha que eu tenha um site de namoro e eu tenha a estranha ideia de que os melhores atributos para corresponder às pessoas são salário e </a:t>
            </a:r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idade</a:t>
            </a:r>
          </a:p>
          <a:p>
            <a:pPr lvl="0"/>
            <a:endParaRPr lang="pt-PT" sz="2400" dirty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2400" dirty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BR" sz="2400" dirty="0" smtClean="0"/>
              <a:t>Aqui </a:t>
            </a:r>
            <a:r>
              <a:rPr lang="pt-BR" sz="2400" dirty="0"/>
              <a:t>a escala para idades varia de 25 a 53 para uma diferença de 28 e a escala salarial varia de 43.000 a 115.000 para uma diferença de </a:t>
            </a:r>
            <a:r>
              <a:rPr lang="pt-BR" sz="2400" dirty="0" smtClean="0"/>
              <a:t>72.000</a:t>
            </a:r>
            <a:r>
              <a:rPr lang="pt-PT" sz="2400" dirty="0" smtClean="0"/>
              <a:t> </a:t>
            </a:r>
            <a:endParaRPr lang="pt-PT" sz="4000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54" y="2612343"/>
            <a:ext cx="5074333" cy="25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escala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</a:t>
            </a:r>
            <a:r>
              <a:rPr lang="pt-BR" dirty="0"/>
              <a:t>essas escalas são tão diferentes, o salário domina qualquer cálculo de distância. </a:t>
            </a:r>
          </a:p>
          <a:p>
            <a:r>
              <a:rPr lang="pt-BR" dirty="0" smtClean="0"/>
              <a:t>Se </a:t>
            </a:r>
            <a:r>
              <a:rPr lang="pt-BR" dirty="0"/>
              <a:t>nós </a:t>
            </a:r>
            <a:r>
              <a:rPr lang="pt-BR" dirty="0" smtClean="0"/>
              <a:t>usarmos </a:t>
            </a:r>
            <a:r>
              <a:rPr lang="pt-BR" dirty="0"/>
              <a:t>qualquer uma das fórmulas de distância que </a:t>
            </a:r>
            <a:r>
              <a:rPr lang="pt-BR" dirty="0" smtClean="0"/>
              <a:t>estudamos, </a:t>
            </a:r>
            <a:r>
              <a:rPr lang="pt-BR" dirty="0"/>
              <a:t>Brian de 53 anos seria a pessoa recomendada para </a:t>
            </a:r>
            <a:r>
              <a:rPr lang="pt-BR" dirty="0" err="1" smtClean="0"/>
              <a:t>Yun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Isso </a:t>
            </a:r>
            <a:r>
              <a:rPr lang="pt-BR" dirty="0">
                <a:solidFill>
                  <a:srgbClr val="FF0000"/>
                </a:solidFill>
              </a:rPr>
              <a:t>não parece bom para o meu site de namoro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pt-BR" dirty="0" smtClean="0"/>
              <a:t>O ideal seria recomendar </a:t>
            </a:r>
            <a:r>
              <a:rPr lang="pt-BR" dirty="0"/>
              <a:t>David a </a:t>
            </a:r>
            <a:r>
              <a:rPr lang="pt-BR" dirty="0" err="1"/>
              <a:t>Yun</a:t>
            </a:r>
            <a:r>
              <a:rPr lang="pt-BR" dirty="0"/>
              <a:t>, já que eles têm a mesma idade e seus salários estão bem próximos.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7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da escala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69" y="2177798"/>
            <a:ext cx="3704932" cy="328070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401994" y="2406806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2800" b="1" dirty="0">
                <a:solidFill>
                  <a:srgbClr val="212121"/>
                </a:solidFill>
                <a:latin typeface="arial" panose="020B0604020202020204" pitchFamily="34" charset="0"/>
              </a:rPr>
              <a:t>De fato, essa diferença de escala entre atributos é um grande problema para qualquer sistema de recomendação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6439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70" y="773568"/>
            <a:ext cx="3324225" cy="3124200"/>
          </a:xfrm>
          <a:prstGeom prst="rect">
            <a:avLst/>
          </a:prstGeom>
        </p:spPr>
      </p:pic>
      <p:sp>
        <p:nvSpPr>
          <p:cNvPr id="5" name="Texto explicativo retangular com cantos arredondados 4"/>
          <p:cNvSpPr/>
          <p:nvPr/>
        </p:nvSpPr>
        <p:spPr>
          <a:xfrm>
            <a:off x="6478813" y="763200"/>
            <a:ext cx="2056447" cy="978408"/>
          </a:xfrm>
          <a:prstGeom prst="wedgeRoundRectCallout">
            <a:avLst>
              <a:gd name="adj1" fmla="val 99950"/>
              <a:gd name="adj2" fmla="val 220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Eu estou normalizando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84362" y="1958776"/>
            <a:ext cx="47288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 solução para o problema da escala</a:t>
            </a:r>
          </a:p>
          <a:p>
            <a:r>
              <a:rPr lang="pt-BR" sz="2400" dirty="0" smtClean="0"/>
              <a:t>É a NORMALIZAÇÂO </a:t>
            </a:r>
          </a:p>
          <a:p>
            <a:endParaRPr lang="pt-BR" sz="2400" dirty="0"/>
          </a:p>
          <a:p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838200" y="292827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/>
              <a:t>Para remover esse viés, precisamos padronizar ou normalizar os dados. Um método comum de normalização envolve ter os valores de cada </a:t>
            </a:r>
            <a:r>
              <a:rPr lang="pt-BR" sz="2400" dirty="0" smtClean="0"/>
              <a:t>atributo no intervalo de </a:t>
            </a:r>
            <a:r>
              <a:rPr lang="pt-BR" sz="2400" dirty="0"/>
              <a:t>0 a 1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8200" y="4497932"/>
            <a:ext cx="109505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Por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exemplo, considere o atributo salário em nosso exemplo de namoro. O salário mínimo foi de 43.000 e o máximo foi de 115.000. Isso faz com que o intervalo seja do mínimo ao máximo de 72.000. Para converter cada valor em um valor no intervalo de 0 a 1, subtraímos o mínimo do valor e dividimos pelo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intervalo.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10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08" y="2008089"/>
            <a:ext cx="3541323" cy="33833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353908" y="16906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>
                <a:solidFill>
                  <a:srgbClr val="212121"/>
                </a:solidFill>
                <a:latin typeface="arial" panose="020B0604020202020204" pitchFamily="34" charset="0"/>
              </a:rPr>
              <a:t>Então, o valor normalizado para </a:t>
            </a:r>
            <a:r>
              <a:rPr lang="pt-BR" sz="2400" dirty="0" err="1">
                <a:solidFill>
                  <a:srgbClr val="212121"/>
                </a:solidFill>
                <a:latin typeface="arial" panose="020B0604020202020204" pitchFamily="34" charset="0"/>
              </a:rPr>
              <a:t>Yun</a:t>
            </a:r>
            <a:r>
              <a:rPr lang="pt-BR" sz="24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rgbClr val="212121"/>
                </a:solidFill>
                <a:latin typeface="arial" panose="020B0604020202020204" pitchFamily="34" charset="0"/>
              </a:rPr>
              <a:t>é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716582" y="2831585"/>
            <a:ext cx="442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</a:t>
            </a:r>
            <a:r>
              <a:rPr lang="pt-BR" sz="2400" b="1" dirty="0"/>
              <a:t>75,000 - 43,000) / 72,000 = 0.444</a:t>
            </a:r>
          </a:p>
        </p:txBody>
      </p:sp>
      <p:sp>
        <p:nvSpPr>
          <p:cNvPr id="7" name="Retângulo 6"/>
          <p:cNvSpPr/>
          <p:nvPr/>
        </p:nvSpPr>
        <p:spPr>
          <a:xfrm>
            <a:off x="5777132" y="376179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Dependendo </a:t>
            </a:r>
            <a:r>
              <a:rPr lang="pt-BR" sz="2800" dirty="0">
                <a:solidFill>
                  <a:srgbClr val="212121"/>
                </a:solidFill>
                <a:latin typeface="arial" panose="020B0604020202020204" pitchFamily="34" charset="0"/>
              </a:rPr>
              <a:t>do conjunto de dados, este método bruto de normalização pode funcionar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515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1232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inherit</vt:lpstr>
      <vt:lpstr>Tema do Office</vt:lpstr>
      <vt:lpstr>Sistemas de Recomendação</vt:lpstr>
      <vt:lpstr>Filtragem Baseada em Conteúdo &amp; Classificação</vt:lpstr>
      <vt:lpstr>O problema da escala</vt:lpstr>
      <vt:lpstr>O problema da escala</vt:lpstr>
      <vt:lpstr>O problema da escala</vt:lpstr>
      <vt:lpstr>O problema da escala</vt:lpstr>
      <vt:lpstr>O problema da escala</vt:lpstr>
      <vt:lpstr>Normalização</vt:lpstr>
      <vt:lpstr>Normalização</vt:lpstr>
      <vt:lpstr>Padronização dos dados</vt:lpstr>
      <vt:lpstr>Padronização dos dados</vt:lpstr>
      <vt:lpstr>Padronização dos dados</vt:lpstr>
      <vt:lpstr>Atividade</vt:lpstr>
      <vt:lpstr>Atividade (Solução)</vt:lpstr>
      <vt:lpstr>O problema com o uso do Standard Score</vt:lpstr>
      <vt:lpstr>Pontuação padrão modificada</vt:lpstr>
      <vt:lpstr>Pontuação padrão modificada</vt:lpstr>
      <vt:lpstr>Pontuação padrão modificada</vt:lpstr>
      <vt:lpstr>Atividade</vt:lpstr>
      <vt:lpstr>Atividade (solução)</vt:lpstr>
      <vt:lpstr>Normalizar ou Não</vt:lpstr>
      <vt:lpstr>Normalizar ou Não</vt:lpstr>
      <vt:lpstr>Normalizar ou Não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Recomendação</dc:title>
  <dc:creator>Fabio</dc:creator>
  <cp:lastModifiedBy>Fabio</cp:lastModifiedBy>
  <cp:revision>295</cp:revision>
  <dcterms:created xsi:type="dcterms:W3CDTF">2018-02-26T18:36:15Z</dcterms:created>
  <dcterms:modified xsi:type="dcterms:W3CDTF">2018-04-17T19:09:19Z</dcterms:modified>
</cp:coreProperties>
</file>