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0" r:id="rId3"/>
    <p:sldId id="289" r:id="rId4"/>
    <p:sldId id="264" r:id="rId5"/>
    <p:sldId id="265" r:id="rId6"/>
    <p:sldId id="257" r:id="rId7"/>
    <p:sldId id="290" r:id="rId8"/>
    <p:sldId id="258" r:id="rId9"/>
    <p:sldId id="275" r:id="rId10"/>
    <p:sldId id="291" r:id="rId11"/>
    <p:sldId id="266" r:id="rId12"/>
    <p:sldId id="263" r:id="rId13"/>
    <p:sldId id="259" r:id="rId14"/>
    <p:sldId id="261" r:id="rId15"/>
    <p:sldId id="281" r:id="rId16"/>
    <p:sldId id="311" r:id="rId17"/>
    <p:sldId id="271" r:id="rId18"/>
    <p:sldId id="292" r:id="rId19"/>
    <p:sldId id="28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262" r:id="rId33"/>
    <p:sldId id="310" r:id="rId34"/>
    <p:sldId id="272" r:id="rId35"/>
    <p:sldId id="293" r:id="rId36"/>
    <p:sldId id="282" r:id="rId37"/>
    <p:sldId id="287" r:id="rId38"/>
    <p:sldId id="309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8EEE-C8F6-47CB-9A98-FCC216A10815}" type="datetimeFigureOut">
              <a:rPr lang="pt-BR" smtClean="0"/>
              <a:pPr/>
              <a:t>09/04/2018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EB20F-37C9-4BC3-BF35-C994D1EEDCB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br.groups.yahoo.com/group/professor_fab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Inteligência Artificial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7158" y="3429000"/>
            <a:ext cx="8501122" cy="254319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Fabio Santos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Email: </a:t>
            </a:r>
            <a:r>
              <a:rPr lang="pt-BR" dirty="0" smtClean="0"/>
              <a:t>fssilva@uea.edu.br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Grupo: </a:t>
            </a:r>
            <a:r>
              <a:rPr lang="pt-BR" dirty="0" smtClean="0">
                <a:hlinkClick r:id="rId2"/>
              </a:rPr>
              <a:t>http://br.groups.yahoo.com/group/professor_fabio/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técnica é classificada em um paradigma  diferente baseada em modelos probabilísticos, estatísticos, lógicos, neurológicos etc.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Paradigma probabilista: </a:t>
            </a:r>
            <a:r>
              <a:rPr lang="pt-BR" dirty="0"/>
              <a:t>emprega cálculos probabilísticos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Paradigma conexionista: </a:t>
            </a:r>
            <a:r>
              <a:rPr lang="pt-BR" dirty="0"/>
              <a:t>inspirada no funcionamento dos neurônios do cérebro humano</a:t>
            </a:r>
            <a:endParaRPr lang="pt-BR" dirty="0">
              <a:solidFill>
                <a:schemeClr val="tx2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Paradigma simbólico: </a:t>
            </a:r>
            <a:r>
              <a:rPr lang="pt-BR" dirty="0"/>
              <a:t>emprega cadeia de símbolos que são manipulados por meio de regras lógicas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1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de Máquina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 smtClean="0">
                <a:ea typeface="ＭＳ Ｐゴシック" charset="0"/>
              </a:rPr>
              <a:t>Aplicações:</a:t>
            </a:r>
          </a:p>
          <a:p>
            <a:pPr lvl="1">
              <a:defRPr/>
            </a:pPr>
            <a:r>
              <a:rPr kumimoji="1" lang="pt-BR" dirty="0" smtClean="0">
                <a:solidFill>
                  <a:srgbClr val="FF0000"/>
                </a:solidFill>
              </a:rPr>
              <a:t>Identificação facial;</a:t>
            </a:r>
            <a:endParaRPr lang="pt-BR" dirty="0" smtClean="0">
              <a:solidFill>
                <a:srgbClr val="FF0000"/>
              </a:solidFill>
              <a:ea typeface="ＭＳ Ｐゴシック" charset="0"/>
            </a:endParaRP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Reconhecimento de fala;</a:t>
            </a: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Predição de tratamentos para pacientes com determinados sintomas;</a:t>
            </a: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Detecção de uso fraudulento de cartões de crédito;</a:t>
            </a: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Detecção de SPAM de e-mails;</a:t>
            </a: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Recomendação de conteúdo;</a:t>
            </a:r>
          </a:p>
          <a:p>
            <a:pPr lvl="1">
              <a:defRPr/>
            </a:pPr>
            <a:r>
              <a:rPr lang="pt-BR" dirty="0" smtClean="0">
                <a:solidFill>
                  <a:srgbClr val="FF0000"/>
                </a:solidFill>
                <a:ea typeface="ＭＳ Ｐゴシック" charset="-128"/>
              </a:rPr>
              <a:t>Concessão de crédito ou seguro</a:t>
            </a:r>
            <a:r>
              <a:rPr lang="pt-BR" dirty="0" smtClean="0">
                <a:ea typeface="ＭＳ Ｐゴシック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Técnicas de aprendizagem de máquina são exploradas  diversas áreas: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Recuperação de Informação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Mineração de Dados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Reconhecimento de Padrões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Robótica, 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Jogos...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Abordagens de 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Segundo </a:t>
            </a:r>
            <a:r>
              <a:rPr lang="pt-BR" dirty="0" err="1" smtClean="0"/>
              <a:t>Han</a:t>
            </a:r>
            <a:r>
              <a:rPr lang="pt-BR" dirty="0" smtClean="0"/>
              <a:t> e </a:t>
            </a:r>
            <a:r>
              <a:rPr lang="pt-BR" dirty="0" err="1" smtClean="0"/>
              <a:t>Kamber</a:t>
            </a:r>
            <a:r>
              <a:rPr lang="pt-BR" dirty="0" smtClean="0"/>
              <a:t> (2006) as principais abordagens de aprendizagem de máquina são</a:t>
            </a:r>
            <a:r>
              <a:rPr lang="en-US" dirty="0" smtClean="0"/>
              <a:t>: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Aprendizagem supervisionada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Aprendizagem não-supervisionada</a:t>
            </a:r>
          </a:p>
          <a:p>
            <a:pPr lvl="2">
              <a:buNone/>
            </a:pPr>
            <a:r>
              <a:rPr lang="pt-BR" dirty="0" smtClean="0"/>
              <a:t> </a:t>
            </a:r>
            <a:endParaRPr lang="pt-BR" b="1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63181"/>
            <a:ext cx="6263680" cy="2756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pt-BR" sz="3600" dirty="0" smtClean="0">
                <a:solidFill>
                  <a:schemeClr val="tx1"/>
                </a:solidFill>
              </a:rPr>
              <a:t>Aprendizagem supervisionada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Aprendizagem de uma </a:t>
            </a:r>
            <a:r>
              <a:rPr lang="pt-BR" b="1" dirty="0" smtClean="0">
                <a:solidFill>
                  <a:srgbClr val="FF0000"/>
                </a:solidFill>
              </a:rPr>
              <a:t>função</a:t>
            </a:r>
            <a:r>
              <a:rPr lang="pt-BR" dirty="0" smtClean="0"/>
              <a:t> a partir da entrada de um </a:t>
            </a:r>
            <a:r>
              <a:rPr lang="pt-BR" dirty="0" smtClean="0">
                <a:solidFill>
                  <a:srgbClr val="FF0000"/>
                </a:solidFill>
              </a:rPr>
              <a:t>conjunto de treinamento 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dataset</a:t>
            </a:r>
            <a:r>
              <a:rPr lang="pt-BR" dirty="0" smtClean="0">
                <a:solidFill>
                  <a:srgbClr val="FF0000"/>
                </a:solidFill>
              </a:rPr>
              <a:t>) </a:t>
            </a:r>
            <a:r>
              <a:rPr lang="pt-BR" dirty="0" smtClean="0"/>
              <a:t>com </a:t>
            </a:r>
            <a:r>
              <a:rPr lang="pt-BR" dirty="0" smtClean="0"/>
              <a:t>registros que  possuem </a:t>
            </a:r>
            <a:r>
              <a:rPr lang="pt-BR" dirty="0" smtClean="0">
                <a:solidFill>
                  <a:srgbClr val="FF0000"/>
                </a:solidFill>
              </a:rPr>
              <a:t>rótulos </a:t>
            </a:r>
            <a:r>
              <a:rPr lang="pt-BR" dirty="0" smtClean="0"/>
              <a:t>de classes conhecidos</a:t>
            </a:r>
          </a:p>
          <a:p>
            <a:pPr lvl="1"/>
            <a:r>
              <a:rPr lang="pt-BR" dirty="0" smtClean="0"/>
              <a:t>São Registros com entradas e saídas conhecidas</a:t>
            </a:r>
          </a:p>
          <a:p>
            <a:r>
              <a:rPr lang="pt-BR" dirty="0" smtClean="0"/>
              <a:t>Os </a:t>
            </a:r>
            <a:r>
              <a:rPr lang="pt-BR" dirty="0" smtClean="0">
                <a:solidFill>
                  <a:srgbClr val="FF0000"/>
                </a:solidFill>
              </a:rPr>
              <a:t>rótulos</a:t>
            </a:r>
            <a:r>
              <a:rPr lang="pt-BR" dirty="0" smtClean="0"/>
              <a:t> correspondem ao valor da classe, ou seja a saída,  que se espera mais tarde ser </a:t>
            </a:r>
            <a:r>
              <a:rPr lang="pt-BR" dirty="0" smtClean="0">
                <a:solidFill>
                  <a:schemeClr val="tx2"/>
                </a:solidFill>
              </a:rPr>
              <a:t>descoberta pela </a:t>
            </a:r>
            <a:r>
              <a:rPr lang="pt-BR" b="1" dirty="0" smtClean="0">
                <a:solidFill>
                  <a:srgbClr val="FF0000"/>
                </a:solidFill>
              </a:rPr>
              <a:t>função obtida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chemeClr val="tx2"/>
                </a:solidFill>
              </a:rPr>
              <a:t>sempre que receber registros com rótulos desconhecidos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200" dirty="0" smtClean="0"/>
          </a:p>
          <a:p>
            <a:endParaRPr lang="pt-BR" b="1" dirty="0" smtClean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As saídas  ou os rótulos de classes são fornecidos por um </a:t>
            </a:r>
            <a:r>
              <a:rPr lang="pt-BR" dirty="0" smtClean="0">
                <a:solidFill>
                  <a:srgbClr val="FF0000"/>
                </a:solidFill>
              </a:rPr>
              <a:t>supervisor(especialista) </a:t>
            </a:r>
            <a:r>
              <a:rPr lang="pt-BR" dirty="0" smtClean="0"/>
              <a:t>humano durante o treinamento do </a:t>
            </a:r>
            <a:r>
              <a:rPr lang="pt-BR" dirty="0" smtClean="0"/>
              <a:t>sistema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Aprendizagem supervisionada pode ser dividida em dois grupos</a:t>
            </a:r>
            <a:endParaRPr lang="pt-BR" dirty="0" smtClean="0"/>
          </a:p>
          <a:p>
            <a:pPr marL="742950" lvl="2" indent="-342900"/>
            <a:r>
              <a:rPr lang="pt-BR" dirty="0" smtClean="0">
                <a:solidFill>
                  <a:srgbClr val="FF0000"/>
                </a:solidFill>
              </a:rPr>
              <a:t>Classificação: </a:t>
            </a:r>
            <a:r>
              <a:rPr lang="pt-BR" dirty="0" smtClean="0"/>
              <a:t>queremos prever o valor do atributo classe</a:t>
            </a:r>
          </a:p>
          <a:p>
            <a:pPr marL="1200150" lvl="3" indent="-342900"/>
            <a:r>
              <a:rPr lang="pt-BR" dirty="0" smtClean="0">
                <a:solidFill>
                  <a:srgbClr val="FF0000"/>
                </a:solidFill>
              </a:rPr>
              <a:t>Prever qual espécie um animal </a:t>
            </a:r>
            <a:r>
              <a:rPr lang="pt-BR" dirty="0" err="1" smtClean="0">
                <a:solidFill>
                  <a:srgbClr val="FF0000"/>
                </a:solidFill>
              </a:rPr>
              <a:t>pertece</a:t>
            </a:r>
            <a:endParaRPr lang="pt-BR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pt-BR" dirty="0" smtClean="0">
                <a:solidFill>
                  <a:srgbClr val="FF0000"/>
                </a:solidFill>
              </a:rPr>
              <a:t>Regressão: </a:t>
            </a:r>
            <a:r>
              <a:rPr lang="pt-BR" dirty="0" smtClean="0"/>
              <a:t>enquanto na classificação o valor da classe é um tipo de dado nominal ou categórico, na regressão a classe é numérica.</a:t>
            </a:r>
          </a:p>
          <a:p>
            <a:pPr marL="1200150" lvl="3" indent="-342900"/>
            <a:r>
              <a:rPr lang="pt-BR" dirty="0" smtClean="0">
                <a:solidFill>
                  <a:srgbClr val="FF0000"/>
                </a:solidFill>
              </a:rPr>
              <a:t>Prever a altura de uma pessoa a partir do peso</a:t>
            </a:r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supervisionada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240676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Conjunto de treinamento – exemplos de entradas+saídas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Conhecemos as características dos dados que são usados para nas tarefas de aprendizagem</a:t>
            </a:r>
          </a:p>
          <a:p>
            <a:pPr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28662" y="2857494"/>
          <a:ext cx="6572297" cy="2071704"/>
        </p:xfrm>
        <a:graphic>
          <a:graphicData uri="http://schemas.openxmlformats.org/drawingml/2006/table">
            <a:tbl>
              <a:tblPr/>
              <a:tblGrid>
                <a:gridCol w="1556607"/>
                <a:gridCol w="2075477"/>
                <a:gridCol w="1531864"/>
                <a:gridCol w="1408349"/>
              </a:tblGrid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r>
                        <a:rPr lang="pt-BR" sz="1100" b="1" baseline="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futebol?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26,6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89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supervisionada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4678" y="3000372"/>
            <a:ext cx="2714644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Aprendizagem Supervisionada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928662" y="3286124"/>
            <a:ext cx="2089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</a:t>
            </a:r>
          </a:p>
          <a:p>
            <a:r>
              <a:rPr lang="pt-BR" b="1" dirty="0" smtClean="0"/>
              <a:t>com</a:t>
            </a:r>
          </a:p>
          <a:p>
            <a:r>
              <a:rPr lang="pt-BR" b="1" dirty="0" smtClean="0"/>
              <a:t>saída desconhecida</a:t>
            </a:r>
            <a:endParaRPr lang="pt-BR" b="1" dirty="0"/>
          </a:p>
        </p:txBody>
      </p:sp>
      <p:sp>
        <p:nvSpPr>
          <p:cNvPr id="6" name="Seta para a direita 5"/>
          <p:cNvSpPr/>
          <p:nvPr/>
        </p:nvSpPr>
        <p:spPr>
          <a:xfrm>
            <a:off x="2214546" y="3571876"/>
            <a:ext cx="928694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000760" y="3500438"/>
            <a:ext cx="928694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03499" y="3429000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Saída inferida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71736" y="1857364"/>
            <a:ext cx="446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Conjunto de treinamento = Entradas + Saídas</a:t>
            </a:r>
            <a:endParaRPr lang="pt-BR" b="1" dirty="0"/>
          </a:p>
        </p:txBody>
      </p:sp>
      <p:sp>
        <p:nvSpPr>
          <p:cNvPr id="10" name="Seta para a direita 9"/>
          <p:cNvSpPr/>
          <p:nvPr/>
        </p:nvSpPr>
        <p:spPr>
          <a:xfrm rot="5400000">
            <a:off x="4250529" y="2428868"/>
            <a:ext cx="678660" cy="2500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3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de Aprendizagem de Máquina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Árvore de Decisão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Rede </a:t>
            </a:r>
            <a:r>
              <a:rPr lang="pt-BR" dirty="0" smtClean="0">
                <a:solidFill>
                  <a:srgbClr val="FF0000"/>
                </a:solidFill>
              </a:rPr>
              <a:t>Bayesiana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K-NN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Rede Neural Artificial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Máquina de Vetores de Suporte (SVM)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Aprendizagem de Máquina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Visão Geral da Aprendizagem de Máquina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467600" cy="4873752"/>
          </a:xfrm>
        </p:spPr>
        <p:txBody>
          <a:bodyPr/>
          <a:lstStyle/>
          <a:p>
            <a:r>
              <a:rPr lang="pt-BR" dirty="0" smtClean="0"/>
              <a:t>Aplicada ao problema de jogar futebol</a:t>
            </a:r>
            <a:endParaRPr lang="pt-BR" dirty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428860" y="6072206"/>
            <a:ext cx="34660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pt-BR" sz="1000" b="1" dirty="0" smtClean="0">
                <a:latin typeface="Helvetica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arefa</a:t>
            </a:r>
            <a:r>
              <a:rPr kumimoji="0" lang="pt-BR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 de classificação </a:t>
            </a:r>
            <a:r>
              <a:rPr kumimoji="0" lang="pt-B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/>
                <a:ea typeface="Times New Roman" pitchFamily="18" charset="0"/>
                <a:cs typeface="Times New Roman" pitchFamily="18" charset="0"/>
              </a:rPr>
              <a:t>. Adaptado de (</a:t>
            </a:r>
            <a:r>
              <a:rPr lang="pt-BR" sz="1000" b="1" dirty="0" err="1" smtClean="0">
                <a:latin typeface="Helvetica"/>
              </a:rPr>
              <a:t>Tan</a:t>
            </a:r>
            <a:r>
              <a:rPr lang="pt-BR" sz="1000" b="1" dirty="0" smtClean="0">
                <a:latin typeface="Helvetica"/>
              </a:rPr>
              <a:t> </a:t>
            </a:r>
            <a:r>
              <a:rPr lang="pt-BR" sz="1000" b="1" dirty="0" err="1" smtClean="0">
                <a:latin typeface="Helvetica"/>
              </a:rPr>
              <a:t>et</a:t>
            </a:r>
            <a:r>
              <a:rPr lang="pt-BR" sz="1000" b="1" dirty="0" smtClean="0">
                <a:latin typeface="Helvetica"/>
              </a:rPr>
              <a:t> al., 2009)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Arial" pitchFamily="34" charset="0"/>
            </a:endParaRPr>
          </a:p>
        </p:txBody>
      </p:sp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200673" y="3294053"/>
            <a:ext cx="1042987" cy="7969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Aprender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 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192735" y="4708516"/>
            <a:ext cx="1042988" cy="7969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Aplicar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 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15160" y="4017953"/>
            <a:ext cx="1042988" cy="79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     Y=F(X)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207672" y="2071678"/>
            <a:ext cx="1042987" cy="79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Técnica de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Aprendizagem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286248" y="5214950"/>
            <a:ext cx="708025" cy="350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Dedução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143372" y="3292477"/>
            <a:ext cx="7080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Indução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2" name="Tabela 41"/>
          <p:cNvGraphicFramePr>
            <a:graphicFrameLocks noGrp="1"/>
          </p:cNvGraphicFramePr>
          <p:nvPr/>
        </p:nvGraphicFramePr>
        <p:xfrm>
          <a:off x="1071538" y="2714620"/>
          <a:ext cx="3000396" cy="1584960"/>
        </p:xfrm>
        <a:graphic>
          <a:graphicData uri="http://schemas.openxmlformats.org/drawingml/2006/table">
            <a:tbl>
              <a:tblPr/>
              <a:tblGrid>
                <a:gridCol w="710625"/>
                <a:gridCol w="947500"/>
                <a:gridCol w="699329"/>
                <a:gridCol w="642942"/>
              </a:tblGrid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Classe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26,6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ela 44"/>
          <p:cNvGraphicFramePr>
            <a:graphicFrameLocks noGrp="1"/>
          </p:cNvGraphicFramePr>
          <p:nvPr/>
        </p:nvGraphicFramePr>
        <p:xfrm>
          <a:off x="1000100" y="4857760"/>
          <a:ext cx="3000397" cy="792672"/>
        </p:xfrm>
        <a:graphic>
          <a:graphicData uri="http://schemas.openxmlformats.org/drawingml/2006/table">
            <a:tbl>
              <a:tblPr/>
              <a:tblGrid>
                <a:gridCol w="681760"/>
                <a:gridCol w="1060515"/>
                <a:gridCol w="757511"/>
                <a:gridCol w="500611"/>
              </a:tblGrid>
              <a:tr h="214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Classe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7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7" name="Conector de seta reta 46"/>
          <p:cNvCxnSpPr>
            <a:stCxn id="5122" idx="1"/>
          </p:cNvCxnSpPr>
          <p:nvPr/>
        </p:nvCxnSpPr>
        <p:spPr>
          <a:xfrm rot="10800000" flipV="1">
            <a:off x="4000497" y="5106978"/>
            <a:ext cx="1192239" cy="179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5121" idx="1"/>
          </p:cNvCxnSpPr>
          <p:nvPr/>
        </p:nvCxnSpPr>
        <p:spPr>
          <a:xfrm>
            <a:off x="4143372" y="3571876"/>
            <a:ext cx="1057301" cy="12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1043608" y="2293932"/>
            <a:ext cx="2679700" cy="349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Conjunto de Registros da</a:t>
            </a:r>
            <a:r>
              <a:rPr kumimoji="0" lang="pt-BR" sz="11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base de 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971600" y="4517769"/>
            <a:ext cx="2168926" cy="27938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Conjunto de Registros de Testes</a:t>
            </a:r>
            <a:endParaRPr kumimoji="0" lang="pt-BR" sz="1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Conector de seta reta 53"/>
          <p:cNvCxnSpPr>
            <a:stCxn id="5121" idx="3"/>
          </p:cNvCxnSpPr>
          <p:nvPr/>
        </p:nvCxnSpPr>
        <p:spPr>
          <a:xfrm>
            <a:off x="6243660" y="3692516"/>
            <a:ext cx="542918" cy="593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5123" idx="1"/>
            <a:endCxn id="5122" idx="3"/>
          </p:cNvCxnSpPr>
          <p:nvPr/>
        </p:nvCxnSpPr>
        <p:spPr>
          <a:xfrm rot="10800000" flipV="1">
            <a:off x="6235724" y="4416415"/>
            <a:ext cx="579437" cy="690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5124" idx="2"/>
            <a:endCxn id="5121" idx="0"/>
          </p:cNvCxnSpPr>
          <p:nvPr/>
        </p:nvCxnSpPr>
        <p:spPr>
          <a:xfrm rot="5400000">
            <a:off x="5512942" y="3077829"/>
            <a:ext cx="425450" cy="6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Conhecimento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Os registros da base de conhecimento são denominados de </a:t>
            </a:r>
            <a:r>
              <a:rPr lang="pt-BR" sz="2400" dirty="0" err="1" smtClean="0">
                <a:solidFill>
                  <a:srgbClr val="FF0000"/>
                </a:solidFill>
              </a:rPr>
              <a:t>tuplas</a:t>
            </a:r>
            <a:r>
              <a:rPr lang="pt-BR" sz="2400" dirty="0" smtClean="0"/>
              <a:t> ou </a:t>
            </a:r>
            <a:r>
              <a:rPr lang="pt-BR" sz="2400" dirty="0" smtClean="0">
                <a:solidFill>
                  <a:srgbClr val="FF0000"/>
                </a:solidFill>
              </a:rPr>
              <a:t>instâncias</a:t>
            </a:r>
          </a:p>
          <a:p>
            <a:r>
              <a:rPr lang="pt-BR" sz="2400" dirty="0" smtClean="0"/>
              <a:t>Cada registro pode ser definido por uma dupla </a:t>
            </a:r>
            <a:r>
              <a:rPr lang="pt-BR" sz="2400" dirty="0" smtClean="0">
                <a:solidFill>
                  <a:srgbClr val="FF0000"/>
                </a:solidFill>
              </a:rPr>
              <a:t>(x,y), </a:t>
            </a:r>
            <a:r>
              <a:rPr lang="pt-BR" sz="2400" dirty="0" smtClean="0"/>
              <a:t>onde </a:t>
            </a:r>
            <a:r>
              <a:rPr lang="pt-BR" sz="2400" i="1" dirty="0" smtClean="0">
                <a:solidFill>
                  <a:srgbClr val="FF0000"/>
                </a:solidFill>
              </a:rPr>
              <a:t>x</a:t>
            </a:r>
            <a:r>
              <a:rPr lang="pt-BR" sz="2400" dirty="0" smtClean="0">
                <a:solidFill>
                  <a:srgbClr val="FF0000"/>
                </a:solidFill>
              </a:rPr>
              <a:t> </a:t>
            </a:r>
            <a:r>
              <a:rPr lang="pt-BR" sz="2400" dirty="0" smtClean="0"/>
              <a:t>corresponde ao conjunto de </a:t>
            </a:r>
            <a:r>
              <a:rPr lang="pt-BR" sz="2400" dirty="0" smtClean="0">
                <a:solidFill>
                  <a:srgbClr val="FF0000"/>
                </a:solidFill>
              </a:rPr>
              <a:t>atributos preditivos </a:t>
            </a:r>
            <a:r>
              <a:rPr lang="pt-BR" sz="2400" dirty="0" smtClean="0"/>
              <a:t>e </a:t>
            </a:r>
            <a:r>
              <a:rPr lang="pt-BR" sz="2400" i="1" dirty="0" smtClean="0">
                <a:solidFill>
                  <a:srgbClr val="FF0000"/>
                </a:solidFill>
              </a:rPr>
              <a:t>y</a:t>
            </a:r>
            <a:r>
              <a:rPr lang="pt-BR" sz="2400" i="1" dirty="0" smtClean="0"/>
              <a:t> </a:t>
            </a:r>
            <a:r>
              <a:rPr lang="pt-BR" sz="2400" dirty="0" smtClean="0"/>
              <a:t>é um atributo especial, conhecido como </a:t>
            </a:r>
            <a:r>
              <a:rPr lang="pt-BR" sz="2400" b="1" dirty="0" smtClean="0">
                <a:solidFill>
                  <a:srgbClr val="FF0000"/>
                </a:solidFill>
              </a:rPr>
              <a:t>atributo-classe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572000" y="4558686"/>
          <a:ext cx="3857652" cy="2085024"/>
        </p:xfrm>
        <a:graphic>
          <a:graphicData uri="http://schemas.openxmlformats.org/drawingml/2006/table">
            <a:tbl>
              <a:tblPr/>
              <a:tblGrid>
                <a:gridCol w="913661"/>
                <a:gridCol w="1218214"/>
                <a:gridCol w="899137"/>
                <a:gridCol w="826640"/>
              </a:tblGrid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26,6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5500694" y="3500438"/>
            <a:ext cx="1785950" cy="214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X - Atributos Preditivos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have direita 5"/>
          <p:cNvSpPr/>
          <p:nvPr/>
        </p:nvSpPr>
        <p:spPr>
          <a:xfrm rot="16200000">
            <a:off x="5887317" y="2970939"/>
            <a:ext cx="655514" cy="228601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7429520" y="3643314"/>
            <a:ext cx="1428760" cy="2143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Y - Atributo Classe</a:t>
            </a:r>
            <a:endParaRPr kumimoji="0" lang="pt-B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have direita 7"/>
          <p:cNvSpPr/>
          <p:nvPr/>
        </p:nvSpPr>
        <p:spPr>
          <a:xfrm rot="16200000">
            <a:off x="7708986" y="3873438"/>
            <a:ext cx="655514" cy="78581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786182" y="4857760"/>
            <a:ext cx="642942" cy="17859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928794" y="5286388"/>
            <a:ext cx="1785950" cy="85725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Conjunto</a:t>
            </a:r>
            <a:r>
              <a:rPr kumimoji="0" lang="pt-B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de registros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Ou Conjunto de </a:t>
            </a:r>
            <a:r>
              <a:rPr lang="pt-BR" sz="1200" b="1" dirty="0" err="1" smtClean="0">
                <a:latin typeface="Calibri" pitchFamily="34" charset="0"/>
                <a:cs typeface="Arial" pitchFamily="34" charset="0"/>
              </a:rPr>
              <a:t>tuplas</a:t>
            </a:r>
            <a:r>
              <a:rPr lang="pt-BR" sz="1200" b="1" dirty="0" smtClean="0">
                <a:latin typeface="Calibri" pitchFamily="34" charset="0"/>
                <a:cs typeface="Arial" pitchFamily="34" charset="0"/>
              </a:rPr>
              <a:t> ou instâncias</a:t>
            </a:r>
            <a:endParaRPr kumimoji="0" lang="pt-BR" sz="12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Conhecimento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</a:t>
            </a:r>
            <a:r>
              <a:rPr lang="pt-BR" dirty="0">
                <a:solidFill>
                  <a:srgbClr val="FF0000"/>
                </a:solidFill>
              </a:rPr>
              <a:t>atributos preditivos </a:t>
            </a:r>
            <a:r>
              <a:rPr lang="pt-BR" dirty="0" smtClean="0"/>
              <a:t>representam</a:t>
            </a:r>
          </a:p>
          <a:p>
            <a:pPr lvl="1"/>
            <a:r>
              <a:rPr lang="pt-BR" dirty="0" smtClean="0"/>
              <a:t> características de objetos, informações contextuais, ambientais, comportamentais, entre outros.</a:t>
            </a:r>
          </a:p>
          <a:p>
            <a:pPr lvl="1"/>
            <a:r>
              <a:rPr lang="pt-BR" dirty="0"/>
              <a:t>o</a:t>
            </a:r>
            <a:r>
              <a:rPr lang="pt-BR" dirty="0" smtClean="0"/>
              <a:t>btidos de forma </a:t>
            </a:r>
            <a:r>
              <a:rPr lang="pt-BR" dirty="0" smtClean="0">
                <a:solidFill>
                  <a:srgbClr val="FF0000"/>
                </a:solidFill>
              </a:rPr>
              <a:t>explícita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0000"/>
                </a:solidFill>
              </a:rPr>
              <a:t>implícita</a:t>
            </a:r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FF0000"/>
                </a:solidFill>
              </a:rPr>
              <a:t>atributo-classe</a:t>
            </a:r>
            <a:r>
              <a:rPr lang="pt-BR" dirty="0" smtClean="0"/>
              <a:t> representa classes, padrões, ações, tendências </a:t>
            </a:r>
          </a:p>
          <a:p>
            <a:pPr lvl="1"/>
            <a:r>
              <a:rPr lang="pt-BR" dirty="0" smtClean="0"/>
              <a:t>Obtido por meio do feedback do usuário ou inferido pela função(x) – modelo cognitivo</a:t>
            </a:r>
          </a:p>
        </p:txBody>
      </p:sp>
    </p:spTree>
    <p:extLst>
      <p:ext uri="{BB962C8B-B14F-4D97-AF65-F5344CB8AC3E}">
        <p14:creationId xmlns:p14="http://schemas.microsoft.com/office/powerpoint/2010/main" val="27076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dois tipos de registros: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Registros conhecidos</a:t>
            </a:r>
            <a:r>
              <a:rPr lang="pt-BR" dirty="0" smtClean="0"/>
              <a:t>: conjunto de registros com os rótulos de classes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643174" y="3214686"/>
          <a:ext cx="3357585" cy="2000264"/>
        </p:xfrm>
        <a:graphic>
          <a:graphicData uri="http://schemas.openxmlformats.org/drawingml/2006/table">
            <a:tbl>
              <a:tblPr/>
              <a:tblGrid>
                <a:gridCol w="795223"/>
                <a:gridCol w="1060297"/>
                <a:gridCol w="782582"/>
                <a:gridCol w="719483"/>
              </a:tblGrid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26,6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50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Forma livre 9"/>
          <p:cNvSpPr/>
          <p:nvPr/>
        </p:nvSpPr>
        <p:spPr>
          <a:xfrm>
            <a:off x="5146448" y="3442721"/>
            <a:ext cx="664417" cy="1933715"/>
          </a:xfrm>
          <a:custGeom>
            <a:avLst/>
            <a:gdLst>
              <a:gd name="connsiteX0" fmla="*/ 457939 w 664417"/>
              <a:gd name="connsiteY0" fmla="*/ 8402 h 1933715"/>
              <a:gd name="connsiteX1" fmla="*/ 192468 w 664417"/>
              <a:gd name="connsiteY1" fmla="*/ 67395 h 1933715"/>
              <a:gd name="connsiteX2" fmla="*/ 148223 w 664417"/>
              <a:gd name="connsiteY2" fmla="*/ 111640 h 1933715"/>
              <a:gd name="connsiteX3" fmla="*/ 103978 w 664417"/>
              <a:gd name="connsiteY3" fmla="*/ 214879 h 1933715"/>
              <a:gd name="connsiteX4" fmla="*/ 89229 w 664417"/>
              <a:gd name="connsiteY4" fmla="*/ 259124 h 1933715"/>
              <a:gd name="connsiteX5" fmla="*/ 59733 w 664417"/>
              <a:gd name="connsiteY5" fmla="*/ 303369 h 1933715"/>
              <a:gd name="connsiteX6" fmla="*/ 30236 w 664417"/>
              <a:gd name="connsiteY6" fmla="*/ 406608 h 1933715"/>
              <a:gd name="connsiteX7" fmla="*/ 739 w 664417"/>
              <a:gd name="connsiteY7" fmla="*/ 524595 h 1933715"/>
              <a:gd name="connsiteX8" fmla="*/ 15487 w 664417"/>
              <a:gd name="connsiteY8" fmla="*/ 981795 h 1933715"/>
              <a:gd name="connsiteX9" fmla="*/ 30236 w 664417"/>
              <a:gd name="connsiteY9" fmla="*/ 1704466 h 1933715"/>
              <a:gd name="connsiteX10" fmla="*/ 74481 w 664417"/>
              <a:gd name="connsiteY10" fmla="*/ 1719214 h 1933715"/>
              <a:gd name="connsiteX11" fmla="*/ 502184 w 664417"/>
              <a:gd name="connsiteY11" fmla="*/ 1792956 h 1933715"/>
              <a:gd name="connsiteX12" fmla="*/ 546429 w 664417"/>
              <a:gd name="connsiteY12" fmla="*/ 1778208 h 1933715"/>
              <a:gd name="connsiteX13" fmla="*/ 590675 w 664417"/>
              <a:gd name="connsiteY13" fmla="*/ 1630724 h 1933715"/>
              <a:gd name="connsiteX14" fmla="*/ 634920 w 664417"/>
              <a:gd name="connsiteY14" fmla="*/ 1527485 h 1933715"/>
              <a:gd name="connsiteX15" fmla="*/ 664417 w 664417"/>
              <a:gd name="connsiteY15" fmla="*/ 1409498 h 1933715"/>
              <a:gd name="connsiteX16" fmla="*/ 649668 w 664417"/>
              <a:gd name="connsiteY16" fmla="*/ 1070285 h 1933715"/>
              <a:gd name="connsiteX17" fmla="*/ 620171 w 664417"/>
              <a:gd name="connsiteY17" fmla="*/ 967047 h 1933715"/>
              <a:gd name="connsiteX18" fmla="*/ 605423 w 664417"/>
              <a:gd name="connsiteY18" fmla="*/ 908053 h 1933715"/>
              <a:gd name="connsiteX19" fmla="*/ 575926 w 664417"/>
              <a:gd name="connsiteY19" fmla="*/ 819563 h 1933715"/>
              <a:gd name="connsiteX20" fmla="*/ 561178 w 664417"/>
              <a:gd name="connsiteY20" fmla="*/ 200131 h 1933715"/>
              <a:gd name="connsiteX21" fmla="*/ 502184 w 664417"/>
              <a:gd name="connsiteY21" fmla="*/ 111640 h 1933715"/>
              <a:gd name="connsiteX22" fmla="*/ 472687 w 664417"/>
              <a:gd name="connsiteY22" fmla="*/ 67395 h 1933715"/>
              <a:gd name="connsiteX23" fmla="*/ 398946 w 664417"/>
              <a:gd name="connsiteY23" fmla="*/ 23150 h 193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4417" h="1933715">
                <a:moveTo>
                  <a:pt x="457939" y="8402"/>
                </a:moveTo>
                <a:cubicBezTo>
                  <a:pt x="325210" y="26099"/>
                  <a:pt x="273341" y="0"/>
                  <a:pt x="192468" y="67395"/>
                </a:cubicBezTo>
                <a:cubicBezTo>
                  <a:pt x="176445" y="80748"/>
                  <a:pt x="162971" y="96892"/>
                  <a:pt x="148223" y="111640"/>
                </a:cubicBezTo>
                <a:cubicBezTo>
                  <a:pt x="113639" y="215393"/>
                  <a:pt x="158647" y="87320"/>
                  <a:pt x="103978" y="214879"/>
                </a:cubicBezTo>
                <a:cubicBezTo>
                  <a:pt x="97854" y="229168"/>
                  <a:pt x="96181" y="245219"/>
                  <a:pt x="89229" y="259124"/>
                </a:cubicBezTo>
                <a:cubicBezTo>
                  <a:pt x="81302" y="274978"/>
                  <a:pt x="67660" y="287515"/>
                  <a:pt x="59733" y="303369"/>
                </a:cubicBezTo>
                <a:cubicBezTo>
                  <a:pt x="47942" y="326950"/>
                  <a:pt x="36539" y="384547"/>
                  <a:pt x="30236" y="406608"/>
                </a:cubicBezTo>
                <a:cubicBezTo>
                  <a:pt x="0" y="512434"/>
                  <a:pt x="30726" y="374658"/>
                  <a:pt x="739" y="524595"/>
                </a:cubicBezTo>
                <a:cubicBezTo>
                  <a:pt x="5655" y="676995"/>
                  <a:pt x="11676" y="829363"/>
                  <a:pt x="15487" y="981795"/>
                </a:cubicBezTo>
                <a:cubicBezTo>
                  <a:pt x="21509" y="1222660"/>
                  <a:pt x="11022" y="1464293"/>
                  <a:pt x="30236" y="1704466"/>
                </a:cubicBezTo>
                <a:cubicBezTo>
                  <a:pt x="31476" y="1719963"/>
                  <a:pt x="59733" y="1714298"/>
                  <a:pt x="74481" y="1719214"/>
                </a:cubicBezTo>
                <a:cubicBezTo>
                  <a:pt x="145981" y="1933715"/>
                  <a:pt x="72907" y="1808856"/>
                  <a:pt x="502184" y="1792956"/>
                </a:cubicBezTo>
                <a:cubicBezTo>
                  <a:pt x="516932" y="1788040"/>
                  <a:pt x="534290" y="1787919"/>
                  <a:pt x="546429" y="1778208"/>
                </a:cubicBezTo>
                <a:cubicBezTo>
                  <a:pt x="591268" y="1742337"/>
                  <a:pt x="581147" y="1678363"/>
                  <a:pt x="590675" y="1630724"/>
                </a:cubicBezTo>
                <a:cubicBezTo>
                  <a:pt x="599322" y="1587487"/>
                  <a:pt x="616930" y="1569461"/>
                  <a:pt x="634920" y="1527485"/>
                </a:cubicBezTo>
                <a:cubicBezTo>
                  <a:pt x="651925" y="1487806"/>
                  <a:pt x="655761" y="1452776"/>
                  <a:pt x="664417" y="1409498"/>
                </a:cubicBezTo>
                <a:cubicBezTo>
                  <a:pt x="659501" y="1296427"/>
                  <a:pt x="660930" y="1182901"/>
                  <a:pt x="649668" y="1070285"/>
                </a:cubicBezTo>
                <a:cubicBezTo>
                  <a:pt x="646107" y="1034673"/>
                  <a:pt x="629588" y="1001576"/>
                  <a:pt x="620171" y="967047"/>
                </a:cubicBezTo>
                <a:cubicBezTo>
                  <a:pt x="614838" y="947491"/>
                  <a:pt x="611247" y="927468"/>
                  <a:pt x="605423" y="908053"/>
                </a:cubicBezTo>
                <a:cubicBezTo>
                  <a:pt x="596489" y="878272"/>
                  <a:pt x="575926" y="819563"/>
                  <a:pt x="575926" y="819563"/>
                </a:cubicBezTo>
                <a:cubicBezTo>
                  <a:pt x="571010" y="613086"/>
                  <a:pt x="582576" y="405555"/>
                  <a:pt x="561178" y="200131"/>
                </a:cubicBezTo>
                <a:cubicBezTo>
                  <a:pt x="557505" y="164871"/>
                  <a:pt x="521849" y="141137"/>
                  <a:pt x="502184" y="111640"/>
                </a:cubicBezTo>
                <a:cubicBezTo>
                  <a:pt x="492352" y="96892"/>
                  <a:pt x="487435" y="77227"/>
                  <a:pt x="472687" y="67395"/>
                </a:cubicBezTo>
                <a:cubicBezTo>
                  <a:pt x="419296" y="31800"/>
                  <a:pt x="444296" y="45825"/>
                  <a:pt x="398946" y="2315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6211688" y="3925677"/>
            <a:ext cx="2784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Rótulos de classe indicados </a:t>
            </a:r>
          </a:p>
          <a:p>
            <a:r>
              <a:rPr lang="pt-BR" dirty="0" smtClean="0"/>
              <a:t>No atributo-classe</a:t>
            </a:r>
            <a:endParaRPr lang="pt-BR" dirty="0"/>
          </a:p>
        </p:txBody>
      </p:sp>
      <p:cxnSp>
        <p:nvCxnSpPr>
          <p:cNvPr id="13" name="Conector de seta reta 12"/>
          <p:cNvCxnSpPr>
            <a:stCxn id="10" idx="19"/>
            <a:endCxn id="11" idx="1"/>
          </p:cNvCxnSpPr>
          <p:nvPr/>
        </p:nvCxnSpPr>
        <p:spPr>
          <a:xfrm flipV="1">
            <a:off x="5722374" y="4248843"/>
            <a:ext cx="489314" cy="1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Registro de teste ou desconhecido</a:t>
            </a:r>
            <a:r>
              <a:rPr lang="pt-BR" dirty="0"/>
              <a:t>: </a:t>
            </a:r>
            <a:r>
              <a:rPr lang="pt-BR" dirty="0" smtClean="0"/>
              <a:t> registro que não possui um </a:t>
            </a:r>
            <a:r>
              <a:rPr lang="pt-BR" dirty="0"/>
              <a:t>rótulo de classe 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2699792" y="3140968"/>
          <a:ext cx="3744416" cy="936104"/>
        </p:xfrm>
        <a:graphic>
          <a:graphicData uri="http://schemas.openxmlformats.org/drawingml/2006/table">
            <a:tbl>
              <a:tblPr/>
              <a:tblGrid>
                <a:gridCol w="850818"/>
                <a:gridCol w="1323495"/>
                <a:gridCol w="945354"/>
                <a:gridCol w="624749"/>
              </a:tblGrid>
              <a:tr h="492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4433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5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Tarefa de 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pt-BR" dirty="0" smtClean="0"/>
              <a:t>Na tarefa de </a:t>
            </a:r>
            <a:r>
              <a:rPr lang="pt-BR" dirty="0" smtClean="0">
                <a:solidFill>
                  <a:srgbClr val="FF0000"/>
                </a:solidFill>
              </a:rPr>
              <a:t>aprendizagem supervisionada</a:t>
            </a:r>
            <a:r>
              <a:rPr lang="pt-BR" dirty="0" smtClean="0">
                <a:solidFill>
                  <a:schemeClr val="tx2"/>
                </a:solidFill>
              </a:rPr>
              <a:t>, </a:t>
            </a:r>
            <a:r>
              <a:rPr lang="pt-BR" dirty="0" smtClean="0"/>
              <a:t>o </a:t>
            </a:r>
            <a:r>
              <a:rPr lang="pt-BR" i="1" dirty="0" smtClean="0">
                <a:solidFill>
                  <a:srgbClr val="FF0000"/>
                </a:solidFill>
              </a:rPr>
              <a:t>modelo de conhecimento 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é obtido  por meio do </a:t>
            </a:r>
            <a:r>
              <a:rPr lang="pt-BR" dirty="0" smtClean="0">
                <a:solidFill>
                  <a:srgbClr val="FF0000"/>
                </a:solidFill>
              </a:rPr>
              <a:t>processamento</a:t>
            </a:r>
            <a:r>
              <a:rPr lang="pt-BR" dirty="0" smtClean="0"/>
              <a:t> do conjunto de registros  da base de conhecimento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755576" y="4437112"/>
          <a:ext cx="3857652" cy="2085024"/>
        </p:xfrm>
        <a:graphic>
          <a:graphicData uri="http://schemas.openxmlformats.org/drawingml/2006/table">
            <a:tbl>
              <a:tblPr/>
              <a:tblGrid>
                <a:gridCol w="913661"/>
                <a:gridCol w="1218214"/>
                <a:gridCol w="899137"/>
                <a:gridCol w="826640"/>
              </a:tblGrid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26,6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606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115616" y="4056112"/>
            <a:ext cx="3170632" cy="28575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Conjunto de Registros da</a:t>
            </a:r>
            <a:r>
              <a:rPr kumimoji="0" lang="pt-BR" sz="11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Base de 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436096" y="5085365"/>
            <a:ext cx="1042987" cy="7969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Aprender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 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64288" y="5081161"/>
            <a:ext cx="1042988" cy="79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     Y=F(X)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ector de seta reta 7"/>
          <p:cNvCxnSpPr>
            <a:stCxn id="4" idx="3"/>
            <a:endCxn id="6" idx="1"/>
          </p:cNvCxnSpPr>
          <p:nvPr/>
        </p:nvCxnSpPr>
        <p:spPr>
          <a:xfrm>
            <a:off x="4613228" y="5479624"/>
            <a:ext cx="822868" cy="4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3"/>
            <a:endCxn id="7" idx="1"/>
          </p:cNvCxnSpPr>
          <p:nvPr/>
        </p:nvCxnSpPr>
        <p:spPr>
          <a:xfrm flipV="1">
            <a:off x="6479083" y="5479624"/>
            <a:ext cx="685205" cy="4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36096" y="3861048"/>
            <a:ext cx="1042987" cy="796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/>
            </a:r>
            <a:b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Técnica de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Aprendizagem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rot="5400000">
            <a:off x="5782080" y="4862362"/>
            <a:ext cx="425450" cy="6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4656063" y="5085184"/>
            <a:ext cx="708025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Indução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de </a:t>
            </a:r>
            <a:r>
              <a:rPr lang="pt-BR" dirty="0" smtClean="0"/>
              <a:t>Aprendizagem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Arial" pitchFamily="34" charset="0"/>
              <a:buChar char="•"/>
            </a:pPr>
            <a:r>
              <a:rPr lang="pt-BR" sz="3200" dirty="0" smtClean="0"/>
              <a:t>O </a:t>
            </a:r>
            <a:r>
              <a:rPr lang="pt-BR" sz="3200" i="1" dirty="0" smtClean="0">
                <a:solidFill>
                  <a:srgbClr val="FF0000"/>
                </a:solidFill>
              </a:rPr>
              <a:t>modelo de conhecimento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obtido pode ser compreendido como uma função</a:t>
            </a:r>
          </a:p>
          <a:p>
            <a:pPr marL="742950" lvl="2" indent="-342900">
              <a:spcBef>
                <a:spcPts val="600"/>
              </a:spcBef>
              <a:buSzPct val="70000"/>
            </a:pP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y</a:t>
            </a:r>
            <a:r>
              <a:rPr lang="pt-BR" sz="2800" dirty="0" smtClean="0">
                <a:solidFill>
                  <a:schemeClr val="tx2"/>
                </a:solidFill>
              </a:rPr>
              <a:t>=</a:t>
            </a:r>
            <a:r>
              <a:rPr lang="pt-BR" sz="2800" i="1" dirty="0" smtClean="0">
                <a:solidFill>
                  <a:schemeClr val="tx2"/>
                </a:solidFill>
              </a:rPr>
              <a:t>f</a:t>
            </a:r>
            <a:r>
              <a:rPr lang="pt-BR" sz="2800" dirty="0" smtClean="0">
                <a:solidFill>
                  <a:schemeClr val="tx2"/>
                </a:solidFill>
              </a:rPr>
              <a:t>(</a:t>
            </a:r>
            <a:r>
              <a:rPr lang="pt-BR" sz="2800" dirty="0" smtClean="0">
                <a:solidFill>
                  <a:srgbClr val="FF0000"/>
                </a:solidFill>
              </a:rPr>
              <a:t>X</a:t>
            </a:r>
            <a:r>
              <a:rPr lang="pt-BR" sz="2800" dirty="0" smtClean="0">
                <a:solidFill>
                  <a:schemeClr val="tx2"/>
                </a:solidFill>
              </a:rPr>
              <a:t>) </a:t>
            </a:r>
          </a:p>
          <a:p>
            <a:pPr marL="0" indent="-400050">
              <a:spcBef>
                <a:spcPts val="600"/>
              </a:spcBef>
              <a:buSzPct val="70000"/>
            </a:pPr>
            <a:r>
              <a:rPr lang="pt-BR" dirty="0" smtClean="0"/>
              <a:t>Tal função será implementada de acordo com o paradigma da técnica de aprendizagem máquina empregada.</a:t>
            </a:r>
          </a:p>
          <a:p>
            <a:pPr marL="800100" lvl="2" indent="-400050">
              <a:spcBef>
                <a:spcPts val="600"/>
              </a:spcBef>
              <a:buSzPct val="70000"/>
            </a:pPr>
            <a:r>
              <a:rPr lang="pt-BR" dirty="0" smtClean="0">
                <a:solidFill>
                  <a:srgbClr val="FF0000"/>
                </a:solidFill>
              </a:rPr>
              <a:t>Teoria probabilística,  regras lógicas, modelos conexionista</a:t>
            </a:r>
            <a:r>
              <a:rPr lang="pt-BR" dirty="0" smtClean="0">
                <a:solidFill>
                  <a:srgbClr val="FF0000"/>
                </a:solidFill>
              </a:rPr>
              <a:t>, entre </a:t>
            </a:r>
            <a:r>
              <a:rPr lang="pt-BR" dirty="0" smtClean="0">
                <a:solidFill>
                  <a:srgbClr val="FF0000"/>
                </a:solidFill>
              </a:rPr>
              <a:t>outros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pt-BR" sz="2500" i="1" dirty="0" smtClean="0">
              <a:solidFill>
                <a:schemeClr val="tx2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de Aprendizagem Supervisionada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A função será </a:t>
            </a:r>
            <a:r>
              <a:rPr lang="pt-BR" sz="3200" dirty="0"/>
              <a:t>aplicada na tarefa de predição para predizer o </a:t>
            </a:r>
            <a:r>
              <a:rPr lang="pt-BR" sz="3200" dirty="0">
                <a:solidFill>
                  <a:srgbClr val="FF0000"/>
                </a:solidFill>
              </a:rPr>
              <a:t>rótulo</a:t>
            </a:r>
            <a:r>
              <a:rPr lang="pt-BR" sz="3200" dirty="0"/>
              <a:t>,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i="1" dirty="0">
                <a:solidFill>
                  <a:srgbClr val="FF0000"/>
                </a:solidFill>
              </a:rPr>
              <a:t>y</a:t>
            </a:r>
            <a:r>
              <a:rPr lang="pt-BR" sz="3200" i="1" dirty="0"/>
              <a:t>,</a:t>
            </a:r>
            <a:r>
              <a:rPr lang="pt-BR" sz="3200" dirty="0">
                <a:solidFill>
                  <a:schemeClr val="tx2"/>
                </a:solidFill>
              </a:rPr>
              <a:t> </a:t>
            </a:r>
            <a:r>
              <a:rPr lang="pt-BR" sz="3200" dirty="0"/>
              <a:t>de uma classe para o atributo-classe de um dado </a:t>
            </a:r>
            <a:r>
              <a:rPr lang="pt-BR" sz="3200" i="1" dirty="0">
                <a:solidFill>
                  <a:schemeClr val="tx2"/>
                </a:solidFill>
              </a:rPr>
              <a:t>registro, </a:t>
            </a:r>
            <a:r>
              <a:rPr lang="pt-BR" sz="3200" i="1" dirty="0">
                <a:solidFill>
                  <a:srgbClr val="FF0000"/>
                </a:solidFill>
              </a:rPr>
              <a:t>X</a:t>
            </a:r>
            <a:r>
              <a:rPr lang="pt-BR" sz="3200" i="1" dirty="0">
                <a:solidFill>
                  <a:schemeClr val="tx2"/>
                </a:solidFill>
              </a:rPr>
              <a:t>, de teste ou desconhecido</a:t>
            </a:r>
            <a:endParaRPr lang="pt-BR" i="1" dirty="0">
              <a:solidFill>
                <a:schemeClr val="tx2"/>
              </a:solidFill>
            </a:endParaRP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347864" y="4653136"/>
          <a:ext cx="3312369" cy="720080"/>
        </p:xfrm>
        <a:graphic>
          <a:graphicData uri="http://schemas.openxmlformats.org/drawingml/2006/table">
            <a:tbl>
              <a:tblPr/>
              <a:tblGrid>
                <a:gridCol w="752647"/>
                <a:gridCol w="1170784"/>
                <a:gridCol w="836275"/>
                <a:gridCol w="552663"/>
              </a:tblGrid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60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Tarefa de Aprendizagem Supervisionada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uma simples implementação da função </a:t>
            </a:r>
            <a:r>
              <a:rPr lang="pt-BR" i="1" dirty="0" smtClean="0">
                <a:solidFill>
                  <a:srgbClr val="FF0000"/>
                </a:solidFill>
              </a:rPr>
              <a:t>y</a:t>
            </a:r>
            <a:r>
              <a:rPr lang="pt-BR" dirty="0" smtClean="0">
                <a:solidFill>
                  <a:srgbClr val="FF0000"/>
                </a:solidFill>
              </a:rPr>
              <a:t>=</a:t>
            </a:r>
            <a:r>
              <a:rPr lang="pt-BR" i="1" dirty="0" smtClean="0">
                <a:solidFill>
                  <a:srgbClr val="FF0000"/>
                </a:solidFill>
              </a:rPr>
              <a:t>f</a:t>
            </a:r>
            <a:r>
              <a:rPr lang="pt-BR" dirty="0" smtClean="0">
                <a:solidFill>
                  <a:srgbClr val="FF0000"/>
                </a:solidFill>
              </a:rPr>
              <a:t>(x) </a:t>
            </a:r>
            <a:r>
              <a:rPr lang="pt-BR" dirty="0" smtClean="0"/>
              <a:t>baseada nos registros da base de conhecimento</a:t>
            </a:r>
          </a:p>
          <a:p>
            <a:r>
              <a:rPr lang="pt-BR" dirty="0" smtClean="0"/>
              <a:t>Regras:</a:t>
            </a:r>
          </a:p>
          <a:p>
            <a:pPr lvl="1"/>
            <a:r>
              <a:rPr lang="pt-BR" sz="1600" b="1" dirty="0" smtClean="0"/>
              <a:t>Se (Tempo=“Sol)”  e (Temperatura=“30”) e (Umidade =“80”)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(Jogar=“Sim”)</a:t>
            </a:r>
          </a:p>
          <a:p>
            <a:pPr lvl="1"/>
            <a:r>
              <a:rPr lang="pt-BR" sz="1600" b="1" dirty="0" smtClean="0"/>
              <a:t>Se (Tempo=“Sol”)  e (Temperatura=“26,6”) e (Umidade =“30”)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</a:t>
            </a:r>
            <a:r>
              <a:rPr lang="pt-BR" sz="1600" b="1" dirty="0" err="1" smtClean="0"/>
              <a:t>Nao</a:t>
            </a:r>
            <a:r>
              <a:rPr lang="pt-BR" sz="1600" b="1" dirty="0" smtClean="0"/>
              <a:t>”)</a:t>
            </a:r>
          </a:p>
          <a:p>
            <a:pPr lvl="1"/>
            <a:r>
              <a:rPr lang="pt-BR" sz="1600" b="1" dirty="0" smtClean="0"/>
              <a:t>Se (Tempo=“Chuva”)  e (Temperatura=“20”) e (Umidade =“80”)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(Jogar=“Sim”)</a:t>
            </a:r>
          </a:p>
          <a:p>
            <a:pPr lvl="1"/>
            <a:r>
              <a:rPr lang="pt-BR" sz="1600" b="1" dirty="0" smtClean="0"/>
              <a:t>Se (Tempo=“Chuva”)  e (Temperatura=“16”) e (Umidade =“70”)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</a:t>
            </a:r>
            <a:r>
              <a:rPr lang="pt-BR" sz="1600" b="1" dirty="0" err="1" smtClean="0"/>
              <a:t>Nao</a:t>
            </a:r>
            <a:r>
              <a:rPr lang="pt-BR" sz="1600" b="1" dirty="0" smtClean="0"/>
              <a:t>”)</a:t>
            </a:r>
          </a:p>
          <a:p>
            <a:pPr lvl="1"/>
            <a:r>
              <a:rPr lang="pt-BR" sz="1600" b="1" dirty="0" smtClean="0"/>
              <a:t>Se (Tempo=“Nublado”)  e (Temperatura=“23”) e (Umidade =“70”)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(Jogar=“Sim”)</a:t>
            </a:r>
          </a:p>
          <a:p>
            <a:pPr lvl="1"/>
            <a:r>
              <a:rPr lang="pt-BR" sz="1600" b="1" dirty="0" smtClean="0"/>
              <a:t>Se (Tempo=“Nublado”)  e (Temperatura=“7”) e (Umidade =“60”) </a:t>
            </a:r>
            <a:r>
              <a:rPr lang="pt-BR" sz="1600" b="1" dirty="0" err="1" smtClean="0"/>
              <a:t>Entao</a:t>
            </a:r>
            <a:r>
              <a:rPr lang="pt-BR" sz="1600" b="1" dirty="0" smtClean="0"/>
              <a:t> (Jogar=“</a:t>
            </a:r>
            <a:r>
              <a:rPr lang="pt-BR" sz="1600" b="1" dirty="0" err="1" smtClean="0"/>
              <a:t>Nao</a:t>
            </a:r>
            <a:r>
              <a:rPr lang="pt-BR" sz="1600" b="1" dirty="0" smtClean="0"/>
              <a:t>”)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2000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99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de Predição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Arial" pitchFamily="34" charset="0"/>
              <a:buChar char="•"/>
            </a:pPr>
            <a:r>
              <a:rPr lang="pt-BR" sz="2800" dirty="0" smtClean="0"/>
              <a:t>A </a:t>
            </a:r>
            <a:r>
              <a:rPr lang="pt-BR" sz="2800" dirty="0" smtClean="0">
                <a:solidFill>
                  <a:srgbClr val="FF0000"/>
                </a:solidFill>
              </a:rPr>
              <a:t>predição</a:t>
            </a:r>
            <a:r>
              <a:rPr lang="pt-BR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é a </a:t>
            </a:r>
            <a:r>
              <a:rPr lang="pt-BR" dirty="0" smtClean="0"/>
              <a:t>tarefa</a:t>
            </a:r>
            <a:r>
              <a:rPr lang="pt-BR" sz="2800" dirty="0" smtClean="0"/>
              <a:t> onde a função, </a:t>
            </a:r>
            <a:r>
              <a:rPr lang="pt-BR" sz="2800" i="1" dirty="0" smtClean="0">
                <a:solidFill>
                  <a:schemeClr val="tx2"/>
                </a:solidFill>
              </a:rPr>
              <a:t>y</a:t>
            </a:r>
            <a:r>
              <a:rPr lang="pt-BR" sz="2800" dirty="0" smtClean="0">
                <a:solidFill>
                  <a:schemeClr val="tx2"/>
                </a:solidFill>
              </a:rPr>
              <a:t>=</a:t>
            </a:r>
            <a:r>
              <a:rPr lang="pt-BR" sz="2800" i="1" dirty="0" smtClean="0">
                <a:solidFill>
                  <a:schemeClr val="tx2"/>
                </a:solidFill>
              </a:rPr>
              <a:t>f</a:t>
            </a:r>
            <a:r>
              <a:rPr lang="pt-BR" sz="2800" dirty="0" smtClean="0">
                <a:solidFill>
                  <a:schemeClr val="tx2"/>
                </a:solidFill>
              </a:rPr>
              <a:t>(X), </a:t>
            </a:r>
            <a:r>
              <a:rPr lang="pt-BR" sz="2800" dirty="0" smtClean="0"/>
              <a:t>deve ser aplicada para predizer o </a:t>
            </a:r>
            <a:r>
              <a:rPr lang="pt-BR" sz="2800" dirty="0" smtClean="0">
                <a:solidFill>
                  <a:schemeClr val="tx2"/>
                </a:solidFill>
              </a:rPr>
              <a:t>rótulo</a:t>
            </a:r>
            <a:r>
              <a:rPr lang="pt-BR" sz="2800" dirty="0" smtClean="0"/>
              <a:t>, </a:t>
            </a:r>
            <a:r>
              <a:rPr lang="pt-BR" sz="2800" dirty="0" smtClean="0">
                <a:solidFill>
                  <a:schemeClr val="tx2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y</a:t>
            </a:r>
            <a:r>
              <a:rPr lang="pt-BR" sz="2800" i="1" dirty="0" smtClean="0"/>
              <a:t>,</a:t>
            </a:r>
            <a:r>
              <a:rPr lang="pt-BR" sz="2800" dirty="0" smtClean="0">
                <a:solidFill>
                  <a:schemeClr val="tx2"/>
                </a:solidFill>
              </a:rPr>
              <a:t>  </a:t>
            </a:r>
            <a:r>
              <a:rPr lang="pt-BR" dirty="0" smtClean="0"/>
              <a:t>do atributo</a:t>
            </a:r>
            <a:r>
              <a:rPr lang="pt-BR" sz="2800" dirty="0" smtClean="0"/>
              <a:t> classe de cada </a:t>
            </a:r>
            <a:r>
              <a:rPr lang="pt-BR" sz="2800" dirty="0" smtClean="0">
                <a:solidFill>
                  <a:srgbClr val="FF0000"/>
                </a:solidFill>
              </a:rPr>
              <a:t>registro de teste ou desconhecido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467544" y="4077072"/>
          <a:ext cx="3456384" cy="1428760"/>
        </p:xfrm>
        <a:graphic>
          <a:graphicData uri="http://schemas.openxmlformats.org/drawingml/2006/table">
            <a:tbl>
              <a:tblPr/>
              <a:tblGrid>
                <a:gridCol w="965352"/>
                <a:gridCol w="981180"/>
                <a:gridCol w="834228"/>
                <a:gridCol w="675624"/>
              </a:tblGrid>
              <a:tr h="386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Classe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7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Sol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4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Calibri"/>
                          <a:cs typeface="Times New Roman"/>
                        </a:rPr>
                        <a:t>Nublado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467544" y="3719880"/>
            <a:ext cx="2678112" cy="350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Registros desconhecidos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704894" y="4392814"/>
            <a:ext cx="1042988" cy="796925"/>
          </a:xfrm>
          <a:prstGeom prst="rect">
            <a:avLst/>
          </a:prstGeom>
          <a:solidFill>
            <a:schemeClr val="tx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Aplicar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 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419927" y="4390461"/>
            <a:ext cx="1042988" cy="7969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Modelo de</a:t>
            </a:r>
            <a:b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</a:br>
            <a:r>
              <a:rPr kumimoji="0" lang="pt-B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rPr>
              <a:t>Conhecimento     Y=F(X)</a:t>
            </a:r>
            <a:endParaRPr kumimoji="0" lang="pt-BR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5936" y="4217395"/>
            <a:ext cx="708025" cy="350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Dedução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Conector de seta reta 8"/>
          <p:cNvCxnSpPr>
            <a:stCxn id="6" idx="1"/>
          </p:cNvCxnSpPr>
          <p:nvPr/>
        </p:nvCxnSpPr>
        <p:spPr>
          <a:xfrm flipH="1" flipV="1">
            <a:off x="3635896" y="4653136"/>
            <a:ext cx="1068998" cy="138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6" idx="3"/>
          </p:cNvCxnSpPr>
          <p:nvPr/>
        </p:nvCxnSpPr>
        <p:spPr>
          <a:xfrm flipH="1">
            <a:off x="5747882" y="4788924"/>
            <a:ext cx="672045" cy="2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3635896" y="4941168"/>
            <a:ext cx="1068065" cy="3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635896" y="5120851"/>
            <a:ext cx="1068998" cy="1862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é a Aprendizagem de Máquina?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1" y="1857374"/>
            <a:ext cx="7772429" cy="457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34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Predição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pt-BR" sz="4000" dirty="0" smtClean="0"/>
              <a:t>Exemplo de predição</a:t>
            </a:r>
          </a:p>
          <a:p>
            <a:pPr lvl="1"/>
            <a:r>
              <a:rPr lang="pt-BR" dirty="0" smtClean="0"/>
              <a:t>Dado o registro desconhecido:</a:t>
            </a:r>
          </a:p>
          <a:p>
            <a:pPr lvl="2"/>
            <a:r>
              <a:rPr lang="pt-BR" sz="2000" dirty="0" smtClean="0"/>
              <a:t>X=(Tempo=“</a:t>
            </a:r>
            <a:r>
              <a:rPr lang="pt-BR" sz="2000" dirty="0" err="1" smtClean="0"/>
              <a:t>chuva”,Temperatura</a:t>
            </a:r>
            <a:r>
              <a:rPr lang="pt-BR" sz="2000" dirty="0" smtClean="0"/>
              <a:t>=“20”,Umidade=“80”,jogar=“”)</a:t>
            </a:r>
          </a:p>
          <a:p>
            <a:pPr lvl="2"/>
            <a:endParaRPr lang="pt-BR" sz="2000" dirty="0"/>
          </a:p>
          <a:p>
            <a:pPr marL="914400" lvl="2" indent="0">
              <a:buNone/>
            </a:pPr>
            <a:endParaRPr lang="pt-BR" sz="2000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Qual será o rótulo de classe obtido para o atributo-classe jogar?</a:t>
            </a:r>
          </a:p>
          <a:p>
            <a:pPr lvl="1"/>
            <a:endParaRPr lang="pt-BR" sz="1800" dirty="0" smtClean="0"/>
          </a:p>
          <a:p>
            <a:pPr lvl="1"/>
            <a:endParaRPr lang="pt-BR" sz="1800" dirty="0" smtClean="0"/>
          </a:p>
          <a:p>
            <a:pPr lvl="1"/>
            <a:endParaRPr lang="pt-BR" sz="2000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2771800" y="3429000"/>
          <a:ext cx="3312369" cy="720080"/>
        </p:xfrm>
        <a:graphic>
          <a:graphicData uri="http://schemas.openxmlformats.org/drawingml/2006/table">
            <a:tbl>
              <a:tblPr/>
              <a:tblGrid>
                <a:gridCol w="752647"/>
                <a:gridCol w="1170784"/>
                <a:gridCol w="836275"/>
                <a:gridCol w="552663"/>
              </a:tblGrid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04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Predição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Regras da função </a:t>
            </a:r>
            <a:r>
              <a:rPr lang="pt-BR" i="1" dirty="0">
                <a:solidFill>
                  <a:schemeClr val="tx2"/>
                </a:solidFill>
              </a:rPr>
              <a:t>y</a:t>
            </a:r>
            <a:r>
              <a:rPr lang="pt-BR" dirty="0">
                <a:solidFill>
                  <a:schemeClr val="tx2"/>
                </a:solidFill>
              </a:rPr>
              <a:t>=</a:t>
            </a:r>
            <a:r>
              <a:rPr lang="pt-BR" i="1" dirty="0">
                <a:solidFill>
                  <a:schemeClr val="tx2"/>
                </a:solidFill>
              </a:rPr>
              <a:t>f</a:t>
            </a:r>
            <a:r>
              <a:rPr lang="pt-BR" dirty="0">
                <a:solidFill>
                  <a:schemeClr val="tx2"/>
                </a:solidFill>
              </a:rPr>
              <a:t>(x)</a:t>
            </a:r>
            <a:r>
              <a:rPr lang="pt-BR" dirty="0"/>
              <a:t>:</a:t>
            </a:r>
          </a:p>
          <a:p>
            <a:pPr lvl="1"/>
            <a:r>
              <a:rPr lang="pt-BR" sz="1600" dirty="0"/>
              <a:t>Se (Tempo=“Sol)”  e (Temperatura=“30”) e (Umidade =“80”) </a:t>
            </a:r>
            <a:r>
              <a:rPr lang="pt-BR" sz="1600" dirty="0" err="1"/>
              <a:t>Entao</a:t>
            </a:r>
            <a:r>
              <a:rPr lang="pt-BR" sz="1600" dirty="0"/>
              <a:t> (Jogar=“Sim”)</a:t>
            </a:r>
          </a:p>
          <a:p>
            <a:pPr lvl="1"/>
            <a:r>
              <a:rPr lang="pt-BR" sz="1600" dirty="0"/>
              <a:t>Se (Tempo=“Sol”)  e (Temperatura=“26,6”) e (Umidade =“30”) </a:t>
            </a:r>
            <a:r>
              <a:rPr lang="pt-BR" sz="1600" dirty="0" err="1"/>
              <a:t>Entao</a:t>
            </a:r>
            <a:r>
              <a:rPr lang="pt-BR" sz="1600" dirty="0"/>
              <a:t> (Jogar=“</a:t>
            </a:r>
            <a:r>
              <a:rPr lang="pt-BR" sz="1600" dirty="0" err="1"/>
              <a:t>Nao</a:t>
            </a:r>
            <a:r>
              <a:rPr lang="pt-BR" sz="1600" dirty="0"/>
              <a:t>”)</a:t>
            </a:r>
          </a:p>
          <a:p>
            <a:pPr lvl="1"/>
            <a:r>
              <a:rPr lang="pt-BR" sz="1600" dirty="0">
                <a:solidFill>
                  <a:srgbClr val="FF0000"/>
                </a:solidFill>
              </a:rPr>
              <a:t>Se (Tempo=“Chuva”)  e (Temperatura=“20”) e (Umidade =“80”) </a:t>
            </a:r>
            <a:r>
              <a:rPr lang="pt-BR" sz="1600" dirty="0" err="1">
                <a:solidFill>
                  <a:srgbClr val="FF0000"/>
                </a:solidFill>
              </a:rPr>
              <a:t>Entao</a:t>
            </a:r>
            <a:r>
              <a:rPr lang="pt-BR" sz="1600" dirty="0">
                <a:solidFill>
                  <a:srgbClr val="FF0000"/>
                </a:solidFill>
              </a:rPr>
              <a:t> (Jogar=“Sim”)</a:t>
            </a:r>
          </a:p>
          <a:p>
            <a:pPr lvl="1"/>
            <a:r>
              <a:rPr lang="pt-BR" sz="1600" dirty="0"/>
              <a:t>Se (Tempo=“Chuva”)  e (Temperatura=“16”) e (Umidade =“70”) </a:t>
            </a:r>
            <a:r>
              <a:rPr lang="pt-BR" sz="1600" dirty="0" err="1"/>
              <a:t>Entao</a:t>
            </a:r>
            <a:r>
              <a:rPr lang="pt-BR" sz="1600" dirty="0"/>
              <a:t> (Jogar=“</a:t>
            </a:r>
            <a:r>
              <a:rPr lang="pt-BR" sz="1600" dirty="0" err="1"/>
              <a:t>Nao</a:t>
            </a:r>
            <a:r>
              <a:rPr lang="pt-BR" sz="1600" dirty="0"/>
              <a:t>”)</a:t>
            </a:r>
          </a:p>
          <a:p>
            <a:pPr lvl="1"/>
            <a:r>
              <a:rPr lang="pt-BR" sz="1600" dirty="0"/>
              <a:t>Se (Tempo=“Nublado”)  e (Temperatura=“23”) e (Umidade =“70”) </a:t>
            </a:r>
            <a:r>
              <a:rPr lang="pt-BR" sz="1600" dirty="0" err="1"/>
              <a:t>Entao</a:t>
            </a:r>
            <a:r>
              <a:rPr lang="pt-BR" sz="1600" dirty="0"/>
              <a:t> (Jogar=“Sim”)</a:t>
            </a:r>
          </a:p>
          <a:p>
            <a:pPr lvl="1"/>
            <a:r>
              <a:rPr lang="pt-BR" sz="1600" dirty="0"/>
              <a:t>Se (Tempo=“Nublado”)  e (Temperatura=“7”) e (Umidade =“60”) </a:t>
            </a:r>
            <a:r>
              <a:rPr lang="pt-BR" sz="1600" dirty="0" err="1"/>
              <a:t>Entao</a:t>
            </a:r>
            <a:r>
              <a:rPr lang="pt-BR" sz="1600" dirty="0"/>
              <a:t> (Jogar=“</a:t>
            </a:r>
            <a:r>
              <a:rPr lang="pt-BR" sz="1600" dirty="0" err="1"/>
              <a:t>Nao</a:t>
            </a:r>
            <a:r>
              <a:rPr lang="pt-BR" sz="1600" dirty="0"/>
              <a:t>”)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9832" y="4581128"/>
          <a:ext cx="3312369" cy="720080"/>
        </p:xfrm>
        <a:graphic>
          <a:graphicData uri="http://schemas.openxmlformats.org/drawingml/2006/table">
            <a:tbl>
              <a:tblPr/>
              <a:tblGrid>
                <a:gridCol w="752647"/>
                <a:gridCol w="1170784"/>
                <a:gridCol w="836275"/>
                <a:gridCol w="552663"/>
              </a:tblGrid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Tempo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Temperatura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Umidade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Jogar</a:t>
                      </a:r>
                      <a:endParaRPr lang="pt-BR" sz="11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4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chuva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20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latin typeface="Calibri"/>
                          <a:ea typeface="Calibri"/>
                          <a:cs typeface="Times New Roman"/>
                        </a:rPr>
                        <a:t>80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Sim</a:t>
                      </a:r>
                      <a:endParaRPr lang="pt-BR" sz="11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0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pt-BR" sz="3600" dirty="0" smtClean="0">
                <a:solidFill>
                  <a:schemeClr val="tx1"/>
                </a:solidFill>
              </a:rPr>
              <a:t>Aprendizagem não-supervisionada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Aprendizagem a partir do </a:t>
            </a:r>
            <a:r>
              <a:rPr lang="pt-BR" dirty="0" smtClean="0">
                <a:solidFill>
                  <a:srgbClr val="FF0000"/>
                </a:solidFill>
              </a:rPr>
              <a:t>reconhecimento de padrões  </a:t>
            </a:r>
            <a:r>
              <a:rPr lang="pt-BR" dirty="0" smtClean="0"/>
              <a:t>nos registros que são fornecidos </a:t>
            </a:r>
            <a:r>
              <a:rPr lang="pt-BR" dirty="0" smtClean="0">
                <a:solidFill>
                  <a:srgbClr val="FF0000"/>
                </a:solidFill>
              </a:rPr>
              <a:t>sem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os rótulos de classes</a:t>
            </a:r>
            <a:r>
              <a:rPr lang="pt-BR" dirty="0" smtClean="0"/>
              <a:t>, ou seja </a:t>
            </a:r>
            <a:r>
              <a:rPr lang="pt-BR" dirty="0" smtClean="0">
                <a:solidFill>
                  <a:srgbClr val="FF0000"/>
                </a:solidFill>
              </a:rPr>
              <a:t>sem o feedback de saída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Queremos </a:t>
            </a:r>
            <a:r>
              <a:rPr lang="pt-BR" dirty="0" smtClean="0"/>
              <a:t>descobrir alguma coisa sobre os dados.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isso, os dados podem ser </a:t>
            </a:r>
            <a:r>
              <a:rPr lang="pt-BR" dirty="0" smtClean="0">
                <a:solidFill>
                  <a:srgbClr val="FF0000"/>
                </a:solidFill>
              </a:rPr>
              <a:t>agrupados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342900" lvl="1" indent="-342900">
              <a:buNone/>
            </a:pPr>
            <a:endParaRPr lang="pt-BR" sz="32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não-supervisionada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2" y="2083160"/>
            <a:ext cx="3766728" cy="376672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00808"/>
            <a:ext cx="4330824" cy="43308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75656" y="1700808"/>
            <a:ext cx="85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34545" y="1700808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AGRUPADOS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77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Aprendizagem não-supervisionada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Implementada por meio Tarefa da </a:t>
            </a:r>
            <a:r>
              <a:rPr lang="pt-BR" dirty="0" err="1" smtClean="0">
                <a:solidFill>
                  <a:srgbClr val="FF0000"/>
                </a:solidFill>
              </a:rPr>
              <a:t>Clusterização</a:t>
            </a:r>
            <a:r>
              <a:rPr lang="pt-BR" dirty="0" smtClean="0">
                <a:solidFill>
                  <a:srgbClr val="FF0000"/>
                </a:solidFill>
              </a:rPr>
              <a:t> (agrupamento)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Agrupar os registros desconhecidos a partir de </a:t>
            </a:r>
            <a:r>
              <a:rPr lang="pt-BR" dirty="0" smtClean="0">
                <a:solidFill>
                  <a:srgbClr val="FF0000"/>
                </a:solidFill>
              </a:rPr>
              <a:t>similaridades que existem eles</a:t>
            </a:r>
          </a:p>
          <a:p>
            <a:pPr lvl="1"/>
            <a:r>
              <a:rPr lang="pt-BR" dirty="0" smtClean="0"/>
              <a:t>Algoritmo de </a:t>
            </a:r>
            <a:r>
              <a:rPr lang="pt-BR" dirty="0" smtClean="0">
                <a:solidFill>
                  <a:srgbClr val="FF0000"/>
                </a:solidFill>
              </a:rPr>
              <a:t>clusterização</a:t>
            </a:r>
            <a:r>
              <a:rPr lang="pt-BR" dirty="0" smtClean="0"/>
              <a:t> utiliza métricas de similaridade para encontrar registros semelhantes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Similaridade do cosseno do ângulo entre vetores, distância Euclidiana, entre outros</a:t>
            </a:r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Aprendizagem não-supervisionada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	</a:t>
            </a:r>
          </a:p>
          <a:p>
            <a:pPr lvl="1"/>
            <a:r>
              <a:rPr lang="pt-BR" dirty="0"/>
              <a:t>Agrupamento de produtos</a:t>
            </a:r>
          </a:p>
          <a:p>
            <a:pPr lvl="2"/>
            <a:r>
              <a:rPr lang="pt-BR" dirty="0"/>
              <a:t>Dado um conjunto de dados referentes ao consumo de livros de uma livraria virtual, deseja-se determinar quais são os grupos ou padrões de consumo existentes</a:t>
            </a:r>
          </a:p>
          <a:p>
            <a:pPr lvl="2"/>
            <a:r>
              <a:rPr lang="pt-BR" dirty="0"/>
              <a:t>Agrupamento  de clientes que possuem padrão de consumo similares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7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Não Supervisionada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4678" y="3000372"/>
            <a:ext cx="2714644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Sistema de Aprendizagem Não Supervisionada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4145" y="3559734"/>
            <a:ext cx="92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Entrada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214546" y="3571876"/>
            <a:ext cx="928694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000760" y="3500438"/>
            <a:ext cx="928694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003499" y="34290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Saída 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86050" y="4714884"/>
            <a:ext cx="391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Objetivo: Agrupar objetos semelhantes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de Aprendizagem de Máquina Não Supervisionada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500" dirty="0" smtClean="0"/>
              <a:t>Algoritmos mais comuns de agrupamento:</a:t>
            </a:r>
          </a:p>
          <a:p>
            <a:pPr marL="742950" lvl="2" indent="-342900"/>
            <a:r>
              <a:rPr lang="pt-BR" sz="3100" dirty="0" smtClean="0">
                <a:solidFill>
                  <a:srgbClr val="FF0000"/>
                </a:solidFill>
              </a:rPr>
              <a:t>K-</a:t>
            </a:r>
            <a:r>
              <a:rPr lang="pt-BR" sz="3100" dirty="0" err="1" smtClean="0">
                <a:solidFill>
                  <a:srgbClr val="FF0000"/>
                </a:solidFill>
              </a:rPr>
              <a:t>Means</a:t>
            </a:r>
            <a:endParaRPr lang="pt-BR" sz="3100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pt-BR" sz="3100" dirty="0" smtClean="0">
                <a:solidFill>
                  <a:srgbClr val="FF0000"/>
                </a:solidFill>
              </a:rPr>
              <a:t>K-</a:t>
            </a:r>
            <a:r>
              <a:rPr lang="pt-BR" sz="3100" dirty="0" err="1" smtClean="0">
                <a:solidFill>
                  <a:srgbClr val="FF0000"/>
                </a:solidFill>
              </a:rPr>
              <a:t>meidoid</a:t>
            </a:r>
            <a:endParaRPr lang="pt-BR" sz="3100" dirty="0" smtClean="0">
              <a:solidFill>
                <a:srgbClr val="FF0000"/>
              </a:solidFill>
            </a:endParaRPr>
          </a:p>
          <a:p>
            <a:pPr marL="742950" lvl="2" indent="-342900"/>
            <a:r>
              <a:rPr lang="pt-BR" sz="3100" dirty="0" smtClean="0">
                <a:solidFill>
                  <a:srgbClr val="FF0000"/>
                </a:solidFill>
              </a:rPr>
              <a:t>DBSCAN</a:t>
            </a:r>
          </a:p>
          <a:p>
            <a:pPr marL="742950" lvl="2" indent="-342900"/>
            <a:r>
              <a:rPr lang="pt-BR" sz="3100" dirty="0" smtClean="0">
                <a:solidFill>
                  <a:srgbClr val="FF0000"/>
                </a:solidFill>
              </a:rPr>
              <a:t>Hierárquico</a:t>
            </a:r>
            <a:endParaRPr lang="pt-BR" sz="31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i="1" dirty="0" smtClean="0"/>
          </a:p>
          <a:p>
            <a:pPr lvl="1"/>
            <a:endParaRPr lang="pt-BR" sz="16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 smtClean="0"/>
              <a:t>Principais Tarefas da Aprendizagem de Máquina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Aquisição de dados </a:t>
            </a:r>
          </a:p>
          <a:p>
            <a:pPr lvl="1"/>
            <a:r>
              <a:rPr lang="pt-BR" dirty="0" smtClean="0"/>
              <a:t>Obtenção de registros para base de conhecimento. Ex. registros de compras ou navegação na Web</a:t>
            </a:r>
          </a:p>
          <a:p>
            <a:r>
              <a:rPr lang="pt-BR" dirty="0" smtClean="0"/>
              <a:t> </a:t>
            </a:r>
            <a:r>
              <a:rPr lang="pt-BR" dirty="0" err="1" smtClean="0">
                <a:solidFill>
                  <a:srgbClr val="FF0000"/>
                </a:solidFill>
              </a:rPr>
              <a:t>Pre-Processamento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Preparação dos registros para uso, onde</a:t>
            </a:r>
            <a:r>
              <a:rPr lang="pt-BR" sz="3300" dirty="0" smtClean="0"/>
              <a:t> </a:t>
            </a:r>
            <a:r>
              <a:rPr lang="pt-BR" dirty="0"/>
              <a:t>são tratados, estruturados, representados em um formato especifico.</a:t>
            </a:r>
            <a:endParaRPr lang="pt-BR" sz="2400" dirty="0"/>
          </a:p>
          <a:p>
            <a:pPr lvl="1"/>
            <a:r>
              <a:rPr lang="pt-BR" sz="2400" dirty="0"/>
              <a:t>Ex. XML, </a:t>
            </a:r>
            <a:r>
              <a:rPr lang="pt-BR" sz="2400" dirty="0" smtClean="0"/>
              <a:t>ARFF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Aprendizagem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Obtenção de uma </a:t>
            </a:r>
            <a:r>
              <a:rPr lang="pt-BR" dirty="0" smtClean="0">
                <a:solidFill>
                  <a:srgbClr val="FF0000"/>
                </a:solidFill>
              </a:rPr>
              <a:t>função (x) </a:t>
            </a:r>
            <a:r>
              <a:rPr lang="pt-BR" dirty="0" smtClean="0"/>
              <a:t>a partir de uma base de conhecimento que será empregada na tarefa de predição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Predição</a:t>
            </a:r>
          </a:p>
          <a:p>
            <a:pPr lvl="1"/>
            <a:r>
              <a:rPr lang="pt-BR" dirty="0" smtClean="0"/>
              <a:t>Predição do rótulo de uma classe por meio da </a:t>
            </a:r>
            <a:r>
              <a:rPr lang="pt-BR" dirty="0">
                <a:solidFill>
                  <a:srgbClr val="FF0000"/>
                </a:solidFill>
              </a:rPr>
              <a:t>função (x) </a:t>
            </a:r>
            <a:r>
              <a:rPr lang="pt-BR" dirty="0" smtClean="0"/>
              <a:t>obtida na tarefa anterior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Aprendizagem</a:t>
            </a: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 palavra "aprendizagem" tem muitos significados diferentes:</a:t>
            </a:r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Memorizar algo;</a:t>
            </a:r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Aprender fatos através da observação e exploração;</a:t>
            </a:r>
          </a:p>
          <a:p>
            <a:pPr lvl="1"/>
            <a:r>
              <a:rPr lang="pt-PT" dirty="0" smtClean="0">
                <a:solidFill>
                  <a:srgbClr val="FF0000"/>
                </a:solidFill>
              </a:rPr>
              <a:t>Melhorar habilidades cognitivas através da prática;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Aprendizagem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 smtClean="0">
                <a:ea typeface="ＭＳ Ｐゴシック" charset="0"/>
              </a:rPr>
              <a:t>“</a:t>
            </a:r>
            <a:r>
              <a:rPr lang="pt-BR" i="1" dirty="0" smtClean="0">
                <a:ea typeface="ＭＳ Ｐゴシック" charset="0"/>
              </a:rPr>
              <a:t>Aprendizagem é o processo pelo qual uma entidade adquire conhecimento”. </a:t>
            </a:r>
            <a:r>
              <a:rPr lang="pt-BR" dirty="0" err="1" smtClean="0">
                <a:ea typeface="ＭＳ Ｐゴシック" charset="0"/>
              </a:rPr>
              <a:t>Rich</a:t>
            </a:r>
            <a:r>
              <a:rPr lang="pt-BR" dirty="0" smtClean="0">
                <a:ea typeface="ＭＳ Ｐゴシック" charset="0"/>
              </a:rPr>
              <a:t>, 1983.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pt-BR" dirty="0" smtClean="0">
                <a:ea typeface="ＭＳ Ｐゴシック" charset="0"/>
              </a:rPr>
              <a:t>“</a:t>
            </a:r>
            <a:r>
              <a:rPr lang="pt-BR" i="1" dirty="0" smtClean="0">
                <a:ea typeface="ＭＳ Ｐゴシック" charset="0"/>
              </a:rPr>
              <a:t>Aprendizagem é uma forma de inferência que objetiva começar com informações sobre o domínio e então, estendê-las de alguma forma”. </a:t>
            </a:r>
            <a:r>
              <a:rPr lang="pt-BR" dirty="0" err="1" smtClean="0">
                <a:ea typeface="ＭＳ Ｐゴシック" charset="0"/>
              </a:rPr>
              <a:t>Ginsberg</a:t>
            </a:r>
            <a:r>
              <a:rPr lang="pt-BR" dirty="0" smtClean="0">
                <a:ea typeface="ＭＳ Ｐゴシック" charset="0"/>
              </a:rPr>
              <a:t>, 1993.</a:t>
            </a:r>
            <a:r>
              <a:rPr lang="pt-BR" i="1" dirty="0" smtClean="0">
                <a:ea typeface="ＭＳ Ｐゴシック" charset="0"/>
              </a:rPr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pt-BR" sz="2300" dirty="0" smtClean="0"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</a:t>
            </a:r>
            <a:r>
              <a:rPr lang="pt-BR" dirty="0" smtClean="0"/>
              <a:t>a Inteligência Artificial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39552" y="2214554"/>
            <a:ext cx="7776864" cy="301464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dirty="0" smtClean="0">
              <a:solidFill>
                <a:schemeClr val="bg1"/>
              </a:solidFill>
            </a:endParaRP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Foca no desenvolvimento de </a:t>
            </a:r>
            <a:r>
              <a:rPr lang="pt-BR" sz="3200" dirty="0" smtClean="0">
                <a:solidFill>
                  <a:schemeClr val="tx1"/>
                </a:solidFill>
              </a:rPr>
              <a:t>técnicas</a:t>
            </a:r>
            <a:r>
              <a:rPr lang="pt-BR" sz="3200" dirty="0" smtClean="0">
                <a:solidFill>
                  <a:schemeClr val="bg1"/>
                </a:solidFill>
              </a:rPr>
              <a:t> que permitem  ao sistema computacional aprender  </a:t>
            </a:r>
            <a:r>
              <a:rPr lang="pt-BR" sz="3200" dirty="0" smtClean="0">
                <a:solidFill>
                  <a:schemeClr val="tx1"/>
                </a:solidFill>
              </a:rPr>
              <a:t>funções</a:t>
            </a:r>
            <a:r>
              <a:rPr lang="pt-BR" sz="3200" dirty="0" smtClean="0">
                <a:solidFill>
                  <a:schemeClr val="bg1"/>
                </a:solidFill>
              </a:rPr>
              <a:t> para predizer, e reconhecer padrões ou tendências a partir de um grande volume de dados (</a:t>
            </a:r>
            <a:r>
              <a:rPr lang="pt-BR" sz="3200" dirty="0" err="1" smtClean="0">
                <a:solidFill>
                  <a:schemeClr val="bg1"/>
                </a:solidFill>
              </a:rPr>
              <a:t>Tan</a:t>
            </a:r>
            <a:r>
              <a:rPr lang="pt-BR" sz="3200" dirty="0" smtClean="0">
                <a:solidFill>
                  <a:schemeClr val="bg1"/>
                </a:solidFill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</a:rPr>
              <a:t>et</a:t>
            </a:r>
            <a:r>
              <a:rPr lang="pt-BR" sz="3200" dirty="0" smtClean="0">
                <a:solidFill>
                  <a:schemeClr val="bg1"/>
                </a:solidFill>
              </a:rPr>
              <a:t> al., 2009)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exemplo</a:t>
            </a:r>
          </a:p>
          <a:p>
            <a:pPr lvl="1"/>
            <a:r>
              <a:rPr lang="pt-BR" dirty="0"/>
              <a:t>Pode ser empregada em </a:t>
            </a:r>
            <a:r>
              <a:rPr lang="pt-BR" dirty="0" smtClean="0"/>
              <a:t>sistemas especialistas </a:t>
            </a:r>
            <a:r>
              <a:rPr lang="pt-BR" dirty="0"/>
              <a:t>para </a:t>
            </a:r>
            <a:r>
              <a:rPr lang="pt-BR" dirty="0" smtClean="0"/>
              <a:t>aprender a </a:t>
            </a:r>
            <a:r>
              <a:rPr lang="pt-BR" dirty="0" smtClean="0">
                <a:solidFill>
                  <a:srgbClr val="FF0000"/>
                </a:solidFill>
              </a:rPr>
              <a:t>função </a:t>
            </a:r>
            <a:r>
              <a:rPr lang="pt-BR" dirty="0" smtClean="0"/>
              <a:t>a partir do monitoramento das ações do usuário e </a:t>
            </a:r>
            <a:r>
              <a:rPr lang="pt-BR" dirty="0" smtClean="0"/>
              <a:t>do </a:t>
            </a:r>
            <a:r>
              <a:rPr lang="pt-BR" dirty="0" smtClean="0"/>
              <a:t>seu </a:t>
            </a:r>
            <a:r>
              <a:rPr lang="pt-BR" dirty="0"/>
              <a:t>histórico de </a:t>
            </a:r>
            <a:r>
              <a:rPr lang="pt-BR" dirty="0" smtClean="0"/>
              <a:t>uso para </a:t>
            </a:r>
            <a:r>
              <a:rPr lang="pt-BR" dirty="0"/>
              <a:t>fornecer predições de preferências do </a:t>
            </a:r>
            <a:r>
              <a:rPr lang="pt-BR" dirty="0" smtClean="0"/>
              <a:t>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As </a:t>
            </a:r>
            <a:r>
              <a:rPr lang="pt-BR" dirty="0" smtClean="0">
                <a:solidFill>
                  <a:srgbClr val="FF0000"/>
                </a:solidFill>
              </a:rPr>
              <a:t>funções (modelo cognitivos</a:t>
            </a:r>
            <a:r>
              <a:rPr lang="pt-BR" dirty="0" smtClean="0"/>
              <a:t>) obtidas são conhecidas como </a:t>
            </a:r>
            <a:r>
              <a:rPr lang="pt-BR" b="1" i="1" dirty="0" smtClean="0">
                <a:solidFill>
                  <a:schemeClr val="tx2"/>
                </a:solidFill>
              </a:rPr>
              <a:t>modelo de conhecimento</a:t>
            </a:r>
            <a:r>
              <a:rPr lang="pt-BR" b="1" dirty="0" smtClean="0"/>
              <a:t> </a:t>
            </a:r>
          </a:p>
          <a:p>
            <a:r>
              <a:rPr lang="pt-BR" dirty="0" smtClean="0"/>
              <a:t>Devem se adaptar  de acordo com o uso do sistema</a:t>
            </a:r>
          </a:p>
          <a:p>
            <a:r>
              <a:rPr lang="pt-BR" dirty="0" smtClean="0">
                <a:ea typeface="ＭＳ Ｐゴシック" charset="0"/>
              </a:rPr>
              <a:t>Computadores são programados para aprender com a experiência passada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Aprendizagem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u="sng" dirty="0" smtClean="0">
                <a:solidFill>
                  <a:schemeClr val="tx2"/>
                </a:solidFill>
              </a:rPr>
              <a:t>função</a:t>
            </a:r>
            <a:r>
              <a:rPr lang="pt-BR" dirty="0" smtClean="0"/>
              <a:t> é criada de acordo com o </a:t>
            </a:r>
            <a:r>
              <a:rPr lang="pt-BR" dirty="0" smtClean="0">
                <a:solidFill>
                  <a:srgbClr val="FF0000"/>
                </a:solidFill>
              </a:rPr>
              <a:t>modelo cognitivo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dirty="0" smtClean="0"/>
              <a:t>empregado pela técnica de aprendizagem de máquina.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4" name="Imagem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013177"/>
            <a:ext cx="1922931" cy="1699684"/>
          </a:xfrm>
          <a:prstGeom prst="rect">
            <a:avLst/>
          </a:prstGeom>
        </p:spPr>
      </p:pic>
      <p:pic>
        <p:nvPicPr>
          <p:cNvPr id="5" name="Imagem 4" descr="image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655" y="3588656"/>
            <a:ext cx="2371725" cy="1409700"/>
          </a:xfrm>
          <a:prstGeom prst="rect">
            <a:avLst/>
          </a:prstGeom>
        </p:spPr>
      </p:pic>
      <p:pic>
        <p:nvPicPr>
          <p:cNvPr id="6" name="Imagem 5" descr="images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16" y="4998356"/>
            <a:ext cx="1691127" cy="169112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V="1">
            <a:off x="2751085" y="4069662"/>
            <a:ext cx="1000132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5322853" y="4498290"/>
            <a:ext cx="761315" cy="514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941185" y="3140968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Modelo Cognitivo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94423" y="4509120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Sistema Computacional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7945" y="4486148"/>
            <a:ext cx="21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Inteligência Humana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1762</Words>
  <Application>Microsoft Office PowerPoint</Application>
  <PresentationFormat>Apresentação na tela (4:3)</PresentationFormat>
  <Paragraphs>454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Calibri</vt:lpstr>
      <vt:lpstr>Helvetica</vt:lpstr>
      <vt:lpstr>Times New Roman</vt:lpstr>
      <vt:lpstr>Wingdings</vt:lpstr>
      <vt:lpstr>Tema do Office</vt:lpstr>
      <vt:lpstr>Inteligência Artificial</vt:lpstr>
      <vt:lpstr>Aprendizagem de Máquina</vt:lpstr>
      <vt:lpstr>O que é a Aprendizagem de Máquina?</vt:lpstr>
      <vt:lpstr>Aprendizagem</vt:lpstr>
      <vt:lpstr>Aprendizagem</vt:lpstr>
      <vt:lpstr>Aprendizagem de Máquina</vt:lpstr>
      <vt:lpstr>Aprendizagem de Máquina</vt:lpstr>
      <vt:lpstr>Aprendizagem de Máquina</vt:lpstr>
      <vt:lpstr>Aprendizagem de Máquina</vt:lpstr>
      <vt:lpstr>Aprendizagem de Máquina</vt:lpstr>
      <vt:lpstr>Aprendizagem de Máquina</vt:lpstr>
      <vt:lpstr>Aprendizagem de Máquina</vt:lpstr>
      <vt:lpstr>Abordagens de Aprendizagem de Máquina</vt:lpstr>
      <vt:lpstr>Aprendizagem supervisionada</vt:lpstr>
      <vt:lpstr>Aprendizagem supervisionada</vt:lpstr>
      <vt:lpstr>Aprendizagem supervisionada</vt:lpstr>
      <vt:lpstr>Aprendizagem supervisionada</vt:lpstr>
      <vt:lpstr>Aprendizagem supervisionada</vt:lpstr>
      <vt:lpstr>Técnicas de Aprendizagem de Máquina Supervisionada</vt:lpstr>
      <vt:lpstr>Visão Geral da Aprendizagem de Máquina</vt:lpstr>
      <vt:lpstr>Base de Conhecimento</vt:lpstr>
      <vt:lpstr>Base de Conhecimento</vt:lpstr>
      <vt:lpstr>Registros</vt:lpstr>
      <vt:lpstr>Registros</vt:lpstr>
      <vt:lpstr>Tarefa de Aprendizagem supervisionada</vt:lpstr>
      <vt:lpstr>Tarefa de Aprendizagem Supervisionada</vt:lpstr>
      <vt:lpstr>Tarefa de Aprendizagem Supervisionada</vt:lpstr>
      <vt:lpstr>Tarefa de Aprendizagem Supervisionada</vt:lpstr>
      <vt:lpstr>Tarefa de Predição</vt:lpstr>
      <vt:lpstr>Tarefa de Predição</vt:lpstr>
      <vt:lpstr>Tarefa de Predição</vt:lpstr>
      <vt:lpstr>Aprendizagem não-supervisionada</vt:lpstr>
      <vt:lpstr>Aprendizagem não-supervisionada</vt:lpstr>
      <vt:lpstr>Aprendizagem não-supervisionada</vt:lpstr>
      <vt:lpstr>Aprendizagem não-supervisionada</vt:lpstr>
      <vt:lpstr>Aprendizagem Não Supervisionada</vt:lpstr>
      <vt:lpstr>Técnicas de Aprendizagem de Máquina Não Supervisionada</vt:lpstr>
      <vt:lpstr>Principais Tarefas da Aprendizagem de Máquina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Fabio </dc:creator>
  <cp:lastModifiedBy>Fabio</cp:lastModifiedBy>
  <cp:revision>153</cp:revision>
  <dcterms:created xsi:type="dcterms:W3CDTF">2013-02-05T11:51:20Z</dcterms:created>
  <dcterms:modified xsi:type="dcterms:W3CDTF">2018-04-09T22:22:47Z</dcterms:modified>
</cp:coreProperties>
</file>