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67" r:id="rId3"/>
    <p:sldId id="258" r:id="rId4"/>
    <p:sldId id="273" r:id="rId5"/>
    <p:sldId id="260" r:id="rId6"/>
    <p:sldId id="274" r:id="rId7"/>
    <p:sldId id="276" r:id="rId8"/>
    <p:sldId id="275" r:id="rId9"/>
    <p:sldId id="277" r:id="rId10"/>
    <p:sldId id="279" r:id="rId11"/>
    <p:sldId id="280" r:id="rId12"/>
    <p:sldId id="281" r:id="rId13"/>
    <p:sldId id="282" r:id="rId14"/>
    <p:sldId id="278" r:id="rId15"/>
    <p:sldId id="283" r:id="rId16"/>
    <p:sldId id="284" r:id="rId17"/>
    <p:sldId id="285"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5" pos="3840" userDrawn="1">
          <p15:clr>
            <a:srgbClr val="A4A3A4"/>
          </p15:clr>
        </p15:guide>
        <p15:guide id="6" pos="100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856" autoAdjust="0"/>
  </p:normalViewPr>
  <p:slideViewPr>
    <p:cSldViewPr showGuides="1">
      <p:cViewPr varScale="1">
        <p:scale>
          <a:sx n="70" d="100"/>
          <a:sy n="70" d="100"/>
        </p:scale>
        <p:origin x="1166" y="38"/>
      </p:cViewPr>
      <p:guideLst>
        <p:guide orient="horz" pos="2160"/>
        <p:guide pos="3840"/>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2/26/2020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2/26/2020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Global Depth-wise Convolution (GDC) layer was used in [2, S. Chen, 2018] to treat different units of the output feature map with different importance, showing be an efficient structure for face recognition. In this work, we replace the GAP layer of ShuffleNetV2 with a GDC layer</a:t>
            </a:r>
          </a:p>
        </p:txBody>
      </p:sp>
      <p:sp>
        <p:nvSpPr>
          <p:cNvPr id="4" name="Slide Number Placeholder 3"/>
          <p:cNvSpPr>
            <a:spLocks noGrp="1"/>
          </p:cNvSpPr>
          <p:nvPr>
            <p:ph type="sldNum" sz="quarter" idx="5"/>
          </p:nvPr>
        </p:nvSpPr>
        <p:spPr/>
        <p:txBody>
          <a:bodyPr/>
          <a:lstStyle/>
          <a:p>
            <a:fld id="{841221E5-7225-48EB-A4EE-420E7BFCF705}" type="slidenum">
              <a:rPr lang="en-US" smtClean="0"/>
              <a:pPr/>
              <a:t>9</a:t>
            </a:fld>
            <a:endParaRPr lang="en-US"/>
          </a:p>
        </p:txBody>
      </p:sp>
    </p:spTree>
    <p:extLst>
      <p:ext uri="{BB962C8B-B14F-4D97-AF65-F5344CB8AC3E}">
        <p14:creationId xmlns:p14="http://schemas.microsoft.com/office/powerpoint/2010/main" val="97781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on this large database, </a:t>
            </a:r>
            <a:r>
              <a:rPr lang="en-US" dirty="0" err="1"/>
              <a:t>ShuffleFaceNet</a:t>
            </a:r>
            <a:r>
              <a:rPr lang="en-US" dirty="0"/>
              <a:t> outperforms ShuffleNetV2∗ by almost 9% for both Rank-1 and VR@FAR=10−6 evaluation measures and shows its superiority with respect to the rest of light models such as </a:t>
            </a:r>
            <a:r>
              <a:rPr lang="en-US" dirty="0" err="1"/>
              <a:t>MobileFaceNet</a:t>
            </a:r>
            <a:r>
              <a:rPr lang="en-US" dirty="0"/>
              <a:t> and Light CNNs -4,-9 and -29. The obtained results are even better than existing very deep models such as </a:t>
            </a:r>
            <a:r>
              <a:rPr lang="en-US" dirty="0" err="1"/>
              <a:t>Vocord</a:t>
            </a:r>
            <a:r>
              <a:rPr lang="en-US" dirty="0"/>
              <a:t> and </a:t>
            </a:r>
            <a:r>
              <a:rPr lang="en-US" dirty="0" err="1"/>
              <a:t>Deepsense</a:t>
            </a:r>
            <a:r>
              <a:rPr lang="en-US" dirty="0"/>
              <a:t>, which are provided as baseline methods on the benchmark [17]. Other very deep models which provide better results need higher computational resources and storage space, as we will analyze later. For example, the LResNet100E model, that obtains the best results in this benchmark database, has a size of 250 MB.</a:t>
            </a:r>
          </a:p>
        </p:txBody>
      </p:sp>
      <p:sp>
        <p:nvSpPr>
          <p:cNvPr id="4" name="Slide Number Placeholder 3"/>
          <p:cNvSpPr>
            <a:spLocks noGrp="1"/>
          </p:cNvSpPr>
          <p:nvPr>
            <p:ph type="sldNum" sz="quarter" idx="5"/>
          </p:nvPr>
        </p:nvSpPr>
        <p:spPr/>
        <p:txBody>
          <a:bodyPr/>
          <a:lstStyle/>
          <a:p>
            <a:fld id="{841221E5-7225-48EB-A4EE-420E7BFCF705}" type="slidenum">
              <a:rPr lang="en-US" smtClean="0"/>
              <a:pPr/>
              <a:t>11</a:t>
            </a:fld>
            <a:endParaRPr lang="en-US"/>
          </a:p>
        </p:txBody>
      </p:sp>
    </p:spTree>
    <p:extLst>
      <p:ext uri="{BB962C8B-B14F-4D97-AF65-F5344CB8AC3E}">
        <p14:creationId xmlns:p14="http://schemas.microsoft.com/office/powerpoint/2010/main" val="827890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these protocols, the YTF database is divided into ten random trials of training and test sets. On each trial, for both open and closed-set identification protocols, three different configurations of the test set are obtained by using the openness values: 0.2, 0.5, and 0.9, resulting in different gallery sizes</a:t>
            </a:r>
          </a:p>
        </p:txBody>
      </p:sp>
      <p:sp>
        <p:nvSpPr>
          <p:cNvPr id="4" name="Slide Number Placeholder 3"/>
          <p:cNvSpPr>
            <a:spLocks noGrp="1"/>
          </p:cNvSpPr>
          <p:nvPr>
            <p:ph type="sldNum" sz="quarter" idx="5"/>
          </p:nvPr>
        </p:nvSpPr>
        <p:spPr/>
        <p:txBody>
          <a:bodyPr/>
          <a:lstStyle/>
          <a:p>
            <a:fld id="{841221E5-7225-48EB-A4EE-420E7BFCF705}" type="slidenum">
              <a:rPr lang="en-US" smtClean="0"/>
              <a:pPr/>
              <a:t>13</a:t>
            </a:fld>
            <a:endParaRPr lang="en-US"/>
          </a:p>
        </p:txBody>
      </p:sp>
    </p:spTree>
    <p:extLst>
      <p:ext uri="{BB962C8B-B14F-4D97-AF65-F5344CB8AC3E}">
        <p14:creationId xmlns:p14="http://schemas.microsoft.com/office/powerpoint/2010/main" val="3224232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expected, the higher the complexity, the higher the accuracy. However, there is not a significant difference between levels 1.5× and 2×. Thus, in order to get a better speed-accuracy trade-off, we have decided to use in the remaining experiments, the </a:t>
            </a:r>
            <a:r>
              <a:rPr lang="en-US" dirty="0" err="1"/>
              <a:t>ShuffleFaceNet</a:t>
            </a:r>
            <a:r>
              <a:rPr lang="en-US" dirty="0"/>
              <a:t> 1.5× trained with </a:t>
            </a:r>
            <a:r>
              <a:rPr lang="en-US" dirty="0" err="1"/>
              <a:t>ArcFace</a:t>
            </a:r>
            <a:r>
              <a:rPr lang="en-US" dirty="0"/>
              <a:t> loss function</a:t>
            </a:r>
          </a:p>
          <a:p>
            <a:r>
              <a:rPr lang="en-US" dirty="0"/>
              <a:t>It can be seen that the proposal outperforms the original ShuffleNetV2 model on the three datasets. On the other hand, although the model size and number of parameters increase a little bit, the inference time remains the same. This means that the guidelines considered in the design of the efficient ShuffleNetV2 were maintained </a:t>
            </a:r>
          </a:p>
        </p:txBody>
      </p:sp>
      <p:sp>
        <p:nvSpPr>
          <p:cNvPr id="4" name="Slide Number Placeholder 3"/>
          <p:cNvSpPr>
            <a:spLocks noGrp="1"/>
          </p:cNvSpPr>
          <p:nvPr>
            <p:ph type="sldNum" sz="quarter" idx="5"/>
          </p:nvPr>
        </p:nvSpPr>
        <p:spPr/>
        <p:txBody>
          <a:bodyPr/>
          <a:lstStyle/>
          <a:p>
            <a:fld id="{841221E5-7225-48EB-A4EE-420E7BFCF705}" type="slidenum">
              <a:rPr lang="en-US" smtClean="0"/>
              <a:pPr/>
              <a:t>14</a:t>
            </a:fld>
            <a:endParaRPr lang="en-US"/>
          </a:p>
        </p:txBody>
      </p:sp>
    </p:spTree>
    <p:extLst>
      <p:ext uri="{BB962C8B-B14F-4D97-AF65-F5344CB8AC3E}">
        <p14:creationId xmlns:p14="http://schemas.microsoft.com/office/powerpoint/2010/main" val="1221117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expected, the higher the complexity, the higher the accuracy. However, there is not a significant difference between levels 1.5× and 2×. Thus, in order to get a better speed-accuracy trade-off, we have decided to use in the remaining experiments, the </a:t>
            </a:r>
            <a:r>
              <a:rPr lang="en-US" dirty="0" err="1"/>
              <a:t>ShuffleFaceNet</a:t>
            </a:r>
            <a:r>
              <a:rPr lang="en-US" dirty="0"/>
              <a:t> 1.5× trained with </a:t>
            </a:r>
            <a:r>
              <a:rPr lang="en-US" dirty="0" err="1"/>
              <a:t>ArcFace</a:t>
            </a:r>
            <a:r>
              <a:rPr lang="en-US" dirty="0"/>
              <a:t> loss function</a:t>
            </a:r>
          </a:p>
          <a:p>
            <a:r>
              <a:rPr lang="en-US" dirty="0"/>
              <a:t>It can be seen that the proposal outperforms the original ShuffleNetV2 model on the three datasets. On the other hand, although the model size and number of parameters increase a little bit, the inference time remains the same. This means that the guidelines considered in the design of the efficient ShuffleNetV2 were maintained </a:t>
            </a:r>
          </a:p>
        </p:txBody>
      </p:sp>
      <p:sp>
        <p:nvSpPr>
          <p:cNvPr id="4" name="Slide Number Placeholder 3"/>
          <p:cNvSpPr>
            <a:spLocks noGrp="1"/>
          </p:cNvSpPr>
          <p:nvPr>
            <p:ph type="sldNum" sz="quarter" idx="5"/>
          </p:nvPr>
        </p:nvSpPr>
        <p:spPr/>
        <p:txBody>
          <a:bodyPr/>
          <a:lstStyle/>
          <a:p>
            <a:fld id="{841221E5-7225-48EB-A4EE-420E7BFCF705}" type="slidenum">
              <a:rPr lang="en-US" smtClean="0"/>
              <a:pPr/>
              <a:t>15</a:t>
            </a:fld>
            <a:endParaRPr lang="en-US"/>
          </a:p>
        </p:txBody>
      </p:sp>
    </p:spTree>
    <p:extLst>
      <p:ext uri="{BB962C8B-B14F-4D97-AF65-F5344CB8AC3E}">
        <p14:creationId xmlns:p14="http://schemas.microsoft.com/office/powerpoint/2010/main" val="2587416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Global Depth-wise Convolution (GDC) layer was used in [2, S. Chen, 2018] to treat different units of the output feature map with different importance, showing be an efficient structure for face recognition. In this work, we replace the GAP layer of ShuffleNetV2 with a GDC layer</a:t>
            </a:r>
          </a:p>
        </p:txBody>
      </p:sp>
      <p:sp>
        <p:nvSpPr>
          <p:cNvPr id="4" name="Slide Number Placeholder 3"/>
          <p:cNvSpPr>
            <a:spLocks noGrp="1"/>
          </p:cNvSpPr>
          <p:nvPr>
            <p:ph type="sldNum" sz="quarter" idx="5"/>
          </p:nvPr>
        </p:nvSpPr>
        <p:spPr/>
        <p:txBody>
          <a:bodyPr/>
          <a:lstStyle/>
          <a:p>
            <a:fld id="{841221E5-7225-48EB-A4EE-420E7BFCF705}" type="slidenum">
              <a:rPr lang="en-US" smtClean="0"/>
              <a:pPr/>
              <a:t>17</a:t>
            </a:fld>
            <a:endParaRPr lang="en-US"/>
          </a:p>
        </p:txBody>
      </p:sp>
    </p:spTree>
    <p:extLst>
      <p:ext uri="{BB962C8B-B14F-4D97-AF65-F5344CB8AC3E}">
        <p14:creationId xmlns:p14="http://schemas.microsoft.com/office/powerpoint/2010/main" val="423544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9" name="Rectangle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0" name="Rectangle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1" name="Rectangle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12" name="Rectangle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13" name="Straight Connector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429302" y="1600201"/>
            <a:ext cx="833120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9302" y="4344916"/>
            <a:ext cx="7518400"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2/26/2020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9191" y="6356352"/>
            <a:ext cx="609600"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p:transition advClick="0" advTm="1000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2/26/2020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p:transition advClick="0" advTm="1000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8" name="Rectangle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9" name="Rectangle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14" name="Straight Connector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602112" y="685800"/>
            <a:ext cx="1787992"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9030" y="685800"/>
            <a:ext cx="7850643"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2/26/2020</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p:transition advClick="0" advTm="1000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2/26/2020</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p:transition advClick="0" advTm="10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0" name="Rectangle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4" name="Rectangle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1" name="Rectangle 20"/>
          <p:cNvSpPr/>
          <p:nvPr userDrawn="1"/>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22" name="Straight Connector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23" name="Straight Connector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7" name="Rectangle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8" name="Rectangle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29" name="Rectangle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30" name="Rectangle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31" name="Straight Connector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33" name="Straight Connector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9029" y="1600201"/>
            <a:ext cx="8285430"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9030" y="4259997"/>
            <a:ext cx="7266515"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2/26/2020</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9350" y="6356352"/>
            <a:ext cx="609600"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p:transition advClick="0" advTm="1000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851" y="1600200"/>
            <a:ext cx="481584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3360" y="1600200"/>
            <a:ext cx="4815840"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2/26/2020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p:transition advClick="0" advTm="1000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851" y="1499616"/>
            <a:ext cx="4820143"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851" y="2514707"/>
            <a:ext cx="4815840"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9057" y="1499616"/>
            <a:ext cx="4820143"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9057" y="2514600"/>
            <a:ext cx="4820143"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2/26/2020</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p:transition advClick="0" advTm="1000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2/26/2020</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p:transition advClick="0" advTm="1000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6" name="Rectangle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cxnSp>
        <p:nvCxnSpPr>
          <p:cNvPr id="7" name="Straight Connector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9" name="Rectangle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2" name="Date Placeholder 1"/>
          <p:cNvSpPr>
            <a:spLocks noGrp="1"/>
          </p:cNvSpPr>
          <p:nvPr>
            <p:ph type="dt" sz="half" idx="10"/>
          </p:nvPr>
        </p:nvSpPr>
        <p:spPr/>
        <p:txBody>
          <a:bodyPr/>
          <a:lstStyle/>
          <a:p>
            <a:fld id="{C2C6F8EA-316C-41DE-B9A4-EDCC3A85ED9A}" type="datetimeFigureOut">
              <a:rPr lang="en-US"/>
              <a:t>2/26/2020</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p:transition advClick="0" advTm="1000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9" name="Rectangle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cxnSp>
        <p:nvCxnSpPr>
          <p:cNvPr id="10" name="Straight Connector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2" name="Title 1"/>
          <p:cNvSpPr>
            <a:spLocks noGrp="1"/>
          </p:cNvSpPr>
          <p:nvPr>
            <p:ph type="title"/>
          </p:nvPr>
        </p:nvSpPr>
        <p:spPr bwMode="white">
          <a:xfrm>
            <a:off x="1074520" y="381000"/>
            <a:ext cx="3294280"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1600" y="482600"/>
            <a:ext cx="6197600"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520" y="1828800"/>
            <a:ext cx="3294280"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2/26/2020</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p:transition advClick="0" advTm="1000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8" name="Rectangle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9" name="Rectangle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2" name="Title 1"/>
          <p:cNvSpPr>
            <a:spLocks noGrp="1"/>
          </p:cNvSpPr>
          <p:nvPr>
            <p:ph type="title"/>
          </p:nvPr>
        </p:nvSpPr>
        <p:spPr>
          <a:xfrm>
            <a:off x="1074520" y="381000"/>
            <a:ext cx="3294280"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1600" y="482600"/>
            <a:ext cx="6197600"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520" y="1828800"/>
            <a:ext cx="3294280"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2/26/2020</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p:transition advClick="0" advTm="1000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sz="1800"/>
          </a:p>
        </p:txBody>
      </p:sp>
      <p:sp>
        <p:nvSpPr>
          <p:cNvPr id="8" name="Rectangle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sp>
        <p:nvSpPr>
          <p:cNvPr id="9" name="Rectangle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sz="1800"/>
          </a:p>
        </p:txBody>
      </p:sp>
      <p:cxnSp>
        <p:nvCxnSpPr>
          <p:cNvPr id="16" name="Straight Connector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1600" y="6356352"/>
            <a:ext cx="1219201"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2/26/2020</a:t>
            </a:fld>
            <a:endParaRPr lang="en-US" dirty="0"/>
          </a:p>
        </p:txBody>
      </p:sp>
      <p:sp>
        <p:nvSpPr>
          <p:cNvPr id="5" name="Footer Placeholder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10000">
    <p:push dir="u"/>
  </p:transition>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371600"/>
            <a:ext cx="8626903" cy="2680127"/>
          </a:xfrm>
        </p:spPr>
        <p:txBody>
          <a:bodyPr/>
          <a:lstStyle/>
          <a:p>
            <a:pPr algn="ctr"/>
            <a:r>
              <a:rPr lang="en-US" sz="4800" b="1" dirty="0" err="1"/>
              <a:t>ShuffleFaceNet</a:t>
            </a:r>
            <a:r>
              <a:rPr lang="en-US" sz="4800" b="1" dirty="0"/>
              <a:t>: A Lightweight Face Architecture for Efficient</a:t>
            </a:r>
            <a:br>
              <a:rPr lang="en-US" sz="4800" b="1" dirty="0"/>
            </a:br>
            <a:r>
              <a:rPr lang="en-US" sz="4800" b="1" dirty="0"/>
              <a:t>and Highly-Accurate Face Recognition</a:t>
            </a:r>
          </a:p>
        </p:txBody>
      </p:sp>
      <p:sp>
        <p:nvSpPr>
          <p:cNvPr id="3" name="Subtitle 2"/>
          <p:cNvSpPr>
            <a:spLocks noGrp="1"/>
          </p:cNvSpPr>
          <p:nvPr>
            <p:ph type="subTitle" idx="1"/>
          </p:nvPr>
        </p:nvSpPr>
        <p:spPr>
          <a:xfrm>
            <a:off x="2336800" y="4876800"/>
            <a:ext cx="9457898" cy="713804"/>
          </a:xfrm>
        </p:spPr>
        <p:txBody>
          <a:bodyPr>
            <a:normAutofit/>
          </a:bodyPr>
          <a:lstStyle/>
          <a:p>
            <a:r>
              <a:rPr lang="en-US" sz="2000" b="1" dirty="0" err="1"/>
              <a:t>Yoanna</a:t>
            </a:r>
            <a:r>
              <a:rPr lang="en-US" sz="2000" b="1" dirty="0"/>
              <a:t> Martínez-Díaz</a:t>
            </a:r>
            <a:r>
              <a:rPr lang="en-US" sz="2000" b="1" baseline="30000" dirty="0"/>
              <a:t>1</a:t>
            </a:r>
            <a:r>
              <a:rPr lang="en-US" sz="2000" b="1" dirty="0"/>
              <a:t>, </a:t>
            </a:r>
            <a:r>
              <a:rPr lang="en-US" sz="2000" b="1" dirty="0" err="1"/>
              <a:t>Heydi</a:t>
            </a:r>
            <a:r>
              <a:rPr lang="en-US" sz="2000" b="1" dirty="0"/>
              <a:t> Mendez-Vázquez,</a:t>
            </a:r>
            <a:r>
              <a:rPr lang="en-US" sz="2000" b="1" baseline="30000" dirty="0"/>
              <a:t> 1</a:t>
            </a:r>
            <a:r>
              <a:rPr lang="en-US" sz="2000" b="1" dirty="0"/>
              <a:t> Miguel Nicolás-Díaz</a:t>
            </a:r>
            <a:r>
              <a:rPr lang="en-US" sz="2000" b="1" baseline="30000" dirty="0"/>
              <a:t>1</a:t>
            </a:r>
            <a:br>
              <a:rPr lang="en-US" sz="2000" b="1" baseline="30000" dirty="0"/>
            </a:br>
            <a:r>
              <a:rPr lang="en-US" sz="2000" b="1" dirty="0"/>
              <a:t>Luis S. Luevano</a:t>
            </a:r>
            <a:r>
              <a:rPr lang="en-US" sz="2000" b="1" baseline="30000" dirty="0"/>
              <a:t>2</a:t>
            </a:r>
            <a:r>
              <a:rPr lang="en-US" sz="2000" b="1" dirty="0"/>
              <a:t>, Leonardo Chang</a:t>
            </a:r>
            <a:r>
              <a:rPr lang="en-US" sz="2000" b="1" baseline="30000" dirty="0"/>
              <a:t>2</a:t>
            </a:r>
            <a:r>
              <a:rPr lang="en-US" sz="2000" b="1" dirty="0"/>
              <a:t>, Miguel Gonzalez-Mendoza</a:t>
            </a:r>
            <a:r>
              <a:rPr lang="en-US" sz="2000" b="1" baseline="30000" dirty="0"/>
              <a:t>2</a:t>
            </a:r>
            <a:endParaRPr lang="en-US" sz="2000" b="1" dirty="0"/>
          </a:p>
        </p:txBody>
      </p:sp>
      <p:sp>
        <p:nvSpPr>
          <p:cNvPr id="4" name="Subtitle 2">
            <a:extLst>
              <a:ext uri="{FF2B5EF4-FFF2-40B4-BE49-F238E27FC236}">
                <a16:creationId xmlns:a16="http://schemas.microsoft.com/office/drawing/2014/main" id="{9F3B5FB1-598A-4CA8-80B1-D2EEECB88B0E}"/>
              </a:ext>
            </a:extLst>
          </p:cNvPr>
          <p:cNvSpPr txBox="1">
            <a:spLocks/>
          </p:cNvSpPr>
          <p:nvPr/>
        </p:nvSpPr>
        <p:spPr>
          <a:xfrm>
            <a:off x="2336800" y="5767988"/>
            <a:ext cx="8331200" cy="1116085"/>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0"/>
              </a:spcBef>
              <a:buFont typeface="Euphemia"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600"/>
              </a:spcBef>
              <a:buFont typeface="Euphemia"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Font typeface="Euphemia"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600"/>
              </a:spcBef>
              <a:buFont typeface="Euphemia"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600"/>
              </a:spcBef>
              <a:buFont typeface="Euphemia" pitchFamily="34" charset="0"/>
              <a:buNone/>
              <a:defRPr sz="1800" kern="1200" baseline="0">
                <a:solidFill>
                  <a:schemeClr val="tx1">
                    <a:tint val="75000"/>
                  </a:schemeClr>
                </a:solidFill>
                <a:latin typeface="+mn-lt"/>
                <a:ea typeface="+mn-ea"/>
                <a:cs typeface="+mn-cs"/>
              </a:defRPr>
            </a:lvl9pPr>
          </a:lstStyle>
          <a:p>
            <a:r>
              <a:rPr lang="en-US" dirty="0"/>
              <a:t>1. Advanced Technologies Application Center (CENATAV)</a:t>
            </a:r>
            <a:br>
              <a:rPr lang="en-US" dirty="0"/>
            </a:br>
            <a:r>
              <a:rPr lang="en-US" dirty="0"/>
              <a:t>  </a:t>
            </a:r>
            <a:r>
              <a:rPr lang="en-US" i="1" dirty="0"/>
              <a:t>Havana, Cuba</a:t>
            </a:r>
          </a:p>
          <a:p>
            <a:br>
              <a:rPr lang="en-US" dirty="0"/>
            </a:br>
            <a:r>
              <a:rPr lang="en-US" dirty="0"/>
              <a:t>2. </a:t>
            </a:r>
            <a:r>
              <a:rPr lang="en-US" dirty="0" err="1"/>
              <a:t>Tecnológico</a:t>
            </a:r>
            <a:r>
              <a:rPr lang="en-US" dirty="0"/>
              <a:t> de Monterrey</a:t>
            </a:r>
            <a:br>
              <a:rPr lang="en-US" dirty="0"/>
            </a:br>
            <a:r>
              <a:rPr lang="en-US" dirty="0"/>
              <a:t>  </a:t>
            </a:r>
            <a:r>
              <a:rPr lang="en-US" i="1" dirty="0"/>
              <a:t>Mexico</a:t>
            </a:r>
          </a:p>
        </p:txBody>
      </p:sp>
    </p:spTree>
    <p:extLst>
      <p:ext uri="{BB962C8B-B14F-4D97-AF65-F5344CB8AC3E}">
        <p14:creationId xmlns:p14="http://schemas.microsoft.com/office/powerpoint/2010/main" val="506761459"/>
      </p:ext>
    </p:extLst>
  </p:cSld>
  <p:clrMapOvr>
    <a:masterClrMapping/>
  </p:clrMapOvr>
  <p:transition advClick="0" advTm="10000">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Experiments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30057696"/>
      </p:ext>
    </p:extLst>
  </p:cSld>
  <p:clrMapOvr>
    <a:masterClrMapping/>
  </p:clrMapOvr>
  <p:transition advClick="0" advTm="10000">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1F43-DF82-484F-AFBF-8D4930794C42}"/>
              </a:ext>
            </a:extLst>
          </p:cNvPr>
          <p:cNvSpPr>
            <a:spLocks noGrp="1"/>
          </p:cNvSpPr>
          <p:nvPr>
            <p:ph type="title"/>
          </p:nvPr>
        </p:nvSpPr>
        <p:spPr>
          <a:xfrm>
            <a:off x="1593852" y="177801"/>
            <a:ext cx="9785349" cy="1239837"/>
          </a:xfrm>
          <a:prstGeom prst="rect">
            <a:avLst/>
          </a:prstGeom>
        </p:spPr>
        <p:txBody>
          <a:bodyPr anchor="b">
            <a:normAutofit/>
          </a:bodyPr>
          <a:lstStyle/>
          <a:p>
            <a:r>
              <a:rPr lang="es-MX" sz="3600" dirty="0" err="1">
                <a:solidFill>
                  <a:schemeClr val="tx1">
                    <a:lumMod val="75000"/>
                  </a:schemeClr>
                </a:solidFill>
              </a:rPr>
              <a:t>Evaluation</a:t>
            </a:r>
            <a:r>
              <a:rPr lang="es-MX" sz="3600" dirty="0">
                <a:solidFill>
                  <a:schemeClr val="tx1">
                    <a:lumMod val="75000"/>
                  </a:schemeClr>
                </a:solidFill>
              </a:rPr>
              <a:t> </a:t>
            </a:r>
            <a:r>
              <a:rPr lang="es-MX" sz="3600" dirty="0" err="1">
                <a:solidFill>
                  <a:schemeClr val="tx1">
                    <a:lumMod val="75000"/>
                  </a:schemeClr>
                </a:solidFill>
              </a:rPr>
              <a:t>on</a:t>
            </a:r>
            <a:r>
              <a:rPr lang="es-MX" sz="3600" dirty="0">
                <a:solidFill>
                  <a:schemeClr val="tx1">
                    <a:lumMod val="75000"/>
                  </a:schemeClr>
                </a:solidFill>
              </a:rPr>
              <a:t> </a:t>
            </a:r>
            <a:r>
              <a:rPr lang="es-MX" sz="3600" dirty="0" err="1">
                <a:solidFill>
                  <a:schemeClr val="tx1">
                    <a:lumMod val="75000"/>
                  </a:schemeClr>
                </a:solidFill>
              </a:rPr>
              <a:t>MegaFace</a:t>
            </a:r>
            <a:r>
              <a:rPr lang="es-MX" sz="3600" dirty="0">
                <a:solidFill>
                  <a:schemeClr val="tx1">
                    <a:lumMod val="75000"/>
                  </a:schemeClr>
                </a:solidFill>
              </a:rPr>
              <a:t> </a:t>
            </a:r>
            <a:r>
              <a:rPr lang="es-MX" sz="3600" dirty="0" err="1">
                <a:solidFill>
                  <a:schemeClr val="tx1">
                    <a:lumMod val="75000"/>
                  </a:schemeClr>
                </a:solidFill>
              </a:rPr>
              <a:t>Challenge</a:t>
            </a:r>
            <a:r>
              <a:rPr lang="es-MX" sz="3600" dirty="0">
                <a:solidFill>
                  <a:schemeClr val="tx1">
                    <a:lumMod val="75000"/>
                  </a:schemeClr>
                </a:solidFill>
              </a:rPr>
              <a:t> 1 </a:t>
            </a:r>
            <a:r>
              <a:rPr lang="es-MX" sz="3600" dirty="0" err="1">
                <a:solidFill>
                  <a:schemeClr val="tx1">
                    <a:lumMod val="75000"/>
                  </a:schemeClr>
                </a:solidFill>
              </a:rPr>
              <a:t>using</a:t>
            </a:r>
            <a:r>
              <a:rPr lang="es-MX" sz="3600" dirty="0">
                <a:solidFill>
                  <a:schemeClr val="tx1">
                    <a:lumMod val="75000"/>
                  </a:schemeClr>
                </a:solidFill>
              </a:rPr>
              <a:t> </a:t>
            </a:r>
            <a:r>
              <a:rPr lang="es-MX" sz="3600" dirty="0" err="1">
                <a:solidFill>
                  <a:schemeClr val="tx1">
                    <a:lumMod val="75000"/>
                  </a:schemeClr>
                </a:solidFill>
              </a:rPr>
              <a:t>Facescrub</a:t>
            </a:r>
            <a:r>
              <a:rPr lang="es-MX" sz="3600" dirty="0">
                <a:solidFill>
                  <a:schemeClr val="tx1">
                    <a:lumMod val="75000"/>
                  </a:schemeClr>
                </a:solidFill>
              </a:rPr>
              <a:t> as test set</a:t>
            </a:r>
            <a:endParaRPr lang="en-US" sz="3600" dirty="0">
              <a:solidFill>
                <a:schemeClr val="tx1">
                  <a:lumMod val="75000"/>
                </a:schemeClr>
              </a:solidFill>
            </a:endParaRPr>
          </a:p>
        </p:txBody>
      </p:sp>
      <p:pic>
        <p:nvPicPr>
          <p:cNvPr id="7" name="Content Placeholder 6">
            <a:extLst>
              <a:ext uri="{FF2B5EF4-FFF2-40B4-BE49-F238E27FC236}">
                <a16:creationId xmlns:a16="http://schemas.microsoft.com/office/drawing/2014/main" id="{08428AA4-EA87-48D1-A811-58014C363D4A}"/>
              </a:ext>
            </a:extLst>
          </p:cNvPr>
          <p:cNvPicPr>
            <a:picLocks noGrp="1" noChangeAspect="1"/>
          </p:cNvPicPr>
          <p:nvPr>
            <p:ph idx="1"/>
          </p:nvPr>
        </p:nvPicPr>
        <p:blipFill>
          <a:blip r:embed="rId3"/>
          <a:stretch>
            <a:fillRect/>
          </a:stretch>
        </p:blipFill>
        <p:spPr>
          <a:xfrm>
            <a:off x="3429000" y="1600200"/>
            <a:ext cx="5937663" cy="4572000"/>
          </a:xfrm>
          <a:prstGeom prst="rect">
            <a:avLst/>
          </a:prstGeom>
          <a:noFill/>
        </p:spPr>
      </p:pic>
      <p:sp>
        <p:nvSpPr>
          <p:cNvPr id="8" name="Rectangle 7">
            <a:extLst>
              <a:ext uri="{FF2B5EF4-FFF2-40B4-BE49-F238E27FC236}">
                <a16:creationId xmlns:a16="http://schemas.microsoft.com/office/drawing/2014/main" id="{155483AD-D4D5-48F5-A4C8-65AFEFBF3AA7}"/>
              </a:ext>
            </a:extLst>
          </p:cNvPr>
          <p:cNvSpPr/>
          <p:nvPr/>
        </p:nvSpPr>
        <p:spPr>
          <a:xfrm>
            <a:off x="3429000" y="5486400"/>
            <a:ext cx="5937662"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8092210"/>
      </p:ext>
    </p:extLst>
  </p:cSld>
  <p:clrMapOvr>
    <a:masterClrMapping/>
  </p:clrMapOvr>
  <p:transition advClick="0" advTm="10000">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D8C3-8A6C-41B1-9308-8066E1EBCFC2}"/>
              </a:ext>
            </a:extLst>
          </p:cNvPr>
          <p:cNvSpPr>
            <a:spLocks noGrp="1"/>
          </p:cNvSpPr>
          <p:nvPr>
            <p:ph type="title"/>
          </p:nvPr>
        </p:nvSpPr>
        <p:spPr/>
        <p:txBody>
          <a:bodyPr/>
          <a:lstStyle/>
          <a:p>
            <a:r>
              <a:rPr lang="es-MX" dirty="0" err="1"/>
              <a:t>Evaluation</a:t>
            </a:r>
            <a:r>
              <a:rPr lang="es-MX" dirty="0"/>
              <a:t> </a:t>
            </a:r>
            <a:r>
              <a:rPr lang="es-MX" dirty="0" err="1"/>
              <a:t>on</a:t>
            </a:r>
            <a:r>
              <a:rPr lang="es-MX" dirty="0"/>
              <a:t> YouTube </a:t>
            </a:r>
            <a:r>
              <a:rPr lang="es-MX" dirty="0" err="1"/>
              <a:t>Face</a:t>
            </a:r>
            <a:r>
              <a:rPr lang="es-MX" dirty="0"/>
              <a:t> </a:t>
            </a:r>
            <a:r>
              <a:rPr lang="es-MX" dirty="0" err="1"/>
              <a:t>database</a:t>
            </a:r>
            <a:endParaRPr lang="en-US" dirty="0"/>
          </a:p>
        </p:txBody>
      </p:sp>
      <p:pic>
        <p:nvPicPr>
          <p:cNvPr id="4" name="Content Placeholder 3">
            <a:extLst>
              <a:ext uri="{FF2B5EF4-FFF2-40B4-BE49-F238E27FC236}">
                <a16:creationId xmlns:a16="http://schemas.microsoft.com/office/drawing/2014/main" id="{6D2147D3-D86A-421F-80AE-CCDB61A61D04}"/>
              </a:ext>
            </a:extLst>
          </p:cNvPr>
          <p:cNvPicPr>
            <a:picLocks noGrp="1" noChangeAspect="1"/>
          </p:cNvPicPr>
          <p:nvPr>
            <p:ph idx="1"/>
          </p:nvPr>
        </p:nvPicPr>
        <p:blipFill>
          <a:blip r:embed="rId2"/>
          <a:stretch>
            <a:fillRect/>
          </a:stretch>
        </p:blipFill>
        <p:spPr>
          <a:xfrm>
            <a:off x="3824287" y="1704975"/>
            <a:ext cx="5324475" cy="4362450"/>
          </a:xfrm>
          <a:prstGeom prst="rect">
            <a:avLst/>
          </a:prstGeom>
        </p:spPr>
      </p:pic>
      <p:sp>
        <p:nvSpPr>
          <p:cNvPr id="5" name="Rectangle 4">
            <a:extLst>
              <a:ext uri="{FF2B5EF4-FFF2-40B4-BE49-F238E27FC236}">
                <a16:creationId xmlns:a16="http://schemas.microsoft.com/office/drawing/2014/main" id="{D2DC02AB-0040-4F53-9EC4-BAA5FE6FBD80}"/>
              </a:ext>
            </a:extLst>
          </p:cNvPr>
          <p:cNvSpPr/>
          <p:nvPr/>
        </p:nvSpPr>
        <p:spPr>
          <a:xfrm>
            <a:off x="3824286" y="5334000"/>
            <a:ext cx="5324475"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432905E-57E6-4F3F-B263-171FE9FD0A70}"/>
              </a:ext>
            </a:extLst>
          </p:cNvPr>
          <p:cNvPicPr>
            <a:picLocks noChangeAspect="1"/>
          </p:cNvPicPr>
          <p:nvPr/>
        </p:nvPicPr>
        <p:blipFill>
          <a:blip r:embed="rId3"/>
          <a:stretch>
            <a:fillRect/>
          </a:stretch>
        </p:blipFill>
        <p:spPr>
          <a:xfrm>
            <a:off x="4186235" y="6183312"/>
            <a:ext cx="4600575" cy="342900"/>
          </a:xfrm>
          <a:prstGeom prst="rect">
            <a:avLst/>
          </a:prstGeom>
        </p:spPr>
      </p:pic>
    </p:spTree>
    <p:extLst>
      <p:ext uri="{BB962C8B-B14F-4D97-AF65-F5344CB8AC3E}">
        <p14:creationId xmlns:p14="http://schemas.microsoft.com/office/powerpoint/2010/main" val="2222193484"/>
      </p:ext>
    </p:extLst>
  </p:cSld>
  <p:clrMapOvr>
    <a:masterClrMapping/>
  </p:clrMapOvr>
  <p:transition advClick="0" advTm="1000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C42A-1AFF-40C6-8536-688C031014D7}"/>
              </a:ext>
            </a:extLst>
          </p:cNvPr>
          <p:cNvSpPr>
            <a:spLocks noGrp="1"/>
          </p:cNvSpPr>
          <p:nvPr>
            <p:ph type="title"/>
          </p:nvPr>
        </p:nvSpPr>
        <p:spPr/>
        <p:txBody>
          <a:bodyPr/>
          <a:lstStyle/>
          <a:p>
            <a:r>
              <a:rPr lang="es-MX" dirty="0"/>
              <a:t>REP-YTF </a:t>
            </a:r>
            <a:r>
              <a:rPr lang="es-MX" dirty="0" err="1"/>
              <a:t>protocol</a:t>
            </a:r>
            <a:endParaRPr lang="en-US" dirty="0"/>
          </a:p>
        </p:txBody>
      </p:sp>
      <p:pic>
        <p:nvPicPr>
          <p:cNvPr id="4" name="Content Placeholder 3">
            <a:extLst>
              <a:ext uri="{FF2B5EF4-FFF2-40B4-BE49-F238E27FC236}">
                <a16:creationId xmlns:a16="http://schemas.microsoft.com/office/drawing/2014/main" id="{74BB8D65-DB3A-48EC-8BD1-466C9F8118FC}"/>
              </a:ext>
            </a:extLst>
          </p:cNvPr>
          <p:cNvPicPr>
            <a:picLocks noGrp="1" noChangeAspect="1"/>
          </p:cNvPicPr>
          <p:nvPr>
            <p:ph idx="1"/>
          </p:nvPr>
        </p:nvPicPr>
        <p:blipFill>
          <a:blip r:embed="rId3"/>
          <a:stretch>
            <a:fillRect/>
          </a:stretch>
        </p:blipFill>
        <p:spPr>
          <a:xfrm>
            <a:off x="2046070" y="1453198"/>
            <a:ext cx="8880912" cy="4754562"/>
          </a:xfrm>
          <a:prstGeom prst="rect">
            <a:avLst/>
          </a:prstGeom>
        </p:spPr>
      </p:pic>
      <p:sp>
        <p:nvSpPr>
          <p:cNvPr id="5" name="Rectangle 4">
            <a:extLst>
              <a:ext uri="{FF2B5EF4-FFF2-40B4-BE49-F238E27FC236}">
                <a16:creationId xmlns:a16="http://schemas.microsoft.com/office/drawing/2014/main" id="{F4D9736F-8944-4E38-A193-40184D780702}"/>
              </a:ext>
            </a:extLst>
          </p:cNvPr>
          <p:cNvSpPr/>
          <p:nvPr/>
        </p:nvSpPr>
        <p:spPr>
          <a:xfrm>
            <a:off x="2286000" y="2819400"/>
            <a:ext cx="8382000" cy="381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2805B5-18ED-4D80-A143-F9A4FDEFA651}"/>
              </a:ext>
            </a:extLst>
          </p:cNvPr>
          <p:cNvSpPr/>
          <p:nvPr/>
        </p:nvSpPr>
        <p:spPr>
          <a:xfrm>
            <a:off x="2286000" y="5029200"/>
            <a:ext cx="83820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532432"/>
      </p:ext>
    </p:extLst>
  </p:cSld>
  <p:clrMapOvr>
    <a:masterClrMapping/>
  </p:clrMapOvr>
  <p:transition advClick="0" advTm="20000">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524000" y="-381000"/>
            <a:ext cx="9785349" cy="1239837"/>
          </a:xfrm>
          <a:prstGeom prst="rect">
            <a:avLst/>
          </a:prstGeom>
        </p:spPr>
        <p:txBody>
          <a:bodyPr anchor="b">
            <a:normAutofit/>
          </a:bodyPr>
          <a:lstStyle/>
          <a:p>
            <a:r>
              <a:rPr lang="es-MX" sz="2800" dirty="0">
                <a:solidFill>
                  <a:schemeClr val="tx1">
                    <a:lumMod val="75000"/>
                  </a:schemeClr>
                </a:solidFill>
              </a:rPr>
              <a:t>Training </a:t>
            </a:r>
            <a:r>
              <a:rPr lang="es-MX" sz="2800" dirty="0" err="1">
                <a:solidFill>
                  <a:schemeClr val="tx1">
                    <a:lumMod val="75000"/>
                  </a:schemeClr>
                </a:solidFill>
              </a:rPr>
              <a:t>on</a:t>
            </a:r>
            <a:r>
              <a:rPr lang="es-MX" sz="2800" dirty="0">
                <a:solidFill>
                  <a:schemeClr val="tx1">
                    <a:lumMod val="75000"/>
                  </a:schemeClr>
                </a:solidFill>
              </a:rPr>
              <a:t> MS1M-RetinaFace and LFR </a:t>
            </a:r>
            <a:r>
              <a:rPr lang="es-MX" sz="2800" dirty="0" err="1">
                <a:solidFill>
                  <a:schemeClr val="tx1">
                    <a:lumMod val="75000"/>
                  </a:schemeClr>
                </a:solidFill>
              </a:rPr>
              <a:t>track</a:t>
            </a:r>
            <a:r>
              <a:rPr lang="es-MX" sz="2800" dirty="0">
                <a:solidFill>
                  <a:schemeClr val="tx1">
                    <a:lumMod val="75000"/>
                  </a:schemeClr>
                </a:solidFill>
              </a:rPr>
              <a:t> 1 test </a:t>
            </a:r>
            <a:r>
              <a:rPr lang="es-MX" sz="2800" dirty="0" err="1">
                <a:solidFill>
                  <a:schemeClr val="tx1">
                    <a:lumMod val="75000"/>
                  </a:schemeClr>
                </a:solidFill>
              </a:rPr>
              <a:t>results</a:t>
            </a:r>
            <a:endParaRPr lang="en-US" sz="2800" dirty="0">
              <a:solidFill>
                <a:schemeClr val="tx1">
                  <a:lumMod val="75000"/>
                </a:schemeClr>
              </a:solidFill>
            </a:endParaRPr>
          </a:p>
        </p:txBody>
      </p:sp>
      <p:pic>
        <p:nvPicPr>
          <p:cNvPr id="4" name="Picture Placeholder 3">
            <a:extLst>
              <a:ext uri="{FF2B5EF4-FFF2-40B4-BE49-F238E27FC236}">
                <a16:creationId xmlns:a16="http://schemas.microsoft.com/office/drawing/2014/main" id="{F904F8A6-72E1-4C4F-8DE6-4F5A088D5B23}"/>
              </a:ext>
            </a:extLst>
          </p:cNvPr>
          <p:cNvPicPr>
            <a:picLocks noGrp="1" noChangeAspect="1"/>
          </p:cNvPicPr>
          <p:nvPr>
            <p:ph sz="half" idx="2"/>
          </p:nvPr>
        </p:nvPicPr>
        <p:blipFill rotWithShape="1">
          <a:blip r:embed="rId3"/>
          <a:srcRect b="31324"/>
          <a:stretch/>
        </p:blipFill>
        <p:spPr>
          <a:xfrm>
            <a:off x="1768474" y="881801"/>
            <a:ext cx="9296400" cy="3623155"/>
          </a:xfrm>
          <a:prstGeom prst="rect">
            <a:avLst/>
          </a:prstGeom>
          <a:noFill/>
        </p:spPr>
      </p:pic>
      <p:sp>
        <p:nvSpPr>
          <p:cNvPr id="13" name="Rectangle 12">
            <a:extLst>
              <a:ext uri="{FF2B5EF4-FFF2-40B4-BE49-F238E27FC236}">
                <a16:creationId xmlns:a16="http://schemas.microsoft.com/office/drawing/2014/main" id="{97A9F965-331C-49C2-83FE-C24BEEE0B9DF}"/>
              </a:ext>
            </a:extLst>
          </p:cNvPr>
          <p:cNvSpPr/>
          <p:nvPr/>
        </p:nvSpPr>
        <p:spPr>
          <a:xfrm>
            <a:off x="6705600" y="3276600"/>
            <a:ext cx="4114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Placeholder 3">
            <a:extLst>
              <a:ext uri="{FF2B5EF4-FFF2-40B4-BE49-F238E27FC236}">
                <a16:creationId xmlns:a16="http://schemas.microsoft.com/office/drawing/2014/main" id="{FB59660A-C973-4150-A10C-3747686CCF37}"/>
              </a:ext>
            </a:extLst>
          </p:cNvPr>
          <p:cNvPicPr>
            <a:picLocks noChangeAspect="1"/>
          </p:cNvPicPr>
          <p:nvPr/>
        </p:nvPicPr>
        <p:blipFill rotWithShape="1">
          <a:blip r:embed="rId3"/>
          <a:srcRect l="650" t="72836" r="45252" b="6943"/>
          <a:stretch/>
        </p:blipFill>
        <p:spPr>
          <a:xfrm>
            <a:off x="1828800" y="4724400"/>
            <a:ext cx="5029200" cy="1066800"/>
          </a:xfrm>
          <a:prstGeom prst="rect">
            <a:avLst/>
          </a:prstGeom>
          <a:noFill/>
        </p:spPr>
      </p:pic>
      <p:sp>
        <p:nvSpPr>
          <p:cNvPr id="14" name="Rectangle 13">
            <a:extLst>
              <a:ext uri="{FF2B5EF4-FFF2-40B4-BE49-F238E27FC236}">
                <a16:creationId xmlns:a16="http://schemas.microsoft.com/office/drawing/2014/main" id="{774C01A8-4276-46D8-A96D-3C751559C01D}"/>
              </a:ext>
            </a:extLst>
          </p:cNvPr>
          <p:cNvSpPr/>
          <p:nvPr/>
        </p:nvSpPr>
        <p:spPr>
          <a:xfrm>
            <a:off x="3587114" y="5257800"/>
            <a:ext cx="32766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3">
            <a:extLst>
              <a:ext uri="{FF2B5EF4-FFF2-40B4-BE49-F238E27FC236}">
                <a16:creationId xmlns:a16="http://schemas.microsoft.com/office/drawing/2014/main" id="{D05E25A1-7726-4502-BD72-8BDA1A14739D}"/>
              </a:ext>
            </a:extLst>
          </p:cNvPr>
          <p:cNvPicPr>
            <a:picLocks noChangeAspect="1"/>
          </p:cNvPicPr>
          <p:nvPr/>
        </p:nvPicPr>
        <p:blipFill>
          <a:blip r:embed="rId4"/>
          <a:stretch>
            <a:fillRect/>
          </a:stretch>
        </p:blipFill>
        <p:spPr>
          <a:xfrm>
            <a:off x="7239000" y="4648200"/>
            <a:ext cx="4084430" cy="1480606"/>
          </a:xfrm>
          <a:prstGeom prst="rect">
            <a:avLst/>
          </a:prstGeom>
        </p:spPr>
      </p:pic>
    </p:spTree>
    <p:extLst>
      <p:ext uri="{BB962C8B-B14F-4D97-AF65-F5344CB8AC3E}">
        <p14:creationId xmlns:p14="http://schemas.microsoft.com/office/powerpoint/2010/main" val="354847543"/>
      </p:ext>
    </p:extLst>
  </p:cSld>
  <p:clrMapOvr>
    <a:masterClrMapping/>
  </p:clrMapOvr>
  <p:transition advClick="0" advTm="20000">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524000" y="817563"/>
            <a:ext cx="9785349" cy="554037"/>
          </a:xfrm>
          <a:prstGeom prst="rect">
            <a:avLst/>
          </a:prstGeom>
        </p:spPr>
        <p:txBody>
          <a:bodyPr anchor="b">
            <a:normAutofit/>
          </a:bodyPr>
          <a:lstStyle/>
          <a:p>
            <a:r>
              <a:rPr lang="es-MX" sz="2800" dirty="0" err="1">
                <a:solidFill>
                  <a:schemeClr val="tx1">
                    <a:lumMod val="75000"/>
                  </a:schemeClr>
                </a:solidFill>
              </a:rPr>
              <a:t>Efficiency</a:t>
            </a:r>
            <a:r>
              <a:rPr lang="es-MX" sz="2800" dirty="0">
                <a:solidFill>
                  <a:schemeClr val="tx1">
                    <a:lumMod val="75000"/>
                  </a:schemeClr>
                </a:solidFill>
              </a:rPr>
              <a:t> </a:t>
            </a:r>
            <a:r>
              <a:rPr lang="es-MX" sz="2800" dirty="0" err="1">
                <a:solidFill>
                  <a:schemeClr val="tx1">
                    <a:lumMod val="75000"/>
                  </a:schemeClr>
                </a:solidFill>
              </a:rPr>
              <a:t>tests</a:t>
            </a:r>
            <a:r>
              <a:rPr lang="es-MX" sz="2800" dirty="0">
                <a:solidFill>
                  <a:schemeClr val="tx1">
                    <a:lumMod val="75000"/>
                  </a:schemeClr>
                </a:solidFill>
              </a:rPr>
              <a:t> and </a:t>
            </a:r>
            <a:r>
              <a:rPr lang="es-MX" sz="2800" dirty="0" err="1">
                <a:solidFill>
                  <a:schemeClr val="tx1">
                    <a:lumMod val="75000"/>
                  </a:schemeClr>
                </a:solidFill>
              </a:rPr>
              <a:t>complexity</a:t>
            </a:r>
            <a:r>
              <a:rPr lang="es-MX" sz="2800" dirty="0">
                <a:solidFill>
                  <a:schemeClr val="tx1">
                    <a:lumMod val="75000"/>
                  </a:schemeClr>
                </a:solidFill>
              </a:rPr>
              <a:t> </a:t>
            </a:r>
            <a:r>
              <a:rPr lang="es-MX" sz="2800" dirty="0" err="1">
                <a:solidFill>
                  <a:schemeClr val="tx1">
                    <a:lumMod val="75000"/>
                  </a:schemeClr>
                </a:solidFill>
              </a:rPr>
              <a:t>comparison</a:t>
            </a:r>
            <a:endParaRPr lang="en-US" sz="2800" dirty="0">
              <a:solidFill>
                <a:schemeClr val="tx1">
                  <a:lumMod val="75000"/>
                </a:schemeClr>
              </a:solidFill>
            </a:endParaRPr>
          </a:p>
        </p:txBody>
      </p:sp>
      <p:pic>
        <p:nvPicPr>
          <p:cNvPr id="6" name="Picture 5">
            <a:extLst>
              <a:ext uri="{FF2B5EF4-FFF2-40B4-BE49-F238E27FC236}">
                <a16:creationId xmlns:a16="http://schemas.microsoft.com/office/drawing/2014/main" id="{57E3B95A-A10A-43DC-B7EB-6056D97B26A5}"/>
              </a:ext>
            </a:extLst>
          </p:cNvPr>
          <p:cNvPicPr>
            <a:picLocks noChangeAspect="1"/>
          </p:cNvPicPr>
          <p:nvPr/>
        </p:nvPicPr>
        <p:blipFill>
          <a:blip r:embed="rId3"/>
          <a:stretch>
            <a:fillRect/>
          </a:stretch>
        </p:blipFill>
        <p:spPr>
          <a:xfrm>
            <a:off x="1524000" y="2209800"/>
            <a:ext cx="4814114" cy="2757488"/>
          </a:xfrm>
          <a:prstGeom prst="rect">
            <a:avLst/>
          </a:prstGeom>
        </p:spPr>
      </p:pic>
      <p:pic>
        <p:nvPicPr>
          <p:cNvPr id="7" name="Picture 6">
            <a:extLst>
              <a:ext uri="{FF2B5EF4-FFF2-40B4-BE49-F238E27FC236}">
                <a16:creationId xmlns:a16="http://schemas.microsoft.com/office/drawing/2014/main" id="{319EBADA-FCEA-4765-B13A-40D876EC3036}"/>
              </a:ext>
            </a:extLst>
          </p:cNvPr>
          <p:cNvPicPr>
            <a:picLocks noChangeAspect="1"/>
          </p:cNvPicPr>
          <p:nvPr/>
        </p:nvPicPr>
        <p:blipFill>
          <a:blip r:embed="rId4"/>
          <a:stretch>
            <a:fillRect/>
          </a:stretch>
        </p:blipFill>
        <p:spPr>
          <a:xfrm>
            <a:off x="6781800" y="2286000"/>
            <a:ext cx="4175126" cy="2745988"/>
          </a:xfrm>
          <a:prstGeom prst="rect">
            <a:avLst/>
          </a:prstGeom>
        </p:spPr>
      </p:pic>
      <p:sp>
        <p:nvSpPr>
          <p:cNvPr id="12" name="Rectangle 11">
            <a:extLst>
              <a:ext uri="{FF2B5EF4-FFF2-40B4-BE49-F238E27FC236}">
                <a16:creationId xmlns:a16="http://schemas.microsoft.com/office/drawing/2014/main" id="{275FA741-395C-4027-8ADF-5F5DEE1F1B51}"/>
              </a:ext>
            </a:extLst>
          </p:cNvPr>
          <p:cNvSpPr/>
          <p:nvPr/>
        </p:nvSpPr>
        <p:spPr>
          <a:xfrm>
            <a:off x="5029200" y="2590800"/>
            <a:ext cx="609600" cy="1905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Rectangle 14">
            <a:extLst>
              <a:ext uri="{FF2B5EF4-FFF2-40B4-BE49-F238E27FC236}">
                <a16:creationId xmlns:a16="http://schemas.microsoft.com/office/drawing/2014/main" id="{E94E0137-31F5-4116-820B-030B66A289BF}"/>
              </a:ext>
            </a:extLst>
          </p:cNvPr>
          <p:cNvSpPr/>
          <p:nvPr/>
        </p:nvSpPr>
        <p:spPr>
          <a:xfrm>
            <a:off x="6858000" y="4027990"/>
            <a:ext cx="3962400" cy="3916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BB0EC4-B31B-4D17-AC04-DEF601F08EF2}"/>
              </a:ext>
            </a:extLst>
          </p:cNvPr>
          <p:cNvSpPr/>
          <p:nvPr/>
        </p:nvSpPr>
        <p:spPr>
          <a:xfrm>
            <a:off x="3429000" y="2563792"/>
            <a:ext cx="762000" cy="1905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3076510635"/>
      </p:ext>
    </p:extLst>
  </p:cSld>
  <p:clrMapOvr>
    <a:masterClrMapping/>
  </p:clrMapOvr>
  <p:transition advClick="0" advTm="20000">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a:t>Conclusions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236903"/>
      </p:ext>
    </p:extLst>
  </p:cSld>
  <p:clrMapOvr>
    <a:masterClrMapping/>
  </p:clrMapOvr>
  <p:transition advClick="0" advTm="10000">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852" y="177801"/>
            <a:ext cx="9785349" cy="1239837"/>
          </a:xfrm>
          <a:prstGeom prst="rect">
            <a:avLst/>
          </a:prstGeom>
        </p:spPr>
        <p:txBody>
          <a:bodyPr anchor="b">
            <a:normAutofit/>
          </a:bodyPr>
          <a:lstStyle/>
          <a:p>
            <a:r>
              <a:rPr lang="en-US" sz="3600" dirty="0">
                <a:solidFill>
                  <a:schemeClr val="tx1">
                    <a:lumMod val="75000"/>
                  </a:schemeClr>
                </a:solidFill>
              </a:rPr>
              <a:t>Conclusions</a:t>
            </a:r>
          </a:p>
        </p:txBody>
      </p:sp>
      <p:sp>
        <p:nvSpPr>
          <p:cNvPr id="4" name="Content Placeholder 3">
            <a:extLst>
              <a:ext uri="{FF2B5EF4-FFF2-40B4-BE49-F238E27FC236}">
                <a16:creationId xmlns:a16="http://schemas.microsoft.com/office/drawing/2014/main" id="{DB838024-289D-4A4D-A7FB-D044B480A779}"/>
              </a:ext>
            </a:extLst>
          </p:cNvPr>
          <p:cNvSpPr>
            <a:spLocks noGrp="1"/>
          </p:cNvSpPr>
          <p:nvPr>
            <p:ph sz="half" idx="2"/>
          </p:nvPr>
        </p:nvSpPr>
        <p:spPr>
          <a:xfrm>
            <a:off x="1593851" y="1981200"/>
            <a:ext cx="9785349" cy="4114800"/>
          </a:xfrm>
        </p:spPr>
        <p:txBody>
          <a:bodyPr>
            <a:normAutofit/>
          </a:bodyPr>
          <a:lstStyle/>
          <a:p>
            <a:r>
              <a:rPr lang="es-MX" b="1" dirty="0" err="1"/>
              <a:t>ShuffleFaceNet</a:t>
            </a:r>
            <a:r>
              <a:rPr lang="es-MX" b="1" dirty="0"/>
              <a:t> 1.5x </a:t>
            </a:r>
            <a:r>
              <a:rPr lang="es-MX" b="1" dirty="0" err="1"/>
              <a:t>exhibits</a:t>
            </a:r>
            <a:r>
              <a:rPr lang="es-MX" b="1" dirty="0"/>
              <a:t> </a:t>
            </a:r>
            <a:r>
              <a:rPr lang="es-MX" b="1" dirty="0" err="1"/>
              <a:t>the</a:t>
            </a:r>
            <a:r>
              <a:rPr lang="es-MX" b="1" dirty="0"/>
              <a:t> </a:t>
            </a:r>
            <a:r>
              <a:rPr lang="es-MX" b="1" dirty="0" err="1"/>
              <a:t>best</a:t>
            </a:r>
            <a:r>
              <a:rPr lang="es-MX" b="1" dirty="0"/>
              <a:t> </a:t>
            </a:r>
            <a:r>
              <a:rPr lang="es-MX" b="1" dirty="0" err="1"/>
              <a:t>speed-accuracy</a:t>
            </a:r>
            <a:r>
              <a:rPr lang="es-MX" b="1" dirty="0"/>
              <a:t> </a:t>
            </a:r>
            <a:r>
              <a:rPr lang="es-MX" b="1" dirty="0" err="1"/>
              <a:t>trade</a:t>
            </a:r>
            <a:r>
              <a:rPr lang="es-MX" b="1" dirty="0"/>
              <a:t>-off</a:t>
            </a:r>
          </a:p>
          <a:p>
            <a:pPr lvl="1"/>
            <a:r>
              <a:rPr lang="es-MX" dirty="0"/>
              <a:t>Mobile CPU and Mobile GPU performance </a:t>
            </a:r>
            <a:r>
              <a:rPr lang="es-MX" dirty="0" err="1"/>
              <a:t>make</a:t>
            </a:r>
            <a:r>
              <a:rPr lang="es-MX" dirty="0"/>
              <a:t> </a:t>
            </a:r>
            <a:r>
              <a:rPr lang="es-MX" dirty="0" err="1"/>
              <a:t>it</a:t>
            </a:r>
            <a:r>
              <a:rPr lang="es-MX" dirty="0"/>
              <a:t> </a:t>
            </a:r>
            <a:r>
              <a:rPr lang="es-MX" dirty="0" err="1"/>
              <a:t>feasible</a:t>
            </a:r>
            <a:r>
              <a:rPr lang="es-MX" dirty="0"/>
              <a:t> </a:t>
            </a:r>
            <a:r>
              <a:rPr lang="es-MX" dirty="0" err="1"/>
              <a:t>for</a:t>
            </a:r>
            <a:r>
              <a:rPr lang="es-MX" dirty="0"/>
              <a:t> real-time and </a:t>
            </a:r>
            <a:r>
              <a:rPr lang="es-MX" dirty="0" err="1"/>
              <a:t>mobile</a:t>
            </a:r>
            <a:r>
              <a:rPr lang="es-MX" dirty="0"/>
              <a:t> </a:t>
            </a:r>
            <a:r>
              <a:rPr lang="es-MX" dirty="0" err="1"/>
              <a:t>applications</a:t>
            </a:r>
            <a:endParaRPr lang="es-MX" dirty="0"/>
          </a:p>
          <a:p>
            <a:pPr lvl="2"/>
            <a:r>
              <a:rPr lang="es-MX" dirty="0" err="1"/>
              <a:t>Around</a:t>
            </a:r>
            <a:r>
              <a:rPr lang="es-MX" dirty="0"/>
              <a:t> 30fps in </a:t>
            </a:r>
            <a:r>
              <a:rPr lang="es-MX" dirty="0" err="1"/>
              <a:t>inference</a:t>
            </a:r>
            <a:r>
              <a:rPr lang="es-MX" dirty="0"/>
              <a:t> performance </a:t>
            </a:r>
            <a:r>
              <a:rPr lang="es-MX" dirty="0" err="1"/>
              <a:t>on</a:t>
            </a:r>
            <a:r>
              <a:rPr lang="es-MX" dirty="0"/>
              <a:t> Mobile Intel i7 7700HQ</a:t>
            </a:r>
          </a:p>
          <a:p>
            <a:r>
              <a:rPr lang="es-MX" b="1" dirty="0" err="1"/>
              <a:t>Modifications</a:t>
            </a:r>
            <a:r>
              <a:rPr lang="es-MX" b="1" dirty="0"/>
              <a:t> </a:t>
            </a:r>
            <a:r>
              <a:rPr lang="es-MX" b="1" dirty="0" err="1"/>
              <a:t>made</a:t>
            </a:r>
            <a:r>
              <a:rPr lang="es-MX" b="1" dirty="0"/>
              <a:t> </a:t>
            </a:r>
            <a:r>
              <a:rPr lang="es-MX" b="1" dirty="0" err="1"/>
              <a:t>improve</a:t>
            </a:r>
            <a:r>
              <a:rPr lang="es-MX" b="1" dirty="0"/>
              <a:t> </a:t>
            </a:r>
            <a:r>
              <a:rPr lang="es-MX" b="1" dirty="0" err="1"/>
              <a:t>face</a:t>
            </a:r>
            <a:r>
              <a:rPr lang="es-MX" b="1" dirty="0"/>
              <a:t> </a:t>
            </a:r>
            <a:r>
              <a:rPr lang="es-MX" b="1" dirty="0" err="1"/>
              <a:t>recognition</a:t>
            </a:r>
            <a:r>
              <a:rPr lang="es-MX" b="1" dirty="0"/>
              <a:t> performance </a:t>
            </a:r>
            <a:r>
              <a:rPr lang="es-MX" b="1" dirty="0" err="1"/>
              <a:t>over</a:t>
            </a:r>
            <a:r>
              <a:rPr lang="es-MX" b="1" dirty="0"/>
              <a:t> original ShuffleNetV2 </a:t>
            </a:r>
            <a:r>
              <a:rPr lang="es-MX" b="1" dirty="0" err="1"/>
              <a:t>network</a:t>
            </a:r>
            <a:endParaRPr lang="es-MX" b="1" dirty="0"/>
          </a:p>
          <a:p>
            <a:pPr lvl="1"/>
            <a:r>
              <a:rPr lang="en-US" dirty="0"/>
              <a:t>Global </a:t>
            </a:r>
            <a:r>
              <a:rPr lang="en-US" dirty="0" err="1"/>
              <a:t>DepthWise</a:t>
            </a:r>
            <a:r>
              <a:rPr lang="en-US" dirty="0"/>
              <a:t> Convolution</a:t>
            </a:r>
          </a:p>
          <a:p>
            <a:pPr lvl="1"/>
            <a:r>
              <a:rPr lang="en-US" dirty="0" err="1"/>
              <a:t>PReLU</a:t>
            </a:r>
            <a:endParaRPr lang="en-US" dirty="0"/>
          </a:p>
          <a:p>
            <a:pPr lvl="1"/>
            <a:r>
              <a:rPr lang="en-US" dirty="0"/>
              <a:t>Stride </a:t>
            </a:r>
            <a:r>
              <a:rPr lang="en-US" dirty="0" err="1"/>
              <a:t>downsampling</a:t>
            </a:r>
            <a:endParaRPr lang="en-US" dirty="0"/>
          </a:p>
          <a:p>
            <a:pPr lvl="2"/>
            <a:r>
              <a:rPr lang="en-US" dirty="0"/>
              <a:t>Drastically improves efficiency</a:t>
            </a:r>
          </a:p>
          <a:p>
            <a:endParaRPr lang="es-MX" dirty="0"/>
          </a:p>
        </p:txBody>
      </p:sp>
    </p:spTree>
    <p:extLst>
      <p:ext uri="{BB962C8B-B14F-4D97-AF65-F5344CB8AC3E}">
        <p14:creationId xmlns:p14="http://schemas.microsoft.com/office/powerpoint/2010/main" val="3806287742"/>
      </p:ext>
    </p:extLst>
  </p:cSld>
  <p:clrMapOvr>
    <a:masterClrMapping/>
  </p:clrMapOvr>
  <p:transition advClick="0" advTm="10000">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5CCF7CB-8E70-4E76-885D-B93B899185F0}"/>
              </a:ext>
            </a:extLst>
          </p:cNvPr>
          <p:cNvSpPr>
            <a:spLocks noGrp="1"/>
          </p:cNvSpPr>
          <p:nvPr>
            <p:ph type="title"/>
          </p:nvPr>
        </p:nvSpPr>
        <p:spPr/>
        <p:txBody>
          <a:bodyPr/>
          <a:lstStyle/>
          <a:p>
            <a:r>
              <a:rPr lang="es-MX" dirty="0" err="1"/>
              <a:t>Thank</a:t>
            </a:r>
            <a:r>
              <a:rPr lang="es-MX" dirty="0"/>
              <a:t> </a:t>
            </a:r>
            <a:r>
              <a:rPr lang="es-MX" dirty="0" err="1"/>
              <a:t>you</a:t>
            </a:r>
            <a:r>
              <a:rPr lang="es-MX" dirty="0"/>
              <a:t>!</a:t>
            </a:r>
            <a:endParaRPr lang="en-US" dirty="0"/>
          </a:p>
        </p:txBody>
      </p:sp>
      <p:sp>
        <p:nvSpPr>
          <p:cNvPr id="8" name="Text Placeholder 7">
            <a:extLst>
              <a:ext uri="{FF2B5EF4-FFF2-40B4-BE49-F238E27FC236}">
                <a16:creationId xmlns:a16="http://schemas.microsoft.com/office/drawing/2014/main" id="{FF833724-EC07-492A-9A39-0FDC2B0EE0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7576932"/>
      </p:ext>
    </p:extLst>
  </p:cSld>
  <p:clrMapOvr>
    <a:masterClrMapping/>
  </p:clrMapOvr>
  <p:transition advClick="0" advTm="1000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s-MX" dirty="0"/>
              <a:t>O</a:t>
            </a:r>
            <a:r>
              <a:rPr lang="en-US" dirty="0" err="1"/>
              <a:t>utline</a:t>
            </a:r>
            <a:endParaRPr lang="en-US" dirty="0"/>
          </a:p>
        </p:txBody>
      </p:sp>
      <p:sp>
        <p:nvSpPr>
          <p:cNvPr id="14" name="Content Placeholder 13"/>
          <p:cNvSpPr>
            <a:spLocks noGrp="1"/>
          </p:cNvSpPr>
          <p:nvPr>
            <p:ph idx="1"/>
          </p:nvPr>
        </p:nvSpPr>
        <p:spPr/>
        <p:txBody>
          <a:bodyPr>
            <a:normAutofit fontScale="92500" lnSpcReduction="20000"/>
          </a:bodyPr>
          <a:lstStyle/>
          <a:p>
            <a:r>
              <a:rPr lang="en-US" dirty="0"/>
              <a:t>Introduction</a:t>
            </a:r>
          </a:p>
          <a:p>
            <a:pPr lvl="1"/>
            <a:r>
              <a:rPr lang="en-US" dirty="0"/>
              <a:t>Face recognition using deep neural networks</a:t>
            </a:r>
          </a:p>
          <a:p>
            <a:pPr lvl="1"/>
            <a:r>
              <a:rPr lang="en-US" dirty="0"/>
              <a:t>Lightweight </a:t>
            </a:r>
            <a:r>
              <a:rPr lang="en-US" dirty="0" err="1"/>
              <a:t>FaceNets</a:t>
            </a:r>
            <a:r>
              <a:rPr lang="en-US" dirty="0"/>
              <a:t> </a:t>
            </a:r>
          </a:p>
          <a:p>
            <a:r>
              <a:rPr lang="en-US" dirty="0"/>
              <a:t>Approach</a:t>
            </a:r>
          </a:p>
          <a:p>
            <a:pPr lvl="1"/>
            <a:r>
              <a:rPr lang="en-US" dirty="0"/>
              <a:t>ShuffleNetV2</a:t>
            </a:r>
          </a:p>
          <a:p>
            <a:pPr lvl="1"/>
            <a:r>
              <a:rPr lang="en-US" dirty="0" err="1"/>
              <a:t>ShuffleFaceNet</a:t>
            </a:r>
            <a:endParaRPr lang="en-US" dirty="0"/>
          </a:p>
          <a:p>
            <a:r>
              <a:rPr lang="en-US" dirty="0"/>
              <a:t>Experiments</a:t>
            </a:r>
          </a:p>
          <a:p>
            <a:pPr lvl="1"/>
            <a:r>
              <a:rPr lang="en-US" dirty="0" err="1"/>
              <a:t>MegaFace</a:t>
            </a:r>
            <a:endParaRPr lang="en-US" dirty="0"/>
          </a:p>
          <a:p>
            <a:pPr lvl="1"/>
            <a:r>
              <a:rPr lang="en-US" dirty="0"/>
              <a:t>YouTube Face</a:t>
            </a:r>
          </a:p>
          <a:p>
            <a:pPr lvl="1"/>
            <a:r>
              <a:rPr lang="en-US" dirty="0"/>
              <a:t>Retina &amp; LFR Track 1</a:t>
            </a:r>
          </a:p>
          <a:p>
            <a:pPr lvl="1"/>
            <a:r>
              <a:rPr lang="en-US" dirty="0"/>
              <a:t>Efficiency in inference time</a:t>
            </a:r>
          </a:p>
          <a:p>
            <a:r>
              <a:rPr lang="en-US" dirty="0"/>
              <a:t>Conclusion</a:t>
            </a:r>
          </a:p>
        </p:txBody>
      </p:sp>
    </p:spTree>
    <p:extLst>
      <p:ext uri="{BB962C8B-B14F-4D97-AF65-F5344CB8AC3E}">
        <p14:creationId xmlns:p14="http://schemas.microsoft.com/office/powerpoint/2010/main" val="1720426387"/>
      </p:ext>
    </p:extLst>
  </p:cSld>
  <p:clrMapOvr>
    <a:masterClrMapping/>
  </p:clrMapOvr>
  <p:transition advClick="0" advTm="1000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090314"/>
      </p:ext>
    </p:extLst>
  </p:cSld>
  <p:clrMapOvr>
    <a:masterClrMapping/>
  </p:clrMapOvr>
  <p:transition advClick="0" advTm="1000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a:t>F</a:t>
            </a:r>
            <a:r>
              <a:rPr lang="en-US" dirty="0"/>
              <a:t>ace recognition with Deep neural networks</a:t>
            </a:r>
          </a:p>
        </p:txBody>
      </p:sp>
      <p:sp>
        <p:nvSpPr>
          <p:cNvPr id="4" name="Content Placeholder 3"/>
          <p:cNvSpPr>
            <a:spLocks noGrp="1"/>
          </p:cNvSpPr>
          <p:nvPr>
            <p:ph idx="1"/>
          </p:nvPr>
        </p:nvSpPr>
        <p:spPr/>
        <p:txBody>
          <a:bodyPr/>
          <a:lstStyle/>
          <a:p>
            <a:r>
              <a:rPr lang="es-MX" dirty="0" err="1"/>
              <a:t>Effective</a:t>
            </a:r>
            <a:r>
              <a:rPr lang="es-MX" dirty="0"/>
              <a:t> </a:t>
            </a:r>
            <a:r>
              <a:rPr lang="es-MX" dirty="0" err="1"/>
              <a:t>but</a:t>
            </a:r>
            <a:r>
              <a:rPr lang="es-MX" dirty="0"/>
              <a:t> </a:t>
            </a:r>
            <a:r>
              <a:rPr lang="es-MX" dirty="0" err="1"/>
              <a:t>very</a:t>
            </a:r>
            <a:r>
              <a:rPr lang="es-MX" dirty="0"/>
              <a:t> </a:t>
            </a:r>
            <a:r>
              <a:rPr lang="es-MX" dirty="0" err="1"/>
              <a:t>expensive</a:t>
            </a:r>
            <a:endParaRPr lang="es-MX" dirty="0"/>
          </a:p>
          <a:p>
            <a:r>
              <a:rPr lang="en-US" dirty="0"/>
              <a:t>E.g. </a:t>
            </a:r>
            <a:r>
              <a:rPr lang="en-US" dirty="0" err="1"/>
              <a:t>VGGFace</a:t>
            </a:r>
            <a:endParaRPr lang="en-US" dirty="0"/>
          </a:p>
          <a:p>
            <a:pPr lvl="1"/>
            <a:r>
              <a:rPr lang="en-US" dirty="0"/>
              <a:t>138 million parameters</a:t>
            </a:r>
          </a:p>
          <a:p>
            <a:pPr lvl="1"/>
            <a:r>
              <a:rPr lang="en-US" dirty="0"/>
              <a:t>500MB model size</a:t>
            </a:r>
          </a:p>
          <a:p>
            <a:pPr lvl="1"/>
            <a:r>
              <a:rPr lang="en-US" dirty="0"/>
              <a:t>15G FLOPs</a:t>
            </a:r>
          </a:p>
          <a:p>
            <a:r>
              <a:rPr lang="en-US" dirty="0"/>
              <a:t>Not feasible for real-time</a:t>
            </a:r>
          </a:p>
          <a:p>
            <a:r>
              <a:rPr lang="en-US" dirty="0"/>
              <a:t>Need powerful hardware (GPUs)</a:t>
            </a:r>
          </a:p>
          <a:p>
            <a:pPr marL="365760" lvl="1" indent="0">
              <a:buNone/>
            </a:pPr>
            <a:endParaRPr lang="en-US" dirty="0"/>
          </a:p>
        </p:txBody>
      </p:sp>
      <p:sp>
        <p:nvSpPr>
          <p:cNvPr id="7" name="Text Placeholder 6"/>
          <p:cNvSpPr>
            <a:spLocks noGrp="1"/>
          </p:cNvSpPr>
          <p:nvPr>
            <p:ph type="body" sz="half" idx="2"/>
          </p:nvPr>
        </p:nvSpPr>
        <p:spPr/>
        <p:txBody>
          <a:bodyPr/>
          <a:lstStyle/>
          <a:p>
            <a:r>
              <a:rPr lang="es-MX" dirty="0" err="1"/>
              <a:t>Very</a:t>
            </a:r>
            <a:r>
              <a:rPr lang="es-MX" dirty="0"/>
              <a:t> </a:t>
            </a:r>
            <a:r>
              <a:rPr lang="es-MX" dirty="0" err="1"/>
              <a:t>expensive</a:t>
            </a:r>
            <a:endParaRPr lang="en-US" dirty="0"/>
          </a:p>
        </p:txBody>
      </p:sp>
      <p:pic>
        <p:nvPicPr>
          <p:cNvPr id="1026" name="Picture 2" descr="Image result for vgg face">
            <a:extLst>
              <a:ext uri="{FF2B5EF4-FFF2-40B4-BE49-F238E27FC236}">
                <a16:creationId xmlns:a16="http://schemas.microsoft.com/office/drawing/2014/main" id="{60F57C17-7073-44FC-A2D6-05BC95357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495800"/>
            <a:ext cx="112776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014203"/>
      </p:ext>
    </p:extLst>
  </p:cSld>
  <p:clrMapOvr>
    <a:masterClrMapping/>
  </p:clrMapOvr>
  <p:transition advClick="0" advTm="1000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Lightweight </a:t>
            </a:r>
            <a:r>
              <a:rPr lang="en-US" dirty="0" err="1"/>
              <a:t>FaceNets</a:t>
            </a:r>
            <a:endParaRPr lang="en-US" dirty="0"/>
          </a:p>
        </p:txBody>
      </p:sp>
      <p:sp>
        <p:nvSpPr>
          <p:cNvPr id="4" name="Text Placeholder 3"/>
          <p:cNvSpPr>
            <a:spLocks noGrp="1"/>
          </p:cNvSpPr>
          <p:nvPr>
            <p:ph type="body" idx="1"/>
          </p:nvPr>
        </p:nvSpPr>
        <p:spPr/>
        <p:txBody>
          <a:bodyPr/>
          <a:lstStyle/>
          <a:p>
            <a:r>
              <a:rPr lang="es-MX" dirty="0"/>
              <a:t>General </a:t>
            </a:r>
            <a:r>
              <a:rPr lang="es-MX" dirty="0" err="1"/>
              <a:t>Purpose</a:t>
            </a:r>
            <a:endParaRPr lang="en-US" dirty="0"/>
          </a:p>
        </p:txBody>
      </p:sp>
      <p:sp>
        <p:nvSpPr>
          <p:cNvPr id="5" name="Content Placeholder 4"/>
          <p:cNvSpPr>
            <a:spLocks noGrp="1"/>
          </p:cNvSpPr>
          <p:nvPr>
            <p:ph sz="half" idx="2"/>
          </p:nvPr>
        </p:nvSpPr>
        <p:spPr/>
        <p:txBody>
          <a:bodyPr/>
          <a:lstStyle/>
          <a:p>
            <a:r>
              <a:rPr lang="es-MX" dirty="0" err="1"/>
              <a:t>Most</a:t>
            </a:r>
            <a:r>
              <a:rPr lang="es-MX" dirty="0"/>
              <a:t> popular</a:t>
            </a:r>
          </a:p>
          <a:p>
            <a:pPr lvl="1"/>
            <a:r>
              <a:rPr lang="es-MX" dirty="0" err="1"/>
              <a:t>SqueezeNets</a:t>
            </a:r>
            <a:endParaRPr lang="es-MX" dirty="0"/>
          </a:p>
          <a:p>
            <a:pPr lvl="1"/>
            <a:r>
              <a:rPr lang="es-MX" dirty="0" err="1"/>
              <a:t>MobileNets</a:t>
            </a:r>
            <a:endParaRPr lang="es-MX" dirty="0"/>
          </a:p>
          <a:p>
            <a:pPr lvl="1"/>
            <a:r>
              <a:rPr lang="es-MX" dirty="0" err="1"/>
              <a:t>ShuffleNets</a:t>
            </a:r>
            <a:endParaRPr lang="es-MX" dirty="0"/>
          </a:p>
        </p:txBody>
      </p:sp>
      <p:sp>
        <p:nvSpPr>
          <p:cNvPr id="6" name="Text Placeholder 5"/>
          <p:cNvSpPr>
            <a:spLocks noGrp="1"/>
          </p:cNvSpPr>
          <p:nvPr>
            <p:ph type="body" sz="quarter" idx="3"/>
          </p:nvPr>
        </p:nvSpPr>
        <p:spPr>
          <a:xfrm>
            <a:off x="5943601" y="1499616"/>
            <a:ext cx="5435600" cy="938784"/>
          </a:xfrm>
        </p:spPr>
        <p:txBody>
          <a:bodyPr/>
          <a:lstStyle/>
          <a:p>
            <a:r>
              <a:rPr lang="es-MX" dirty="0" err="1"/>
              <a:t>specialized</a:t>
            </a:r>
            <a:r>
              <a:rPr lang="es-MX" dirty="0"/>
              <a:t> </a:t>
            </a:r>
            <a:r>
              <a:rPr lang="es-MX" dirty="0" err="1"/>
              <a:t>on</a:t>
            </a:r>
            <a:r>
              <a:rPr lang="es-MX" dirty="0"/>
              <a:t> </a:t>
            </a:r>
            <a:r>
              <a:rPr lang="es-MX" dirty="0" err="1"/>
              <a:t>Face</a:t>
            </a:r>
            <a:r>
              <a:rPr lang="es-MX" dirty="0"/>
              <a:t> </a:t>
            </a:r>
            <a:r>
              <a:rPr lang="es-MX" dirty="0" err="1"/>
              <a:t>Recognition</a:t>
            </a:r>
            <a:endParaRPr lang="en-US" dirty="0"/>
          </a:p>
        </p:txBody>
      </p:sp>
      <p:sp>
        <p:nvSpPr>
          <p:cNvPr id="11" name="Content Placeholder 10"/>
          <p:cNvSpPr>
            <a:spLocks noGrp="1"/>
          </p:cNvSpPr>
          <p:nvPr>
            <p:ph sz="quarter" idx="4"/>
          </p:nvPr>
        </p:nvSpPr>
        <p:spPr>
          <a:xfrm>
            <a:off x="5943601" y="2514600"/>
            <a:ext cx="5435600" cy="3655568"/>
          </a:xfrm>
        </p:spPr>
        <p:txBody>
          <a:bodyPr/>
          <a:lstStyle/>
          <a:p>
            <a:r>
              <a:rPr lang="es-MX" dirty="0" err="1"/>
              <a:t>MobileFaceNets</a:t>
            </a:r>
            <a:r>
              <a:rPr lang="es-MX" dirty="0"/>
              <a:t> (Chen et al, 2018)</a:t>
            </a:r>
          </a:p>
          <a:p>
            <a:r>
              <a:rPr lang="es-MX" dirty="0" err="1"/>
              <a:t>Mobiface</a:t>
            </a:r>
            <a:r>
              <a:rPr lang="es-MX" dirty="0"/>
              <a:t> (</a:t>
            </a:r>
            <a:r>
              <a:rPr lang="es-MX" dirty="0" err="1"/>
              <a:t>Duong</a:t>
            </a:r>
            <a:r>
              <a:rPr lang="es-MX" dirty="0"/>
              <a:t> et al, 2018)</a:t>
            </a:r>
          </a:p>
          <a:p>
            <a:r>
              <a:rPr lang="es-MX" dirty="0" err="1"/>
              <a:t>LightCNN</a:t>
            </a:r>
            <a:r>
              <a:rPr lang="es-MX" dirty="0"/>
              <a:t> (Wu et al, 2018)</a:t>
            </a:r>
          </a:p>
          <a:p>
            <a:endParaRPr lang="es-MX" dirty="0"/>
          </a:p>
        </p:txBody>
      </p:sp>
      <p:pic>
        <p:nvPicPr>
          <p:cNvPr id="2052" name="Picture 4" descr="Figure 1. The structure of the proposed Flipped-MobiFace. The Flipped-MobiFace is an extended structure of MobiFace with two additional layers that learn to predict the deep features of the posed face in the opposite side.">
            <a:extLst>
              <a:ext uri="{FF2B5EF4-FFF2-40B4-BE49-F238E27FC236}">
                <a16:creationId xmlns:a16="http://schemas.microsoft.com/office/drawing/2014/main" id="{6C66DC8B-730D-49E7-BE81-331A3D0330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20" t="-4366" r="-1220" b="4366"/>
          <a:stretch/>
        </p:blipFill>
        <p:spPr bwMode="auto">
          <a:xfrm>
            <a:off x="6088268" y="4015232"/>
            <a:ext cx="5146266" cy="205536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mobilenetv3">
            <a:extLst>
              <a:ext uri="{FF2B5EF4-FFF2-40B4-BE49-F238E27FC236}">
                <a16:creationId xmlns:a16="http://schemas.microsoft.com/office/drawing/2014/main" id="{EEC80C76-59EB-4446-8A9F-30C30C441C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2325" b="64950"/>
          <a:stretch/>
        </p:blipFill>
        <p:spPr bwMode="auto">
          <a:xfrm>
            <a:off x="1612901" y="4342384"/>
            <a:ext cx="3352800" cy="1424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194279"/>
      </p:ext>
    </p:extLst>
  </p:cSld>
  <p:clrMapOvr>
    <a:masterClrMapping/>
  </p:clrMapOvr>
  <p:transition advClick="0" advTm="1000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35392497"/>
      </p:ext>
    </p:extLst>
  </p:cSld>
  <p:clrMapOvr>
    <a:masterClrMapping/>
  </p:clrMapOvr>
  <p:transition advClick="0" advTm="10000">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ShuffleNetV2</a:t>
            </a:r>
          </a:p>
        </p:txBody>
      </p:sp>
      <p:pic>
        <p:nvPicPr>
          <p:cNvPr id="3" name="Picture 2">
            <a:extLst>
              <a:ext uri="{FF2B5EF4-FFF2-40B4-BE49-F238E27FC236}">
                <a16:creationId xmlns:a16="http://schemas.microsoft.com/office/drawing/2014/main" id="{9AC129C6-5CCB-4083-926B-5B1AB3A97702}"/>
              </a:ext>
            </a:extLst>
          </p:cNvPr>
          <p:cNvPicPr>
            <a:picLocks noChangeAspect="1"/>
          </p:cNvPicPr>
          <p:nvPr/>
        </p:nvPicPr>
        <p:blipFill>
          <a:blip r:embed="rId2"/>
          <a:stretch>
            <a:fillRect/>
          </a:stretch>
        </p:blipFill>
        <p:spPr>
          <a:xfrm>
            <a:off x="2422525" y="1524000"/>
            <a:ext cx="7346949" cy="4312659"/>
          </a:xfrm>
          <a:prstGeom prst="rect">
            <a:avLst/>
          </a:prstGeom>
        </p:spPr>
      </p:pic>
      <p:sp>
        <p:nvSpPr>
          <p:cNvPr id="4" name="TextBox 3">
            <a:extLst>
              <a:ext uri="{FF2B5EF4-FFF2-40B4-BE49-F238E27FC236}">
                <a16:creationId xmlns:a16="http://schemas.microsoft.com/office/drawing/2014/main" id="{67BFC34F-F1C1-463A-A764-92548F0EBAF3}"/>
              </a:ext>
            </a:extLst>
          </p:cNvPr>
          <p:cNvSpPr txBox="1"/>
          <p:nvPr/>
        </p:nvSpPr>
        <p:spPr>
          <a:xfrm>
            <a:off x="1981200" y="5943021"/>
            <a:ext cx="8763000" cy="646331"/>
          </a:xfrm>
          <a:prstGeom prst="rect">
            <a:avLst/>
          </a:prstGeom>
          <a:noFill/>
        </p:spPr>
        <p:txBody>
          <a:bodyPr wrap="square" rtlCol="0">
            <a:spAutoFit/>
          </a:bodyPr>
          <a:lstStyle/>
          <a:p>
            <a:r>
              <a:rPr lang="en-US" dirty="0"/>
              <a:t>N. Ma, X. Zhang, H.-T. Zheng, and J. Sun. Shufflenetv2: Practical Guidelines for Efficient CNN Architecture Design. </a:t>
            </a:r>
            <a:r>
              <a:rPr lang="en-US" i="1" dirty="0"/>
              <a:t>ECCV</a:t>
            </a:r>
            <a:r>
              <a:rPr lang="en-US" dirty="0"/>
              <a:t>, 2018</a:t>
            </a:r>
          </a:p>
        </p:txBody>
      </p:sp>
    </p:spTree>
    <p:extLst>
      <p:ext uri="{BB962C8B-B14F-4D97-AF65-F5344CB8AC3E}">
        <p14:creationId xmlns:p14="http://schemas.microsoft.com/office/powerpoint/2010/main" val="973888885"/>
      </p:ext>
    </p:extLst>
  </p:cSld>
  <p:clrMapOvr>
    <a:masterClrMapping/>
  </p:clrMapOvr>
  <p:transition advClick="0" advTm="10000">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3852" y="177801"/>
            <a:ext cx="9785349" cy="1239837"/>
          </a:xfrm>
          <a:prstGeom prst="rect">
            <a:avLst/>
          </a:prstGeom>
        </p:spPr>
        <p:txBody>
          <a:bodyPr anchor="b">
            <a:normAutofit/>
          </a:bodyPr>
          <a:lstStyle/>
          <a:p>
            <a:r>
              <a:rPr lang="en-US" sz="3600" dirty="0" err="1">
                <a:solidFill>
                  <a:schemeClr val="tx1">
                    <a:lumMod val="75000"/>
                  </a:schemeClr>
                </a:solidFill>
              </a:rPr>
              <a:t>ShuffleFaceNet</a:t>
            </a:r>
            <a:r>
              <a:rPr lang="en-US" sz="3600" dirty="0">
                <a:solidFill>
                  <a:schemeClr val="tx1">
                    <a:lumMod val="75000"/>
                  </a:schemeClr>
                </a:solidFill>
              </a:rPr>
              <a:t>: </a:t>
            </a:r>
            <a:r>
              <a:rPr lang="en-US" dirty="0"/>
              <a:t>the face recognition strategy</a:t>
            </a:r>
            <a:endParaRPr lang="en-US" sz="3600" dirty="0">
              <a:solidFill>
                <a:schemeClr val="tx1">
                  <a:lumMod val="75000"/>
                </a:schemeClr>
              </a:solidFill>
            </a:endParaRPr>
          </a:p>
        </p:txBody>
      </p:sp>
      <p:pic>
        <p:nvPicPr>
          <p:cNvPr id="5" name="Content Placeholder 4">
            <a:extLst>
              <a:ext uri="{FF2B5EF4-FFF2-40B4-BE49-F238E27FC236}">
                <a16:creationId xmlns:a16="http://schemas.microsoft.com/office/drawing/2014/main" id="{1C0A1097-D359-4A3D-81DB-4C2B37EF52BA}"/>
              </a:ext>
            </a:extLst>
          </p:cNvPr>
          <p:cNvPicPr>
            <a:picLocks noGrp="1" noChangeAspect="1"/>
          </p:cNvPicPr>
          <p:nvPr>
            <p:ph sz="half" idx="2"/>
          </p:nvPr>
        </p:nvPicPr>
        <p:blipFill>
          <a:blip r:embed="rId2"/>
          <a:stretch>
            <a:fillRect/>
          </a:stretch>
        </p:blipFill>
        <p:spPr>
          <a:xfrm>
            <a:off x="2205179" y="1646239"/>
            <a:ext cx="8317841" cy="3992562"/>
          </a:xfrm>
          <a:prstGeom prst="rect">
            <a:avLst/>
          </a:prstGeom>
          <a:noFill/>
        </p:spPr>
      </p:pic>
      <p:sp>
        <p:nvSpPr>
          <p:cNvPr id="8" name="Rectangle 7">
            <a:extLst>
              <a:ext uri="{FF2B5EF4-FFF2-40B4-BE49-F238E27FC236}">
                <a16:creationId xmlns:a16="http://schemas.microsoft.com/office/drawing/2014/main" id="{3F1B6C5E-2939-41ED-A4DC-471AFBF9B260}"/>
              </a:ext>
            </a:extLst>
          </p:cNvPr>
          <p:cNvSpPr/>
          <p:nvPr/>
        </p:nvSpPr>
        <p:spPr>
          <a:xfrm>
            <a:off x="2438634" y="4343400"/>
            <a:ext cx="7848366" cy="34334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528E80-727B-4289-ABF2-6677FC4963C5}"/>
              </a:ext>
            </a:extLst>
          </p:cNvPr>
          <p:cNvSpPr/>
          <p:nvPr/>
        </p:nvSpPr>
        <p:spPr>
          <a:xfrm>
            <a:off x="2438634" y="2819400"/>
            <a:ext cx="7848366" cy="34334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117E2C4-8D62-4D0A-8988-6EA447784086}"/>
              </a:ext>
            </a:extLst>
          </p:cNvPr>
          <p:cNvSpPr/>
          <p:nvPr/>
        </p:nvSpPr>
        <p:spPr>
          <a:xfrm>
            <a:off x="2438634" y="4648200"/>
            <a:ext cx="7848366" cy="34334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077624"/>
      </p:ext>
    </p:extLst>
  </p:cSld>
  <p:clrMapOvr>
    <a:masterClrMapping/>
  </p:clrMapOvr>
  <p:transition advClick="0" advTm="20000">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3852" y="177801"/>
            <a:ext cx="9785349" cy="1239837"/>
          </a:xfrm>
          <a:prstGeom prst="rect">
            <a:avLst/>
          </a:prstGeom>
        </p:spPr>
        <p:txBody>
          <a:bodyPr anchor="b">
            <a:normAutofit/>
          </a:bodyPr>
          <a:lstStyle/>
          <a:p>
            <a:r>
              <a:rPr lang="en-US" sz="3600" dirty="0" err="1">
                <a:solidFill>
                  <a:schemeClr val="tx1">
                    <a:lumMod val="75000"/>
                  </a:schemeClr>
                </a:solidFill>
              </a:rPr>
              <a:t>ShuffleFaceNet</a:t>
            </a:r>
            <a:r>
              <a:rPr lang="en-US" sz="3600" dirty="0">
                <a:solidFill>
                  <a:schemeClr val="tx1">
                    <a:lumMod val="75000"/>
                  </a:schemeClr>
                </a:solidFill>
              </a:rPr>
              <a:t>: </a:t>
            </a:r>
            <a:r>
              <a:rPr lang="en-US" dirty="0"/>
              <a:t>the face recognition strategy</a:t>
            </a:r>
            <a:endParaRPr lang="en-US" sz="3600" dirty="0">
              <a:solidFill>
                <a:schemeClr val="tx1">
                  <a:lumMod val="75000"/>
                </a:schemeClr>
              </a:solidFill>
            </a:endParaRPr>
          </a:p>
        </p:txBody>
      </p:sp>
      <p:sp>
        <p:nvSpPr>
          <p:cNvPr id="4" name="Content Placeholder 3">
            <a:extLst>
              <a:ext uri="{FF2B5EF4-FFF2-40B4-BE49-F238E27FC236}">
                <a16:creationId xmlns:a16="http://schemas.microsoft.com/office/drawing/2014/main" id="{DB838024-289D-4A4D-A7FB-D044B480A779}"/>
              </a:ext>
            </a:extLst>
          </p:cNvPr>
          <p:cNvSpPr>
            <a:spLocks noGrp="1"/>
          </p:cNvSpPr>
          <p:nvPr>
            <p:ph sz="half" idx="2"/>
          </p:nvPr>
        </p:nvSpPr>
        <p:spPr>
          <a:xfrm>
            <a:off x="1593851" y="1981200"/>
            <a:ext cx="10293349" cy="4114800"/>
          </a:xfrm>
        </p:spPr>
        <p:txBody>
          <a:bodyPr>
            <a:normAutofit/>
          </a:bodyPr>
          <a:lstStyle/>
          <a:p>
            <a:r>
              <a:rPr lang="es-MX" b="1" dirty="0"/>
              <a:t>Global </a:t>
            </a:r>
            <a:r>
              <a:rPr lang="es-MX" b="1" dirty="0" err="1"/>
              <a:t>DepthWise</a:t>
            </a:r>
            <a:r>
              <a:rPr lang="es-MX" b="1" dirty="0"/>
              <a:t> </a:t>
            </a:r>
            <a:r>
              <a:rPr lang="es-MX" b="1" dirty="0" err="1"/>
              <a:t>convolution</a:t>
            </a:r>
            <a:r>
              <a:rPr lang="es-MX" dirty="0"/>
              <a:t> after Conv5</a:t>
            </a:r>
          </a:p>
          <a:p>
            <a:pPr lvl="1"/>
            <a:r>
              <a:rPr lang="es-MX" dirty="0"/>
              <a:t>GAP </a:t>
            </a:r>
            <a:r>
              <a:rPr lang="es-MX" dirty="0" err="1"/>
              <a:t>less</a:t>
            </a:r>
            <a:r>
              <a:rPr lang="es-MX" dirty="0"/>
              <a:t> </a:t>
            </a:r>
            <a:r>
              <a:rPr lang="es-MX" dirty="0" err="1"/>
              <a:t>accurate</a:t>
            </a:r>
            <a:r>
              <a:rPr lang="es-MX" dirty="0"/>
              <a:t> </a:t>
            </a:r>
            <a:r>
              <a:rPr lang="es-MX" dirty="0" err="1"/>
              <a:t>for</a:t>
            </a:r>
            <a:r>
              <a:rPr lang="es-MX" dirty="0"/>
              <a:t> </a:t>
            </a:r>
            <a:r>
              <a:rPr lang="es-MX" dirty="0" err="1"/>
              <a:t>face</a:t>
            </a:r>
            <a:r>
              <a:rPr lang="es-MX" dirty="0"/>
              <a:t> </a:t>
            </a:r>
            <a:r>
              <a:rPr lang="es-MX" dirty="0" err="1"/>
              <a:t>recognition</a:t>
            </a:r>
            <a:r>
              <a:rPr lang="es-MX" dirty="0"/>
              <a:t> (Wu, 2018; Chen, 2018; Deng, 2018)</a:t>
            </a:r>
          </a:p>
          <a:p>
            <a:pPr lvl="2"/>
            <a:r>
              <a:rPr lang="es-MX" dirty="0" err="1"/>
              <a:t>Eliminates</a:t>
            </a:r>
            <a:r>
              <a:rPr lang="es-MX" dirty="0"/>
              <a:t> </a:t>
            </a:r>
            <a:r>
              <a:rPr lang="es-MX" dirty="0" err="1"/>
              <a:t>face</a:t>
            </a:r>
            <a:r>
              <a:rPr lang="es-MX" dirty="0"/>
              <a:t> </a:t>
            </a:r>
            <a:r>
              <a:rPr lang="es-MX" dirty="0" err="1"/>
              <a:t>discriminative</a:t>
            </a:r>
            <a:r>
              <a:rPr lang="es-MX" dirty="0"/>
              <a:t> </a:t>
            </a:r>
            <a:r>
              <a:rPr lang="es-MX" dirty="0" err="1"/>
              <a:t>information</a:t>
            </a:r>
            <a:r>
              <a:rPr lang="es-MX" dirty="0"/>
              <a:t> </a:t>
            </a:r>
            <a:r>
              <a:rPr lang="en-US" dirty="0"/>
              <a:t>from</a:t>
            </a:r>
            <a:r>
              <a:rPr lang="es-MX" dirty="0"/>
              <a:t> </a:t>
            </a:r>
            <a:r>
              <a:rPr lang="es-MX" dirty="0" err="1"/>
              <a:t>feature</a:t>
            </a:r>
            <a:r>
              <a:rPr lang="es-MX" dirty="0"/>
              <a:t> vector </a:t>
            </a:r>
            <a:r>
              <a:rPr lang="es-MX" dirty="0" err="1"/>
              <a:t>units</a:t>
            </a:r>
            <a:endParaRPr lang="en-US" dirty="0"/>
          </a:p>
          <a:p>
            <a:r>
              <a:rPr lang="en-US" b="1" dirty="0" err="1"/>
              <a:t>PReLU</a:t>
            </a:r>
            <a:r>
              <a:rPr lang="en-US" dirty="0"/>
              <a:t> activation</a:t>
            </a:r>
          </a:p>
          <a:p>
            <a:pPr lvl="1"/>
            <a:r>
              <a:rPr lang="en-US" dirty="0"/>
              <a:t>Allows negative responses, improving face recognition performance (J.-C. Chen, 2016; S. Chen, 2018; Duong, 2018)</a:t>
            </a:r>
          </a:p>
          <a:p>
            <a:pPr lvl="1"/>
            <a:r>
              <a:rPr lang="en-US" dirty="0" err="1"/>
              <a:t>ReLU</a:t>
            </a:r>
            <a:r>
              <a:rPr lang="en-US" dirty="0"/>
              <a:t> offers usually high dimensional and sparse features</a:t>
            </a:r>
          </a:p>
          <a:p>
            <a:r>
              <a:rPr lang="en-US" b="1" dirty="0"/>
              <a:t>Fast </a:t>
            </a:r>
            <a:r>
              <a:rPr lang="en-US" b="1" dirty="0" err="1"/>
              <a:t>downsampling</a:t>
            </a:r>
            <a:endParaRPr lang="en-US" dirty="0"/>
          </a:p>
          <a:p>
            <a:pPr lvl="1"/>
            <a:r>
              <a:rPr lang="en-US" dirty="0"/>
              <a:t>Retain more input data using strides instead of convolution + pooling at Conv1</a:t>
            </a:r>
          </a:p>
          <a:p>
            <a:pPr lvl="1"/>
            <a:r>
              <a:rPr lang="en-US" dirty="0"/>
              <a:t>Compact 128-dimensional face representation</a:t>
            </a:r>
          </a:p>
          <a:p>
            <a:endParaRPr lang="es-MX" dirty="0"/>
          </a:p>
        </p:txBody>
      </p:sp>
    </p:spTree>
    <p:extLst>
      <p:ext uri="{BB962C8B-B14F-4D97-AF65-F5344CB8AC3E}">
        <p14:creationId xmlns:p14="http://schemas.microsoft.com/office/powerpoint/2010/main" val="3213927471"/>
      </p:ext>
    </p:extLst>
  </p:cSld>
  <p:clrMapOvr>
    <a:masterClrMapping/>
  </p:clrMapOvr>
  <p:transition advClick="0" advTm="20000">
    <p:push dir="u"/>
  </p:transition>
</p:sld>
</file>

<file path=ppt/theme/theme1.xml><?xml version="1.0" encoding="utf-8"?>
<a:theme xmlns:a="http://schemas.openxmlformats.org/drawingml/2006/main" name="Math 16x9">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919</Words>
  <Application>Microsoft Office PowerPoint</Application>
  <PresentationFormat>Widescreen</PresentationFormat>
  <Paragraphs>82</Paragraphs>
  <Slides>18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Euphemia</vt:lpstr>
      <vt:lpstr>Math 16x9</vt:lpstr>
      <vt:lpstr>ShuffleFaceNet: A Lightweight Face Architecture for Efficient and Highly-Accurate Face Recognition</vt:lpstr>
      <vt:lpstr>Outline</vt:lpstr>
      <vt:lpstr>Introduction</vt:lpstr>
      <vt:lpstr>Face recognition with Deep neural networks</vt:lpstr>
      <vt:lpstr>Lightweight FaceNets</vt:lpstr>
      <vt:lpstr>Approach</vt:lpstr>
      <vt:lpstr>ShuffleNetV2</vt:lpstr>
      <vt:lpstr>ShuffleFaceNet: the face recognition strategy</vt:lpstr>
      <vt:lpstr>ShuffleFaceNet: the face recognition strategy</vt:lpstr>
      <vt:lpstr>Experiments</vt:lpstr>
      <vt:lpstr>Evaluation on MegaFace Challenge 1 using Facescrub as test set</vt:lpstr>
      <vt:lpstr>Evaluation on YouTube Face database</vt:lpstr>
      <vt:lpstr>REP-YTF protocol</vt:lpstr>
      <vt:lpstr>Training on MS1M-RetinaFace and LFR track 1 test results</vt:lpstr>
      <vt:lpstr>Efficiency tests and complexity comparison</vt:lpstr>
      <vt:lpstr>Conclusions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ShuffleFaceNet: A Lightweight Face Architecture for Efficient and Highly-Accurate Face Recognition</dc:title>
  <dc:creator>Luis Santiago Luévano García</dc:creator>
  <cp:lastModifiedBy>Luis Santiago</cp:lastModifiedBy>
  <cp:revision>13</cp:revision>
  <dcterms:created xsi:type="dcterms:W3CDTF">2019-10-27T15:55:07Z</dcterms:created>
  <dcterms:modified xsi:type="dcterms:W3CDTF">2020-02-26T22:59:07Z</dcterms:modified>
</cp:coreProperties>
</file>