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1808">
          <p15:clr>
            <a:srgbClr val="A4A3A4"/>
          </p15:clr>
        </p15:guide>
        <p15:guide id="3" pos="13824">
          <p15:clr>
            <a:srgbClr val="A4A3A4"/>
          </p15:clr>
        </p15:guide>
      </p15:sldGuideLst>
    </p:ext>
    <p:ext uri="http://customooxmlschemas.google.com/">
      <go:slidesCustomData xmlns:go="http://customooxmlschemas.google.com/" r:id="rId8" roundtripDataSignature="AMtx7mj2qCn0GZ7MbtSlLBEE4uGHla72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C67A8E2-D8D8-4331-AEA5-690F037EFEFA}">
  <a:tblStyle styleId="{6C67A8E2-D8D8-4331-AEA5-690F037EFEFA}"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1808"/>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 name="Google Shape;3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Image">
  <p:cSld name="Background Image">
    <p:spTree>
      <p:nvGrpSpPr>
        <p:cNvPr id="15" name="Shape 15"/>
        <p:cNvGrpSpPr/>
        <p:nvPr/>
      </p:nvGrpSpPr>
      <p:grpSpPr>
        <a:xfrm>
          <a:off x="0" y="0"/>
          <a:ext cx="0" cy="0"/>
          <a:chOff x="0" y="0"/>
          <a:chExt cx="0" cy="0"/>
        </a:xfrm>
      </p:grpSpPr>
      <p:cxnSp>
        <p:nvCxnSpPr>
          <p:cNvPr id="16" name="Google Shape;16;p3"/>
          <p:cNvCxnSpPr/>
          <p:nvPr/>
        </p:nvCxnSpPr>
        <p:spPr>
          <a:xfrm>
            <a:off x="11169060" y="6431836"/>
            <a:ext cx="0" cy="24886364"/>
          </a:xfrm>
          <a:prstGeom prst="straightConnector1">
            <a:avLst/>
          </a:prstGeom>
          <a:noFill/>
          <a:ln cap="flat" cmpd="tri" w="76200">
            <a:solidFill>
              <a:schemeClr val="dk1"/>
            </a:solidFill>
            <a:prstDash val="solid"/>
            <a:round/>
            <a:headEnd len="med" w="med" type="oval"/>
            <a:tailEnd len="med" w="med" type="oval"/>
          </a:ln>
        </p:spPr>
      </p:cxnSp>
      <p:cxnSp>
        <p:nvCxnSpPr>
          <p:cNvPr id="17" name="Google Shape;17;p3"/>
          <p:cNvCxnSpPr/>
          <p:nvPr/>
        </p:nvCxnSpPr>
        <p:spPr>
          <a:xfrm>
            <a:off x="11307763" y="7009765"/>
            <a:ext cx="914400" cy="914400"/>
          </a:xfrm>
          <a:prstGeom prst="straightConnector1">
            <a:avLst/>
          </a:prstGeom>
          <a:noFill/>
          <a:ln>
            <a:noFill/>
          </a:ln>
        </p:spPr>
      </p:cxnSp>
      <p:cxnSp>
        <p:nvCxnSpPr>
          <p:cNvPr id="18" name="Google Shape;18;p3"/>
          <p:cNvCxnSpPr/>
          <p:nvPr/>
        </p:nvCxnSpPr>
        <p:spPr>
          <a:xfrm>
            <a:off x="21945600" y="6431836"/>
            <a:ext cx="0" cy="24886364"/>
          </a:xfrm>
          <a:prstGeom prst="straightConnector1">
            <a:avLst/>
          </a:prstGeom>
          <a:noFill/>
          <a:ln cap="flat" cmpd="tri" w="76200">
            <a:solidFill>
              <a:schemeClr val="dk1"/>
            </a:solidFill>
            <a:prstDash val="solid"/>
            <a:round/>
            <a:headEnd len="med" w="med" type="oval"/>
            <a:tailEnd len="med" w="med" type="oval"/>
          </a:ln>
        </p:spPr>
      </p:cxnSp>
      <p:cxnSp>
        <p:nvCxnSpPr>
          <p:cNvPr id="19" name="Google Shape;19;p3"/>
          <p:cNvCxnSpPr/>
          <p:nvPr/>
        </p:nvCxnSpPr>
        <p:spPr>
          <a:xfrm>
            <a:off x="32577212" y="6431836"/>
            <a:ext cx="0" cy="24886364"/>
          </a:xfrm>
          <a:prstGeom prst="straightConnector1">
            <a:avLst/>
          </a:prstGeom>
          <a:noFill/>
          <a:ln cap="flat" cmpd="tri" w="88900">
            <a:solidFill>
              <a:schemeClr val="dk1"/>
            </a:solidFill>
            <a:prstDash val="solid"/>
            <a:round/>
            <a:headEnd len="med" w="med" type="oval"/>
            <a:tailEnd len="med" w="med" type="oval"/>
          </a:ln>
        </p:spPr>
      </p:cxnSp>
      <p:sp>
        <p:nvSpPr>
          <p:cNvPr id="20" name="Google Shape;20;p3"/>
          <p:cNvSpPr txBox="1"/>
          <p:nvPr>
            <p:ph idx="1" type="body"/>
          </p:nvPr>
        </p:nvSpPr>
        <p:spPr>
          <a:xfrm>
            <a:off x="914400" y="6644640"/>
            <a:ext cx="9798050" cy="14874240"/>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21" name="Google Shape;21;p3"/>
          <p:cNvSpPr/>
          <p:nvPr>
            <p:ph idx="2" type="pic"/>
          </p:nvPr>
        </p:nvSpPr>
        <p:spPr>
          <a:xfrm>
            <a:off x="914400" y="21843852"/>
            <a:ext cx="9798050" cy="7452360"/>
          </a:xfrm>
          <a:prstGeom prst="rect">
            <a:avLst/>
          </a:prstGeom>
          <a:solidFill>
            <a:srgbClr val="D8D8D8"/>
          </a:solidFill>
          <a:ln>
            <a:noFill/>
          </a:ln>
        </p:spPr>
      </p:sp>
      <p:sp>
        <p:nvSpPr>
          <p:cNvPr id="22" name="Google Shape;22;p3"/>
          <p:cNvSpPr/>
          <p:nvPr>
            <p:ph idx="3" type="pic"/>
          </p:nvPr>
        </p:nvSpPr>
        <p:spPr>
          <a:xfrm>
            <a:off x="33046966" y="17186910"/>
            <a:ext cx="9798050" cy="7452360"/>
          </a:xfrm>
          <a:prstGeom prst="rect">
            <a:avLst/>
          </a:prstGeom>
          <a:solidFill>
            <a:srgbClr val="D8D8D8"/>
          </a:solidFill>
          <a:ln>
            <a:noFill/>
          </a:ln>
        </p:spPr>
      </p:sp>
      <p:sp>
        <p:nvSpPr>
          <p:cNvPr id="23" name="Google Shape;23;p3"/>
          <p:cNvSpPr txBox="1"/>
          <p:nvPr>
            <p:ph idx="4" type="body"/>
          </p:nvPr>
        </p:nvSpPr>
        <p:spPr>
          <a:xfrm>
            <a:off x="11674474" y="6644640"/>
            <a:ext cx="9798050" cy="22920960"/>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24" name="Google Shape;24;p3"/>
          <p:cNvSpPr txBox="1"/>
          <p:nvPr>
            <p:ph idx="5" type="body"/>
          </p:nvPr>
        </p:nvSpPr>
        <p:spPr>
          <a:xfrm>
            <a:off x="22516542" y="6705600"/>
            <a:ext cx="9448423" cy="6644640"/>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25" name="Google Shape;25;p3"/>
          <p:cNvSpPr txBox="1"/>
          <p:nvPr>
            <p:ph idx="6" type="body"/>
          </p:nvPr>
        </p:nvSpPr>
        <p:spPr>
          <a:xfrm>
            <a:off x="33046966" y="6705600"/>
            <a:ext cx="9798050" cy="9936480"/>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26" name="Google Shape;26;p3"/>
          <p:cNvSpPr txBox="1"/>
          <p:nvPr>
            <p:ph idx="7" type="body"/>
          </p:nvPr>
        </p:nvSpPr>
        <p:spPr>
          <a:xfrm>
            <a:off x="33046966" y="25130235"/>
            <a:ext cx="9798050" cy="4252487"/>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27" name="Google Shape;27;p3"/>
          <p:cNvSpPr/>
          <p:nvPr>
            <p:ph idx="8" type="chart"/>
          </p:nvPr>
        </p:nvSpPr>
        <p:spPr>
          <a:xfrm>
            <a:off x="22513521" y="14194529"/>
            <a:ext cx="9454334" cy="694213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854"/>
              </a:spcBef>
              <a:spcAft>
                <a:spcPts val="0"/>
              </a:spcAft>
              <a:buClr>
                <a:schemeClr val="dk1"/>
              </a:buClr>
              <a:buSzPts val="2392"/>
              <a:buFont typeface="Arial"/>
              <a:buChar char="•"/>
              <a:defRPr b="0" i="0" sz="2392" u="none" cap="none" strike="noStrike">
                <a:solidFill>
                  <a:schemeClr val="dk1"/>
                </a:solidFill>
                <a:latin typeface="Arial"/>
                <a:ea typeface="Arial"/>
                <a:cs typeface="Arial"/>
                <a:sym typeface="Arial"/>
              </a:defRPr>
            </a:lvl1pPr>
            <a:lvl2pPr lvl="1" marR="0" rtl="0" algn="l">
              <a:lnSpc>
                <a:spcPct val="90000"/>
              </a:lnSpc>
              <a:spcBef>
                <a:spcPts val="427"/>
              </a:spcBef>
              <a:spcAft>
                <a:spcPts val="0"/>
              </a:spcAft>
              <a:buClr>
                <a:schemeClr val="dk1"/>
              </a:buClr>
              <a:buSzPts val="2050"/>
              <a:buFont typeface="Arial"/>
              <a:buChar char="•"/>
              <a:defRPr b="0" i="0" sz="2050" u="none" cap="none" strike="noStrike">
                <a:solidFill>
                  <a:schemeClr val="dk1"/>
                </a:solidFill>
                <a:latin typeface="Arial"/>
                <a:ea typeface="Arial"/>
                <a:cs typeface="Arial"/>
                <a:sym typeface="Arial"/>
              </a:defRPr>
            </a:lvl2pPr>
            <a:lvl3pPr lvl="2" marR="0" rtl="0" algn="l">
              <a:lnSpc>
                <a:spcPct val="90000"/>
              </a:lnSpc>
              <a:spcBef>
                <a:spcPts val="427"/>
              </a:spcBef>
              <a:spcAft>
                <a:spcPts val="0"/>
              </a:spcAft>
              <a:buClr>
                <a:schemeClr val="dk1"/>
              </a:buClr>
              <a:buSzPts val="1708"/>
              <a:buFont typeface="Arial"/>
              <a:buChar char="•"/>
              <a:defRPr b="0" i="0" sz="1708" u="none" cap="none" strike="noStrike">
                <a:solidFill>
                  <a:schemeClr val="dk1"/>
                </a:solidFill>
                <a:latin typeface="Arial"/>
                <a:ea typeface="Arial"/>
                <a:cs typeface="Arial"/>
                <a:sym typeface="Arial"/>
              </a:defRPr>
            </a:lvl3pPr>
            <a:lvl4pPr lvl="3"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4pPr>
            <a:lvl5pPr lvl="4"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5pPr>
            <a:lvl6pPr lvl="5"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lvl="6"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lvl="7"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lvl="8"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28" name="Google Shape;28;p3"/>
          <p:cNvSpPr txBox="1"/>
          <p:nvPr>
            <p:ph idx="9" type="body"/>
          </p:nvPr>
        </p:nvSpPr>
        <p:spPr>
          <a:xfrm>
            <a:off x="22513522" y="21847581"/>
            <a:ext cx="9417420" cy="7596100"/>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202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p:nvPr/>
        </p:nvSpPr>
        <p:spPr>
          <a:xfrm>
            <a:off x="0" y="0"/>
            <a:ext cx="43891200" cy="5486400"/>
          </a:xfrm>
          <a:prstGeom prst="rect">
            <a:avLst/>
          </a:prstGeom>
          <a:solidFill>
            <a:srgbClr val="5D002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900"/>
              <a:buFont typeface="Arial"/>
              <a:buNone/>
            </a:pPr>
            <a:r>
              <a:t/>
            </a:r>
            <a:endParaRPr b="0" i="0" sz="2900" u="none" cap="none" strike="noStrike">
              <a:solidFill>
                <a:schemeClr val="dk1"/>
              </a:solidFill>
              <a:latin typeface="Arial"/>
              <a:ea typeface="Arial"/>
              <a:cs typeface="Arial"/>
              <a:sym typeface="Arial"/>
            </a:endParaRPr>
          </a:p>
        </p:txBody>
      </p:sp>
      <p:sp>
        <p:nvSpPr>
          <p:cNvPr id="7" name="Google Shape;7;p2"/>
          <p:cNvSpPr/>
          <p:nvPr/>
        </p:nvSpPr>
        <p:spPr>
          <a:xfrm>
            <a:off x="0" y="5257801"/>
            <a:ext cx="43891200" cy="265176"/>
          </a:xfrm>
          <a:prstGeom prst="rect">
            <a:avLst/>
          </a:prstGeom>
          <a:solidFill>
            <a:srgbClr val="8D506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258"/>
              <a:buFont typeface="Arial"/>
              <a:buNone/>
            </a:pPr>
            <a:r>
              <a:t/>
            </a:r>
            <a:endParaRPr b="0" i="0" sz="7258" u="none" cap="none" strike="noStrike">
              <a:solidFill>
                <a:schemeClr val="lt1"/>
              </a:solidFill>
              <a:latin typeface="Arial"/>
              <a:ea typeface="Arial"/>
              <a:cs typeface="Arial"/>
              <a:sym typeface="Arial"/>
            </a:endParaRPr>
          </a:p>
        </p:txBody>
      </p:sp>
      <p:sp>
        <p:nvSpPr>
          <p:cNvPr id="8" name="Google Shape;8;p2"/>
          <p:cNvSpPr/>
          <p:nvPr/>
        </p:nvSpPr>
        <p:spPr>
          <a:xfrm>
            <a:off x="0" y="31470600"/>
            <a:ext cx="43891200" cy="1447800"/>
          </a:xfrm>
          <a:prstGeom prst="rect">
            <a:avLst/>
          </a:prstGeom>
          <a:solidFill>
            <a:srgbClr val="5D002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900"/>
              <a:buFont typeface="Arial"/>
              <a:buNone/>
            </a:pPr>
            <a:r>
              <a:t/>
            </a:r>
            <a:endParaRPr b="0" i="0" sz="2900" u="none" cap="none" strike="noStrike">
              <a:solidFill>
                <a:schemeClr val="dk1"/>
              </a:solidFill>
              <a:latin typeface="Arial"/>
              <a:ea typeface="Arial"/>
              <a:cs typeface="Arial"/>
              <a:sym typeface="Arial"/>
            </a:endParaRPr>
          </a:p>
        </p:txBody>
      </p:sp>
      <p:cxnSp>
        <p:nvCxnSpPr>
          <p:cNvPr id="9" name="Google Shape;9;p2"/>
          <p:cNvCxnSpPr/>
          <p:nvPr/>
        </p:nvCxnSpPr>
        <p:spPr>
          <a:xfrm>
            <a:off x="31543262" y="30837464"/>
            <a:ext cx="0" cy="1588169"/>
          </a:xfrm>
          <a:prstGeom prst="straightConnector1">
            <a:avLst/>
          </a:prstGeom>
          <a:noFill/>
          <a:ln cap="flat" cmpd="sng" w="25400">
            <a:solidFill>
              <a:schemeClr val="lt1"/>
            </a:solidFill>
            <a:prstDash val="dash"/>
            <a:miter lim="800000"/>
            <a:headEnd len="sm" w="sm" type="none"/>
            <a:tailEnd len="sm" w="sm" type="none"/>
          </a:ln>
        </p:spPr>
      </p:cxnSp>
      <p:pic>
        <p:nvPicPr>
          <p:cNvPr id="10" name="Google Shape;10;p2"/>
          <p:cNvPicPr preferRelativeResize="0"/>
          <p:nvPr/>
        </p:nvPicPr>
        <p:blipFill rotWithShape="1">
          <a:blip r:embed="rId1">
            <a:alphaModFix/>
          </a:blip>
          <a:srcRect b="0" l="0" r="0" t="0"/>
          <a:stretch/>
        </p:blipFill>
        <p:spPr>
          <a:xfrm>
            <a:off x="1" y="0"/>
            <a:ext cx="37322118" cy="2503724"/>
          </a:xfrm>
          <a:prstGeom prst="rect">
            <a:avLst/>
          </a:prstGeom>
          <a:noFill/>
          <a:ln>
            <a:noFill/>
          </a:ln>
        </p:spPr>
      </p:pic>
      <p:pic>
        <p:nvPicPr>
          <p:cNvPr id="11" name="Google Shape;11;p2"/>
          <p:cNvPicPr preferRelativeResize="0"/>
          <p:nvPr/>
        </p:nvPicPr>
        <p:blipFill rotWithShape="1">
          <a:blip r:embed="rId1">
            <a:alphaModFix/>
          </a:blip>
          <a:srcRect b="0" l="65059" r="0" t="0"/>
          <a:stretch/>
        </p:blipFill>
        <p:spPr>
          <a:xfrm>
            <a:off x="1" y="31434024"/>
            <a:ext cx="43939859" cy="1471433"/>
          </a:xfrm>
          <a:prstGeom prst="rect">
            <a:avLst/>
          </a:prstGeom>
          <a:noFill/>
          <a:ln>
            <a:noFill/>
          </a:ln>
        </p:spPr>
      </p:pic>
      <p:pic>
        <p:nvPicPr>
          <p:cNvPr id="12" name="Google Shape;12;p2"/>
          <p:cNvPicPr preferRelativeResize="0"/>
          <p:nvPr/>
        </p:nvPicPr>
        <p:blipFill rotWithShape="1">
          <a:blip r:embed="rId1">
            <a:alphaModFix/>
          </a:blip>
          <a:srcRect b="0" l="65059" r="0" t="0"/>
          <a:stretch/>
        </p:blipFill>
        <p:spPr>
          <a:xfrm>
            <a:off x="1" y="2503724"/>
            <a:ext cx="43891201" cy="2982676"/>
          </a:xfrm>
          <a:prstGeom prst="rect">
            <a:avLst/>
          </a:prstGeom>
          <a:noFill/>
          <a:ln>
            <a:noFill/>
          </a:ln>
        </p:spPr>
      </p:pic>
      <p:pic>
        <p:nvPicPr>
          <p:cNvPr id="13" name="Google Shape;13;p2"/>
          <p:cNvPicPr preferRelativeResize="0"/>
          <p:nvPr/>
        </p:nvPicPr>
        <p:blipFill rotWithShape="1">
          <a:blip r:embed="rId1">
            <a:alphaModFix/>
          </a:blip>
          <a:srcRect b="0" l="65059" r="0" t="0"/>
          <a:stretch/>
        </p:blipFill>
        <p:spPr>
          <a:xfrm>
            <a:off x="36157168" y="0"/>
            <a:ext cx="7734033" cy="2982676"/>
          </a:xfrm>
          <a:prstGeom prst="rect">
            <a:avLst/>
          </a:prstGeom>
          <a:noFill/>
          <a:ln>
            <a:noFill/>
          </a:ln>
        </p:spPr>
      </p:pic>
      <p:pic>
        <p:nvPicPr>
          <p:cNvPr id="14" name="Google Shape;14;p2"/>
          <p:cNvPicPr preferRelativeResize="0"/>
          <p:nvPr/>
        </p:nvPicPr>
        <p:blipFill rotWithShape="1">
          <a:blip r:embed="rId1">
            <a:alphaModFix/>
          </a:blip>
          <a:srcRect b="0" l="65059" r="0" t="0"/>
          <a:stretch/>
        </p:blipFill>
        <p:spPr>
          <a:xfrm>
            <a:off x="1" y="31470601"/>
            <a:ext cx="43891201" cy="95503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5.png"/><Relationship Id="rId11" Type="http://schemas.openxmlformats.org/officeDocument/2006/relationships/image" Target="../media/image9.png"/><Relationship Id="rId10" Type="http://schemas.openxmlformats.org/officeDocument/2006/relationships/image" Target="../media/image13.jpg"/><Relationship Id="rId12" Type="http://schemas.openxmlformats.org/officeDocument/2006/relationships/image" Target="../media/image12.png"/><Relationship Id="rId9"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4.png"/><Relationship Id="rId7" Type="http://schemas.openxmlformats.org/officeDocument/2006/relationships/image" Target="../media/image10.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 name="Shape 32"/>
        <p:cNvGrpSpPr/>
        <p:nvPr/>
      </p:nvGrpSpPr>
      <p:grpSpPr>
        <a:xfrm>
          <a:off x="0" y="0"/>
          <a:ext cx="0" cy="0"/>
          <a:chOff x="0" y="0"/>
          <a:chExt cx="0" cy="0"/>
        </a:xfrm>
      </p:grpSpPr>
      <p:sp>
        <p:nvSpPr>
          <p:cNvPr id="33" name="Google Shape;33;p1"/>
          <p:cNvSpPr/>
          <p:nvPr/>
        </p:nvSpPr>
        <p:spPr>
          <a:xfrm>
            <a:off x="1605750" y="1207050"/>
            <a:ext cx="40679700" cy="3423600"/>
          </a:xfrm>
          <a:prstGeom prst="rect">
            <a:avLst/>
          </a:prstGeom>
          <a:noFill/>
          <a:ln>
            <a:noFill/>
          </a:ln>
        </p:spPr>
        <p:txBody>
          <a:bodyPr anchorCtr="0" anchor="t" bIns="38950" lIns="77925" spcFirstLastPara="1" rIns="77925" wrap="square" tIns="38950">
            <a:spAutoFit/>
          </a:bodyPr>
          <a:lstStyle/>
          <a:p>
            <a:pPr indent="0" lvl="0" marL="0" marR="0" rtl="0" algn="ctr">
              <a:lnSpc>
                <a:spcPct val="100000"/>
              </a:lnSpc>
              <a:spcBef>
                <a:spcPts val="0"/>
              </a:spcBef>
              <a:spcAft>
                <a:spcPts val="0"/>
              </a:spcAft>
              <a:buClr>
                <a:srgbClr val="000000"/>
              </a:buClr>
              <a:buSzPts val="8800"/>
              <a:buFont typeface="Arial"/>
              <a:buNone/>
            </a:pPr>
            <a:r>
              <a:rPr b="1" i="0" lang="en-US" sz="8800" u="none" cap="none" strike="noStrike">
                <a:solidFill>
                  <a:schemeClr val="lt1"/>
                </a:solidFill>
                <a:latin typeface="Arial"/>
                <a:ea typeface="Arial"/>
                <a:cs typeface="Arial"/>
                <a:sym typeface="Arial"/>
              </a:rPr>
              <a:t>Solar</a:t>
            </a:r>
            <a:r>
              <a:rPr b="1" lang="en-US" sz="8800">
                <a:solidFill>
                  <a:schemeClr val="lt1"/>
                </a:solidFill>
              </a:rPr>
              <a:t>/</a:t>
            </a:r>
            <a:r>
              <a:rPr b="1" i="0" lang="en-US" sz="8800" u="none" cap="none" strike="noStrike">
                <a:solidFill>
                  <a:schemeClr val="lt1"/>
                </a:solidFill>
                <a:latin typeface="Arial"/>
                <a:ea typeface="Arial"/>
                <a:cs typeface="Arial"/>
                <a:sym typeface="Arial"/>
              </a:rPr>
              <a:t>Power Battery System</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513"/>
              </a:spcBef>
              <a:spcAft>
                <a:spcPts val="0"/>
              </a:spcAft>
              <a:buClr>
                <a:srgbClr val="000000"/>
              </a:buClr>
              <a:buSzPts val="5400"/>
              <a:buFont typeface="Arial"/>
              <a:buNone/>
            </a:pPr>
            <a:r>
              <a:rPr b="1" lang="en-US" sz="5400">
                <a:solidFill>
                  <a:schemeClr val="lt1"/>
                </a:solidFill>
              </a:rPr>
              <a:t>Lauren Lugo, Tarik Dawson, Clement Ong, Nathan Gil</a:t>
            </a:r>
            <a:endParaRPr b="1" i="0" sz="5400" u="none" cap="none" strike="noStrike">
              <a:solidFill>
                <a:schemeClr val="lt1"/>
              </a:solidFill>
              <a:latin typeface="Arial"/>
              <a:ea typeface="Arial"/>
              <a:cs typeface="Arial"/>
              <a:sym typeface="Arial"/>
            </a:endParaRPr>
          </a:p>
          <a:p>
            <a:pPr indent="0" lvl="0" marL="0" marR="0" rtl="0" algn="ctr">
              <a:lnSpc>
                <a:spcPct val="100000"/>
              </a:lnSpc>
              <a:spcBef>
                <a:spcPts val="2051"/>
              </a:spcBef>
              <a:spcAft>
                <a:spcPts val="0"/>
              </a:spcAft>
              <a:buClr>
                <a:srgbClr val="000000"/>
              </a:buClr>
              <a:buSzPts val="5400"/>
              <a:buFont typeface="Arial"/>
              <a:buNone/>
            </a:pPr>
            <a:r>
              <a:rPr b="1" lang="en-US" sz="5400">
                <a:solidFill>
                  <a:schemeClr val="lt1"/>
                </a:solidFill>
              </a:rPr>
              <a:t>Peng-Hao Huang</a:t>
            </a:r>
            <a:endParaRPr b="0" i="0" sz="1400" u="none" cap="none" strike="noStrike">
              <a:solidFill>
                <a:srgbClr val="000000"/>
              </a:solidFill>
              <a:latin typeface="Arial"/>
              <a:ea typeface="Arial"/>
              <a:cs typeface="Arial"/>
              <a:sym typeface="Arial"/>
            </a:endParaRPr>
          </a:p>
        </p:txBody>
      </p:sp>
      <p:sp>
        <p:nvSpPr>
          <p:cNvPr id="34" name="Google Shape;34;p1"/>
          <p:cNvSpPr txBox="1"/>
          <p:nvPr/>
        </p:nvSpPr>
        <p:spPr>
          <a:xfrm>
            <a:off x="914400" y="7003709"/>
            <a:ext cx="9829801" cy="4735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77"/>
              <a:buFont typeface="Arial"/>
              <a:buNone/>
            </a:pPr>
            <a:r>
              <a:t/>
            </a:r>
            <a:endParaRPr b="0" i="0" sz="2477" u="none" cap="none" strike="noStrike">
              <a:solidFill>
                <a:schemeClr val="dk1"/>
              </a:solidFill>
              <a:latin typeface="Arial"/>
              <a:ea typeface="Arial"/>
              <a:cs typeface="Arial"/>
              <a:sym typeface="Arial"/>
            </a:endParaRPr>
          </a:p>
        </p:txBody>
      </p:sp>
      <p:graphicFrame>
        <p:nvGraphicFramePr>
          <p:cNvPr id="35" name="Google Shape;35;p1"/>
          <p:cNvGraphicFramePr/>
          <p:nvPr/>
        </p:nvGraphicFramePr>
        <p:xfrm>
          <a:off x="11769612" y="25784238"/>
          <a:ext cx="3000000" cy="3000000"/>
        </p:xfrm>
        <a:graphic>
          <a:graphicData uri="http://schemas.openxmlformats.org/drawingml/2006/table">
            <a:tbl>
              <a:tblPr bandRow="1" firstRow="1">
                <a:noFill/>
                <a:tableStyleId>{6C67A8E2-D8D8-4331-AEA5-690F037EFEFA}</a:tableStyleId>
              </a:tblPr>
              <a:tblGrid>
                <a:gridCol w="1758925"/>
                <a:gridCol w="1966650"/>
                <a:gridCol w="1745075"/>
                <a:gridCol w="2063625"/>
                <a:gridCol w="2063625"/>
              </a:tblGrid>
              <a:tr h="654050">
                <a:tc gridSpan="4">
                  <a:txBody>
                    <a:bodyPr/>
                    <a:lstStyle/>
                    <a:p>
                      <a:pPr indent="0" lvl="0" marL="0" marR="0" rtl="0" algn="ctr">
                        <a:lnSpc>
                          <a:spcPct val="100000"/>
                        </a:lnSpc>
                        <a:spcBef>
                          <a:spcPts val="0"/>
                        </a:spcBef>
                        <a:spcAft>
                          <a:spcPts val="0"/>
                        </a:spcAft>
                        <a:buClr>
                          <a:srgbClr val="000000"/>
                        </a:buClr>
                        <a:buSzPts val="2700"/>
                        <a:buFont typeface="Arial"/>
                        <a:buNone/>
                      </a:pPr>
                      <a:r>
                        <a:rPr lang="en-US" sz="2700"/>
                        <a:t>Control Voltage vs Output Voltage</a:t>
                      </a:r>
                      <a:endParaRPr b="1" sz="2700" u="none" cap="none" strike="noStrike">
                        <a:solidFill>
                          <a:schemeClr val="dk1"/>
                        </a:solidFill>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76200">
                      <a:solidFill>
                        <a:schemeClr val="lt1"/>
                      </a:solidFill>
                      <a:prstDash val="solid"/>
                      <a:round/>
                      <a:headEnd len="sm" w="sm" type="none"/>
                      <a:tailEnd len="sm" w="sm" type="none"/>
                    </a:lnB>
                  </a:tcPr>
                </a:tc>
                <a:tc hMerge="1"/>
                <a:tc hMerge="1"/>
                <a:tc hMerge="1"/>
                <a:tc>
                  <a:txBody>
                    <a:bodyPr/>
                    <a:lstStyle/>
                    <a:p>
                      <a:pPr indent="0" lvl="0" marL="0" marR="0" rtl="0" algn="ctr">
                        <a:lnSpc>
                          <a:spcPct val="100000"/>
                        </a:lnSpc>
                        <a:spcBef>
                          <a:spcPts val="0"/>
                        </a:spcBef>
                        <a:spcAft>
                          <a:spcPts val="0"/>
                        </a:spcAft>
                        <a:buNone/>
                      </a:pPr>
                      <a:r>
                        <a:t/>
                      </a:r>
                      <a:endParaRPr sz="2700"/>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76200">
                      <a:solidFill>
                        <a:schemeClr val="lt1"/>
                      </a:solidFill>
                      <a:prstDash val="solid"/>
                      <a:round/>
                      <a:headEnd len="sm" w="sm" type="none"/>
                      <a:tailEnd len="sm" w="sm" type="none"/>
                    </a:lnB>
                  </a:tcPr>
                </a:tc>
              </a:tr>
              <a:tr h="513750">
                <a:tc>
                  <a:txBody>
                    <a:bodyPr/>
                    <a:lstStyle/>
                    <a:p>
                      <a:pPr indent="0" lvl="0" marL="0" marR="0" rtl="0" algn="ctr">
                        <a:lnSpc>
                          <a:spcPct val="100000"/>
                        </a:lnSpc>
                        <a:spcBef>
                          <a:spcPts val="0"/>
                        </a:spcBef>
                        <a:spcAft>
                          <a:spcPts val="0"/>
                        </a:spcAft>
                        <a:buClr>
                          <a:srgbClr val="000000"/>
                        </a:buClr>
                        <a:buSzPts val="2100"/>
                        <a:buFont typeface="Arial"/>
                        <a:buNone/>
                      </a:pPr>
                      <a:r>
                        <a:rPr lang="en-US" sz="2100"/>
                        <a:t>Control Voltage</a:t>
                      </a:r>
                      <a:endParaRPr b="0" sz="2100" u="none" cap="none" strike="noStrike">
                        <a:solidFill>
                          <a:schemeClr val="dk1"/>
                        </a:solidFill>
                      </a:endParaRPr>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762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100"/>
                        <a:buFont typeface="Arial"/>
                        <a:buNone/>
                      </a:pPr>
                      <a:r>
                        <a:rPr lang="en-US" sz="2100"/>
                        <a:t>1.2</a:t>
                      </a:r>
                      <a:endParaRPr b="0" sz="2100" u="none" cap="none" strike="noStrike">
                        <a:solidFill>
                          <a:schemeClr val="dk1"/>
                        </a:solidFill>
                      </a:endParaRPr>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762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100"/>
                        <a:buFont typeface="Arial"/>
                        <a:buNone/>
                      </a:pPr>
                      <a:r>
                        <a:rPr lang="en-US" sz="2100"/>
                        <a:t>1.0</a:t>
                      </a:r>
                      <a:endParaRPr b="0" sz="2100" u="none" cap="none" strike="noStrike">
                        <a:solidFill>
                          <a:schemeClr val="dk1"/>
                        </a:solidFill>
                      </a:endParaRPr>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762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100"/>
                        <a:buFont typeface="Arial"/>
                        <a:buNone/>
                      </a:pPr>
                      <a:r>
                        <a:rPr lang="en-US" sz="2100"/>
                        <a:t>0.8</a:t>
                      </a:r>
                      <a:endParaRPr b="0" sz="2100" u="none" cap="none" strike="noStrike">
                        <a:solidFill>
                          <a:schemeClr val="dk1"/>
                        </a:solidFill>
                      </a:endParaRPr>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762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2100"/>
                        <a:t>0.6</a:t>
                      </a:r>
                      <a:endParaRPr sz="2100" u="none" cap="none" strike="noStrike"/>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762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13750">
                <a:tc>
                  <a:txBody>
                    <a:bodyPr/>
                    <a:lstStyle/>
                    <a:p>
                      <a:pPr indent="0" lvl="0" marL="0" marR="0" rtl="0" algn="ctr">
                        <a:lnSpc>
                          <a:spcPct val="100000"/>
                        </a:lnSpc>
                        <a:spcBef>
                          <a:spcPts val="0"/>
                        </a:spcBef>
                        <a:spcAft>
                          <a:spcPts val="0"/>
                        </a:spcAft>
                        <a:buNone/>
                      </a:pPr>
                      <a:r>
                        <a:rPr lang="en-US" sz="2100"/>
                        <a:t>Input Voltage</a:t>
                      </a:r>
                      <a:endParaRPr sz="2100"/>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2100"/>
                        <a:t>30</a:t>
                      </a:r>
                      <a:endParaRPr sz="2100"/>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2100"/>
                        <a:t>30</a:t>
                      </a:r>
                      <a:endParaRPr sz="2100"/>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2100"/>
                        <a:t>30</a:t>
                      </a:r>
                      <a:endParaRPr sz="2100"/>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2100"/>
                        <a:t>30</a:t>
                      </a:r>
                      <a:endParaRPr sz="2100"/>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20400">
                <a:tc>
                  <a:txBody>
                    <a:bodyPr/>
                    <a:lstStyle/>
                    <a:p>
                      <a:pPr indent="0" lvl="0" marL="0" marR="0" rtl="0" algn="ctr">
                        <a:lnSpc>
                          <a:spcPct val="100000"/>
                        </a:lnSpc>
                        <a:spcBef>
                          <a:spcPts val="0"/>
                        </a:spcBef>
                        <a:spcAft>
                          <a:spcPts val="0"/>
                        </a:spcAft>
                        <a:buClr>
                          <a:schemeClr val="dk1"/>
                        </a:buClr>
                        <a:buSzPts val="2100"/>
                        <a:buFont typeface="Arial"/>
                        <a:buNone/>
                      </a:pPr>
                      <a:r>
                        <a:rPr lang="en-US" sz="2100"/>
                        <a:t>Output Voltage</a:t>
                      </a:r>
                      <a:endParaRPr b="0" sz="2100" u="none" cap="none" strike="noStrike">
                        <a:solidFill>
                          <a:schemeClr val="dk1"/>
                        </a:solidFill>
                      </a:endParaRPr>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100"/>
                        <a:buFont typeface="Arial"/>
                        <a:buNone/>
                      </a:pPr>
                      <a:r>
                        <a:rPr lang="en-US" sz="2100"/>
                        <a:t>11.3</a:t>
                      </a:r>
                      <a:endParaRPr b="0" sz="2100" u="none" cap="none" strike="noStrike">
                        <a:solidFill>
                          <a:schemeClr val="dk1"/>
                        </a:solidFill>
                      </a:endParaRPr>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100"/>
                        <a:buFont typeface="Arial"/>
                        <a:buNone/>
                      </a:pPr>
                      <a:r>
                        <a:rPr lang="en-US" sz="2100"/>
                        <a:t>12.021</a:t>
                      </a:r>
                      <a:endParaRPr b="0" sz="2100" u="none" cap="none" strike="noStrike">
                        <a:solidFill>
                          <a:schemeClr val="dk1"/>
                        </a:solidFill>
                      </a:endParaRPr>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100"/>
                        <a:buFont typeface="Arial"/>
                        <a:buNone/>
                      </a:pPr>
                      <a:r>
                        <a:rPr lang="en-US" sz="2100" u="none" cap="none" strike="noStrike"/>
                        <a:t>1</a:t>
                      </a:r>
                      <a:r>
                        <a:rPr lang="en-US" sz="2100"/>
                        <a:t>3.337</a:t>
                      </a:r>
                      <a:endParaRPr b="0" sz="2100" u="none" cap="none" strike="noStrike">
                        <a:solidFill>
                          <a:schemeClr val="dk1"/>
                        </a:solidFill>
                      </a:endParaRPr>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2100"/>
                        <a:t>14.117</a:t>
                      </a:r>
                      <a:endParaRPr sz="2100" u="none" cap="none" strike="noStrike"/>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20400">
                <a:tc>
                  <a:txBody>
                    <a:bodyPr/>
                    <a:lstStyle/>
                    <a:p>
                      <a:pPr indent="0" lvl="0" marL="0" marR="0" rtl="0" algn="ctr">
                        <a:lnSpc>
                          <a:spcPct val="100000"/>
                        </a:lnSpc>
                        <a:spcBef>
                          <a:spcPts val="0"/>
                        </a:spcBef>
                        <a:spcAft>
                          <a:spcPts val="0"/>
                        </a:spcAft>
                        <a:buNone/>
                      </a:pPr>
                      <a:r>
                        <a:rPr lang="en-US" sz="2100"/>
                        <a:t>Output Current</a:t>
                      </a:r>
                      <a:endParaRPr sz="2100"/>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2100"/>
                        <a:t>1</a:t>
                      </a:r>
                      <a:endParaRPr sz="2100"/>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2100"/>
                        <a:t>1</a:t>
                      </a:r>
                      <a:endParaRPr sz="2100"/>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2100"/>
                        <a:t>1</a:t>
                      </a:r>
                      <a:endParaRPr sz="2100" u="none" cap="none" strike="noStrike"/>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2100"/>
                        <a:t>1</a:t>
                      </a:r>
                      <a:endParaRPr sz="2100"/>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cxnSp>
        <p:nvCxnSpPr>
          <p:cNvPr id="36" name="Google Shape;36;p1"/>
          <p:cNvCxnSpPr/>
          <p:nvPr/>
        </p:nvCxnSpPr>
        <p:spPr>
          <a:xfrm>
            <a:off x="902089" y="10594682"/>
            <a:ext cx="9784200" cy="0"/>
          </a:xfrm>
          <a:prstGeom prst="straightConnector1">
            <a:avLst/>
          </a:prstGeom>
          <a:noFill/>
          <a:ln cap="flat" cmpd="sng" w="25400">
            <a:solidFill>
              <a:schemeClr val="dk1"/>
            </a:solidFill>
            <a:prstDash val="dash"/>
            <a:round/>
            <a:headEnd len="sm" w="sm" type="none"/>
            <a:tailEnd len="sm" w="sm" type="none"/>
          </a:ln>
        </p:spPr>
      </p:cxnSp>
      <p:cxnSp>
        <p:nvCxnSpPr>
          <p:cNvPr id="37" name="Google Shape;37;p1"/>
          <p:cNvCxnSpPr/>
          <p:nvPr/>
        </p:nvCxnSpPr>
        <p:spPr>
          <a:xfrm>
            <a:off x="11658601" y="19044450"/>
            <a:ext cx="9784080" cy="0"/>
          </a:xfrm>
          <a:prstGeom prst="straightConnector1">
            <a:avLst/>
          </a:prstGeom>
          <a:noFill/>
          <a:ln cap="flat" cmpd="sng" w="25400">
            <a:solidFill>
              <a:schemeClr val="dk1"/>
            </a:solidFill>
            <a:prstDash val="dash"/>
            <a:round/>
            <a:headEnd len="sm" w="sm" type="none"/>
            <a:tailEnd len="sm" w="sm" type="none"/>
          </a:ln>
        </p:spPr>
      </p:cxnSp>
      <p:cxnSp>
        <p:nvCxnSpPr>
          <p:cNvPr id="38" name="Google Shape;38;p1"/>
          <p:cNvCxnSpPr/>
          <p:nvPr/>
        </p:nvCxnSpPr>
        <p:spPr>
          <a:xfrm>
            <a:off x="11683074" y="25328294"/>
            <a:ext cx="9829800" cy="0"/>
          </a:xfrm>
          <a:prstGeom prst="straightConnector1">
            <a:avLst/>
          </a:prstGeom>
          <a:noFill/>
          <a:ln cap="flat" cmpd="sng" w="25400">
            <a:solidFill>
              <a:schemeClr val="dk1"/>
            </a:solidFill>
            <a:prstDash val="dash"/>
            <a:round/>
            <a:headEnd len="sm" w="sm" type="none"/>
            <a:tailEnd len="sm" w="sm" type="none"/>
          </a:ln>
        </p:spPr>
      </p:cxnSp>
      <p:cxnSp>
        <p:nvCxnSpPr>
          <p:cNvPr id="39" name="Google Shape;39;p1"/>
          <p:cNvCxnSpPr/>
          <p:nvPr/>
        </p:nvCxnSpPr>
        <p:spPr>
          <a:xfrm>
            <a:off x="22442212" y="13808417"/>
            <a:ext cx="9673301" cy="0"/>
          </a:xfrm>
          <a:prstGeom prst="straightConnector1">
            <a:avLst/>
          </a:prstGeom>
          <a:noFill/>
          <a:ln cap="flat" cmpd="sng" w="25400">
            <a:solidFill>
              <a:schemeClr val="dk1"/>
            </a:solidFill>
            <a:prstDash val="dash"/>
            <a:round/>
            <a:headEnd len="sm" w="sm" type="none"/>
            <a:tailEnd len="sm" w="sm" type="none"/>
          </a:ln>
        </p:spPr>
      </p:cxnSp>
      <p:sp>
        <p:nvSpPr>
          <p:cNvPr id="40" name="Google Shape;40;p1"/>
          <p:cNvSpPr txBox="1"/>
          <p:nvPr/>
        </p:nvSpPr>
        <p:spPr>
          <a:xfrm>
            <a:off x="22476762" y="25868195"/>
            <a:ext cx="9388200" cy="4063500"/>
          </a:xfrm>
          <a:prstGeom prst="rect">
            <a:avLst/>
          </a:prstGeom>
          <a:solidFill>
            <a:schemeClr val="lt1">
              <a:alpha val="41568"/>
            </a:schemeClr>
          </a:solidFill>
          <a:ln>
            <a:noFill/>
          </a:ln>
        </p:spPr>
        <p:txBody>
          <a:bodyPr anchorCtr="0" anchor="t" bIns="45700" lIns="91425" spcFirstLastPara="1" rIns="91425" wrap="square" tIns="45700">
            <a:spAutoFit/>
          </a:bodyPr>
          <a:lstStyle/>
          <a:p>
            <a:pPr indent="0" lvl="0" marL="0" marR="0" rtl="0" algn="l">
              <a:lnSpc>
                <a:spcPct val="164285"/>
              </a:lnSpc>
              <a:spcBef>
                <a:spcPts val="0"/>
              </a:spcBef>
              <a:spcAft>
                <a:spcPts val="0"/>
              </a:spcAft>
              <a:buClr>
                <a:srgbClr val="000000"/>
              </a:buClr>
              <a:buSzPts val="2800"/>
              <a:buFont typeface="Arial"/>
              <a:buNone/>
            </a:pPr>
            <a:r>
              <a:rPr lang="en-US" sz="2800"/>
              <a:t>Due to a fault in the DC-DC converter, we could not validate anything above 3A output, which in turn means we cannot power anything above 36W.</a:t>
            </a:r>
            <a:endParaRPr sz="2800"/>
          </a:p>
          <a:p>
            <a:pPr indent="0" lvl="0" marL="0" marR="0" rtl="0" algn="l">
              <a:lnSpc>
                <a:spcPct val="164285"/>
              </a:lnSpc>
              <a:spcBef>
                <a:spcPts val="0"/>
              </a:spcBef>
              <a:spcAft>
                <a:spcPts val="0"/>
              </a:spcAft>
              <a:buClr>
                <a:srgbClr val="000000"/>
              </a:buClr>
              <a:buSzPts val="2800"/>
              <a:buFont typeface="Arial"/>
              <a:buNone/>
            </a:pPr>
            <a:r>
              <a:rPr lang="en-US" sz="2800"/>
              <a:t>The DC-AC inverter successfully produced a pure sine wave AC output of 107VAC at 60Hz. It was able to po</a:t>
            </a:r>
            <a:r>
              <a:rPr lang="en-US" sz="2800"/>
              <a:t>wer </a:t>
            </a:r>
            <a:r>
              <a:rPr lang="en-US" sz="2800"/>
              <a:t>small electronic devices with the conditions given.</a:t>
            </a:r>
            <a:endParaRPr sz="2800"/>
          </a:p>
        </p:txBody>
      </p:sp>
      <p:cxnSp>
        <p:nvCxnSpPr>
          <p:cNvPr id="41" name="Google Shape;41;p1"/>
          <p:cNvCxnSpPr/>
          <p:nvPr/>
        </p:nvCxnSpPr>
        <p:spPr>
          <a:xfrm>
            <a:off x="33191492" y="25328300"/>
            <a:ext cx="9482400" cy="0"/>
          </a:xfrm>
          <a:prstGeom prst="straightConnector1">
            <a:avLst/>
          </a:prstGeom>
          <a:noFill/>
          <a:ln cap="flat" cmpd="sng" w="25400">
            <a:solidFill>
              <a:schemeClr val="dk1"/>
            </a:solidFill>
            <a:prstDash val="dash"/>
            <a:round/>
            <a:headEnd len="sm" w="sm" type="none"/>
            <a:tailEnd len="sm" w="sm" type="none"/>
          </a:ln>
        </p:spPr>
      </p:cxnSp>
      <p:sp>
        <p:nvSpPr>
          <p:cNvPr id="42" name="Google Shape;42;p1"/>
          <p:cNvSpPr txBox="1"/>
          <p:nvPr/>
        </p:nvSpPr>
        <p:spPr>
          <a:xfrm>
            <a:off x="879306" y="30527350"/>
            <a:ext cx="9829800" cy="954300"/>
          </a:xfrm>
          <a:prstGeom prst="rect">
            <a:avLst/>
          </a:prstGeom>
          <a:solidFill>
            <a:schemeClr val="lt1">
              <a:alpha val="41568"/>
            </a:scheme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1" lang="en-US" sz="2800" u="none" cap="none" strike="noStrike">
                <a:solidFill>
                  <a:schemeClr val="dk1"/>
                </a:solidFill>
                <a:latin typeface="Arial"/>
                <a:ea typeface="Arial"/>
                <a:cs typeface="Arial"/>
                <a:sym typeface="Arial"/>
              </a:rPr>
              <a:t>Figure 1. Connection to solar panel, charging p</a:t>
            </a:r>
            <a:r>
              <a:rPr i="1" lang="en-US" sz="2800">
                <a:solidFill>
                  <a:schemeClr val="dk1"/>
                </a:solidFill>
              </a:rPr>
              <a:t>ortable</a:t>
            </a:r>
            <a:r>
              <a:rPr b="0" i="1" lang="en-US" sz="2800" u="none" cap="none" strike="noStrike">
                <a:solidFill>
                  <a:schemeClr val="dk1"/>
                </a:solidFill>
                <a:latin typeface="Arial"/>
                <a:ea typeface="Arial"/>
                <a:cs typeface="Arial"/>
                <a:sym typeface="Arial"/>
              </a:rPr>
              <a:t> char</a:t>
            </a:r>
            <a:r>
              <a:rPr i="1" lang="en-US" sz="2800">
                <a:solidFill>
                  <a:schemeClr val="dk1"/>
                </a:solidFill>
              </a:rPr>
              <a:t>ger</a:t>
            </a:r>
            <a:endParaRPr b="0" i="0" sz="1400" u="none" cap="none" strike="noStrike">
              <a:solidFill>
                <a:srgbClr val="000000"/>
              </a:solidFill>
              <a:latin typeface="Arial"/>
              <a:ea typeface="Arial"/>
              <a:cs typeface="Arial"/>
              <a:sym typeface="Arial"/>
            </a:endParaRPr>
          </a:p>
        </p:txBody>
      </p:sp>
      <p:sp>
        <p:nvSpPr>
          <p:cNvPr id="43" name="Google Shape;43;p1"/>
          <p:cNvSpPr txBox="1"/>
          <p:nvPr/>
        </p:nvSpPr>
        <p:spPr>
          <a:xfrm>
            <a:off x="1076388" y="6650863"/>
            <a:ext cx="9667800" cy="3255300"/>
          </a:xfrm>
          <a:prstGeom prst="rect">
            <a:avLst/>
          </a:prstGeom>
          <a:solidFill>
            <a:schemeClr val="lt1">
              <a:alpha val="62352"/>
            </a:schemeClr>
          </a:solidFill>
          <a:ln>
            <a:noFill/>
          </a:ln>
        </p:spPr>
        <p:txBody>
          <a:bodyPr anchorCtr="0" anchor="t" bIns="45700" lIns="91425" spcFirstLastPara="1" rIns="91425" wrap="square" tIns="45700">
            <a:spAutoFit/>
          </a:bodyPr>
          <a:lstStyle/>
          <a:p>
            <a:pPr indent="0" lvl="0" marL="0" marR="0" rtl="0" algn="l">
              <a:lnSpc>
                <a:spcPct val="95833"/>
              </a:lnSpc>
              <a:spcBef>
                <a:spcPts val="0"/>
              </a:spcBef>
              <a:spcAft>
                <a:spcPts val="0"/>
              </a:spcAft>
              <a:buClr>
                <a:srgbClr val="000000"/>
              </a:buClr>
              <a:buSzPts val="4800"/>
              <a:buFont typeface="Arial"/>
              <a:buNone/>
            </a:pPr>
            <a:r>
              <a:rPr b="1" i="0" lang="en-US" sz="4800" u="sng" cap="none" strike="noStrike">
                <a:solidFill>
                  <a:srgbClr val="5D0025"/>
                </a:solidFill>
                <a:latin typeface="Arial"/>
                <a:ea typeface="Arial"/>
                <a:cs typeface="Arial"/>
                <a:sym typeface="Arial"/>
              </a:rPr>
              <a:t>Problem Definition</a:t>
            </a:r>
            <a:endParaRPr b="0" i="0" sz="1400" u="none" cap="none" strike="noStrike">
              <a:solidFill>
                <a:srgbClr val="000000"/>
              </a:solidFill>
              <a:latin typeface="Arial"/>
              <a:ea typeface="Arial"/>
              <a:cs typeface="Arial"/>
              <a:sym typeface="Arial"/>
            </a:endParaRPr>
          </a:p>
          <a:p>
            <a:pPr indent="0" lvl="0" marL="0" rtl="0" algn="l">
              <a:lnSpc>
                <a:spcPct val="150000"/>
              </a:lnSpc>
              <a:spcBef>
                <a:spcPts val="0"/>
              </a:spcBef>
              <a:spcAft>
                <a:spcPts val="0"/>
              </a:spcAft>
              <a:buNone/>
            </a:pPr>
            <a:r>
              <a:rPr lang="en-US" sz="2900"/>
              <a:t>Rural areas without easy </a:t>
            </a:r>
            <a:r>
              <a:rPr lang="en-US" sz="2900"/>
              <a:t>access</a:t>
            </a:r>
            <a:r>
              <a:rPr lang="en-US" sz="2900"/>
              <a:t> to power need a way to charge small electronic devices. Our team was tasked to build an independent solar power generating system that can charge both AC and DC devices. </a:t>
            </a:r>
            <a:endParaRPr b="0" i="0" sz="2300" u="none" cap="none" strike="noStrike">
              <a:solidFill>
                <a:srgbClr val="000000"/>
              </a:solidFill>
              <a:latin typeface="Arial"/>
              <a:ea typeface="Arial"/>
              <a:cs typeface="Arial"/>
              <a:sym typeface="Arial"/>
            </a:endParaRPr>
          </a:p>
        </p:txBody>
      </p:sp>
      <p:sp>
        <p:nvSpPr>
          <p:cNvPr id="44" name="Google Shape;44;p1"/>
          <p:cNvSpPr txBox="1"/>
          <p:nvPr/>
        </p:nvSpPr>
        <p:spPr>
          <a:xfrm>
            <a:off x="1165789" y="10969753"/>
            <a:ext cx="9256800" cy="14302800"/>
          </a:xfrm>
          <a:prstGeom prst="rect">
            <a:avLst/>
          </a:prstGeom>
          <a:solidFill>
            <a:schemeClr val="lt1">
              <a:alpha val="62352"/>
            </a:schemeClr>
          </a:solidFill>
          <a:ln>
            <a:noFill/>
          </a:ln>
        </p:spPr>
        <p:txBody>
          <a:bodyPr anchorCtr="0" anchor="t" bIns="45700" lIns="91425" spcFirstLastPara="1" rIns="91425" wrap="square" tIns="45700">
            <a:spAutoFit/>
          </a:bodyPr>
          <a:lstStyle/>
          <a:p>
            <a:pPr indent="0" lvl="0" marL="0" marR="0" rtl="0" algn="l">
              <a:lnSpc>
                <a:spcPct val="95833"/>
              </a:lnSpc>
              <a:spcBef>
                <a:spcPts val="0"/>
              </a:spcBef>
              <a:spcAft>
                <a:spcPts val="0"/>
              </a:spcAft>
              <a:buClr>
                <a:srgbClr val="000000"/>
              </a:buClr>
              <a:buSzPts val="4800"/>
              <a:buFont typeface="Arial"/>
              <a:buNone/>
            </a:pPr>
            <a:r>
              <a:rPr b="1" i="0" lang="en-US" sz="4800" u="sng" cap="none" strike="noStrike">
                <a:solidFill>
                  <a:srgbClr val="5D0025"/>
                </a:solidFill>
                <a:latin typeface="Arial"/>
                <a:ea typeface="Arial"/>
                <a:cs typeface="Arial"/>
                <a:sym typeface="Arial"/>
              </a:rPr>
              <a:t>Methodology</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2800"/>
              <a:buFont typeface="Arial"/>
              <a:buNone/>
            </a:pPr>
            <a:r>
              <a:rPr lang="en-US" sz="2800"/>
              <a:t>Our project is broken down into 4 different subsystems, microcontroller and sensors/switches; DC-DC converter; DC-AC Inverter; and Computer/Phone Application</a:t>
            </a:r>
            <a:endParaRPr b="0" i="0" sz="1400" u="none" cap="none" strike="noStrike">
              <a:latin typeface="Arial"/>
              <a:ea typeface="Arial"/>
              <a:cs typeface="Arial"/>
              <a:sym typeface="Arial"/>
            </a:endParaRPr>
          </a:p>
          <a:p>
            <a:pPr indent="0" lvl="0" marL="0" marR="0" rtl="0" algn="l">
              <a:lnSpc>
                <a:spcPct val="115000"/>
              </a:lnSpc>
              <a:spcBef>
                <a:spcPts val="2200"/>
              </a:spcBef>
              <a:spcAft>
                <a:spcPts val="0"/>
              </a:spcAft>
              <a:buClr>
                <a:srgbClr val="000000"/>
              </a:buClr>
              <a:buSzPts val="2800"/>
              <a:buFont typeface="Arial"/>
              <a:buNone/>
            </a:pPr>
            <a:r>
              <a:rPr b="1" lang="en-US" sz="2800">
                <a:solidFill>
                  <a:schemeClr val="dk2"/>
                </a:solidFill>
              </a:rPr>
              <a:t>Microcontroller and Sensors/Switches:</a:t>
            </a:r>
            <a:endParaRPr b="0" i="0" sz="2800" u="none" cap="none" strike="noStrike">
              <a:solidFill>
                <a:schemeClr val="dk1"/>
              </a:solidFill>
              <a:latin typeface="Arial"/>
              <a:ea typeface="Arial"/>
              <a:cs typeface="Arial"/>
              <a:sym typeface="Arial"/>
            </a:endParaRPr>
          </a:p>
          <a:p>
            <a:pPr indent="-406400" lvl="1" marL="914400" marR="0" rtl="0" algn="l">
              <a:lnSpc>
                <a:spcPct val="115000"/>
              </a:lnSpc>
              <a:spcBef>
                <a:spcPts val="0"/>
              </a:spcBef>
              <a:spcAft>
                <a:spcPts val="0"/>
              </a:spcAft>
              <a:buSzPts val="2800"/>
              <a:buChar char="•"/>
            </a:pPr>
            <a:r>
              <a:rPr lang="en-US" sz="2800"/>
              <a:t>Developed code for Max Power Point Tracking and regulation of sensors/switches</a:t>
            </a:r>
            <a:endParaRPr sz="2800"/>
          </a:p>
          <a:p>
            <a:pPr indent="-406400" lvl="1" marL="914400" marR="0" rtl="0" algn="l">
              <a:lnSpc>
                <a:spcPct val="115000"/>
              </a:lnSpc>
              <a:spcBef>
                <a:spcPts val="0"/>
              </a:spcBef>
              <a:spcAft>
                <a:spcPts val="0"/>
              </a:spcAft>
              <a:buSzPts val="2800"/>
              <a:buChar char="•"/>
            </a:pPr>
            <a:r>
              <a:rPr lang="en-US" sz="2800"/>
              <a:t>Designed sensors for current and voltage readings</a:t>
            </a:r>
            <a:endParaRPr sz="2800"/>
          </a:p>
          <a:p>
            <a:pPr indent="-406400" lvl="1" marL="914400" marR="0" rtl="0" algn="l">
              <a:lnSpc>
                <a:spcPct val="115000"/>
              </a:lnSpc>
              <a:spcBef>
                <a:spcPts val="0"/>
              </a:spcBef>
              <a:spcAft>
                <a:spcPts val="0"/>
              </a:spcAft>
              <a:buSzPts val="2800"/>
              <a:buChar char="•"/>
            </a:pPr>
            <a:r>
              <a:rPr lang="en-US" sz="2800"/>
              <a:t>Designed switches to regulate power flow through the system</a:t>
            </a:r>
            <a:endParaRPr sz="2800"/>
          </a:p>
          <a:p>
            <a:pPr indent="0" lvl="0" marL="0" marR="0" rtl="0" algn="l">
              <a:lnSpc>
                <a:spcPct val="115000"/>
              </a:lnSpc>
              <a:spcBef>
                <a:spcPts val="2200"/>
              </a:spcBef>
              <a:spcAft>
                <a:spcPts val="0"/>
              </a:spcAft>
              <a:buClr>
                <a:srgbClr val="000000"/>
              </a:buClr>
              <a:buSzPts val="2800"/>
              <a:buFont typeface="Arial"/>
              <a:buNone/>
            </a:pPr>
            <a:r>
              <a:rPr b="1" lang="en-US" sz="2800">
                <a:solidFill>
                  <a:schemeClr val="dk2"/>
                </a:solidFill>
              </a:rPr>
              <a:t>DC-DC Converter</a:t>
            </a:r>
            <a:endParaRPr b="0" i="0" sz="2800" u="none" cap="none" strike="noStrike">
              <a:solidFill>
                <a:schemeClr val="dk1"/>
              </a:solidFill>
              <a:latin typeface="Arial"/>
              <a:ea typeface="Arial"/>
              <a:cs typeface="Arial"/>
              <a:sym typeface="Arial"/>
            </a:endParaRPr>
          </a:p>
          <a:p>
            <a:pPr indent="-457200" lvl="1" marL="914400" marR="0" rtl="0" algn="l">
              <a:lnSpc>
                <a:spcPct val="115000"/>
              </a:lnSpc>
              <a:spcBef>
                <a:spcPts val="800"/>
              </a:spcBef>
              <a:spcAft>
                <a:spcPts val="0"/>
              </a:spcAft>
              <a:buSzPts val="3500"/>
              <a:buFont typeface="Arial"/>
              <a:buChar char="•"/>
            </a:pPr>
            <a:r>
              <a:rPr lang="en-US" sz="2800"/>
              <a:t>Designed a DC-DC converter that converts 20-60V Solar DC power into a stable 12V DC power.</a:t>
            </a:r>
            <a:endParaRPr sz="2800"/>
          </a:p>
          <a:p>
            <a:pPr indent="-412750" lvl="1" marL="914400" marR="0" rtl="0" algn="l">
              <a:lnSpc>
                <a:spcPct val="115000"/>
              </a:lnSpc>
              <a:spcBef>
                <a:spcPts val="800"/>
              </a:spcBef>
              <a:spcAft>
                <a:spcPts val="0"/>
              </a:spcAft>
              <a:buSzPts val="2800"/>
              <a:buChar char="•"/>
            </a:pPr>
            <a:r>
              <a:rPr lang="en-US" sz="2800"/>
              <a:t>Designed to deliver up to 10A for any device up to 120W</a:t>
            </a:r>
            <a:endParaRPr sz="2800"/>
          </a:p>
          <a:p>
            <a:pPr indent="0" lvl="0" marL="0" rtl="0" algn="l">
              <a:lnSpc>
                <a:spcPct val="115000"/>
              </a:lnSpc>
              <a:spcBef>
                <a:spcPts val="2200"/>
              </a:spcBef>
              <a:spcAft>
                <a:spcPts val="0"/>
              </a:spcAft>
              <a:buNone/>
            </a:pPr>
            <a:r>
              <a:rPr b="1" lang="en-US" sz="2800">
                <a:solidFill>
                  <a:schemeClr val="dk2"/>
                </a:solidFill>
              </a:rPr>
              <a:t>DC-AC Inverter</a:t>
            </a:r>
            <a:endParaRPr sz="2800">
              <a:solidFill>
                <a:schemeClr val="dk1"/>
              </a:solidFill>
            </a:endParaRPr>
          </a:p>
          <a:p>
            <a:pPr indent="-450850" lvl="1" marL="914400" rtl="0" algn="l">
              <a:lnSpc>
                <a:spcPct val="115000"/>
              </a:lnSpc>
              <a:spcBef>
                <a:spcPts val="800"/>
              </a:spcBef>
              <a:spcAft>
                <a:spcPts val="0"/>
              </a:spcAft>
              <a:buSzPts val="3500"/>
              <a:buChar char="•"/>
            </a:pPr>
            <a:r>
              <a:rPr lang="en-US" sz="2800"/>
              <a:t>Produced AC output identical to U.S. power grid</a:t>
            </a:r>
            <a:endParaRPr sz="2800"/>
          </a:p>
          <a:p>
            <a:pPr indent="0" lvl="0" marL="0" rtl="0" algn="l">
              <a:lnSpc>
                <a:spcPct val="115000"/>
              </a:lnSpc>
              <a:spcBef>
                <a:spcPts val="2200"/>
              </a:spcBef>
              <a:spcAft>
                <a:spcPts val="0"/>
              </a:spcAft>
              <a:buNone/>
            </a:pPr>
            <a:r>
              <a:rPr b="1" lang="en-US" sz="2800">
                <a:solidFill>
                  <a:schemeClr val="dk2"/>
                </a:solidFill>
              </a:rPr>
              <a:t>Computer/Phone Application</a:t>
            </a:r>
            <a:endParaRPr sz="2800">
              <a:solidFill>
                <a:schemeClr val="dk1"/>
              </a:solidFill>
            </a:endParaRPr>
          </a:p>
          <a:p>
            <a:pPr indent="-450850" lvl="1" marL="914400" rtl="0" algn="l">
              <a:lnSpc>
                <a:spcPct val="115000"/>
              </a:lnSpc>
              <a:spcBef>
                <a:spcPts val="800"/>
              </a:spcBef>
              <a:spcAft>
                <a:spcPts val="0"/>
              </a:spcAft>
              <a:buSzPts val="3500"/>
              <a:buChar char="•"/>
            </a:pPr>
            <a:r>
              <a:rPr lang="en-US" sz="2800"/>
              <a:t>Created a user friendly website and android application that allows system owners to monitor their independent solar system anywhere</a:t>
            </a:r>
            <a:endParaRPr sz="2800"/>
          </a:p>
          <a:p>
            <a:pPr indent="-406400" lvl="1" marL="914400" rtl="0" algn="l">
              <a:lnSpc>
                <a:spcPct val="115000"/>
              </a:lnSpc>
              <a:spcBef>
                <a:spcPts val="800"/>
              </a:spcBef>
              <a:spcAft>
                <a:spcPts val="0"/>
              </a:spcAft>
              <a:buSzPts val="2800"/>
              <a:buChar char="•"/>
            </a:pPr>
            <a:r>
              <a:rPr lang="en-US" sz="2800"/>
              <a:t>Used for maintenance and system analysis providing solar panel and backup battery specifications </a:t>
            </a:r>
            <a:endParaRPr sz="2800"/>
          </a:p>
        </p:txBody>
      </p:sp>
      <p:sp>
        <p:nvSpPr>
          <p:cNvPr id="45" name="Google Shape;45;p1"/>
          <p:cNvSpPr txBox="1"/>
          <p:nvPr/>
        </p:nvSpPr>
        <p:spPr>
          <a:xfrm>
            <a:off x="11675246" y="6650876"/>
            <a:ext cx="9499800" cy="6602400"/>
          </a:xfrm>
          <a:prstGeom prst="rect">
            <a:avLst/>
          </a:prstGeom>
          <a:solidFill>
            <a:schemeClr val="lt1">
              <a:alpha val="62352"/>
            </a:schemeClr>
          </a:solidFill>
          <a:ln>
            <a:noFill/>
          </a:ln>
        </p:spPr>
        <p:txBody>
          <a:bodyPr anchorCtr="0" anchor="t" bIns="45700" lIns="91425" spcFirstLastPara="1" rIns="91425" wrap="square" tIns="45700">
            <a:spAutoFit/>
          </a:bodyPr>
          <a:lstStyle/>
          <a:p>
            <a:pPr indent="0" lvl="0" marL="0" marR="0" rtl="0" algn="l">
              <a:lnSpc>
                <a:spcPct val="95833"/>
              </a:lnSpc>
              <a:spcBef>
                <a:spcPts val="0"/>
              </a:spcBef>
              <a:spcAft>
                <a:spcPts val="0"/>
              </a:spcAft>
              <a:buClr>
                <a:srgbClr val="000000"/>
              </a:buClr>
              <a:buSzPts val="4800"/>
              <a:buFont typeface="Arial"/>
              <a:buNone/>
            </a:pPr>
            <a:r>
              <a:rPr b="1" i="0" lang="en-US" sz="4800" u="sng" cap="none" strike="noStrike">
                <a:solidFill>
                  <a:srgbClr val="5D0025"/>
                </a:solidFill>
                <a:latin typeface="Arial"/>
                <a:ea typeface="Arial"/>
                <a:cs typeface="Arial"/>
                <a:sym typeface="Arial"/>
              </a:rPr>
              <a:t>Engineering Analysis</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2800"/>
              <a:buFont typeface="Arial"/>
              <a:buNone/>
            </a:pPr>
            <a:r>
              <a:rPr lang="en-US" sz="2800"/>
              <a:t>Our system </a:t>
            </a:r>
            <a:r>
              <a:rPr lang="en-US" sz="2800"/>
              <a:t>utilizes</a:t>
            </a:r>
            <a:r>
              <a:rPr lang="en-US" sz="2800"/>
              <a:t> a microcontroller to self regulate the grid with little to no intervention from the user. This system is unique in that the user can constantly monitor the power output of the solar panel and battery. </a:t>
            </a:r>
            <a:endParaRPr b="0" i="0" sz="1400" u="none" cap="none" strike="noStrike">
              <a:latin typeface="Arial"/>
              <a:ea typeface="Arial"/>
              <a:cs typeface="Arial"/>
              <a:sym typeface="Arial"/>
            </a:endParaRPr>
          </a:p>
          <a:p>
            <a:pPr indent="-482600" lvl="1" marL="971550" marR="0" rtl="0" algn="l">
              <a:lnSpc>
                <a:spcPct val="115000"/>
              </a:lnSpc>
              <a:spcBef>
                <a:spcPts val="1200"/>
              </a:spcBef>
              <a:spcAft>
                <a:spcPts val="0"/>
              </a:spcAft>
              <a:buSzPts val="2300"/>
              <a:buFont typeface="Arial"/>
              <a:buAutoNum type="alphaUcPeriod"/>
            </a:pPr>
            <a:r>
              <a:rPr lang="en-US" sz="2300"/>
              <a:t>We used sensors to send voltage and current values to the computer/phone application</a:t>
            </a:r>
            <a:endParaRPr b="0" i="0" sz="900" u="none" cap="none" strike="noStrike">
              <a:latin typeface="Arial"/>
              <a:ea typeface="Arial"/>
              <a:cs typeface="Arial"/>
              <a:sym typeface="Arial"/>
            </a:endParaRPr>
          </a:p>
          <a:p>
            <a:pPr indent="-482600" lvl="1" marL="971550" marR="0" rtl="0" algn="l">
              <a:lnSpc>
                <a:spcPct val="115000"/>
              </a:lnSpc>
              <a:spcBef>
                <a:spcPts val="1200"/>
              </a:spcBef>
              <a:spcAft>
                <a:spcPts val="0"/>
              </a:spcAft>
              <a:buSzPts val="2300"/>
              <a:buFont typeface="Arial"/>
              <a:buAutoNum type="alphaUcPeriod"/>
            </a:pPr>
            <a:r>
              <a:rPr lang="en-US" sz="2300"/>
              <a:t>Switches controlled by the microcontroller (ESP32) were triggered to regulate power </a:t>
            </a:r>
            <a:r>
              <a:rPr lang="en-US" sz="2300"/>
              <a:t>between</a:t>
            </a:r>
            <a:r>
              <a:rPr lang="en-US" sz="2300"/>
              <a:t> the solar </a:t>
            </a:r>
            <a:r>
              <a:rPr lang="en-US" sz="2300"/>
              <a:t>panel</a:t>
            </a:r>
            <a:r>
              <a:rPr lang="en-US" sz="2300"/>
              <a:t> and battery as needed. Conversion calculations caused some </a:t>
            </a:r>
            <a:r>
              <a:rPr lang="en-US" sz="2300"/>
              <a:t>issues</a:t>
            </a:r>
            <a:r>
              <a:rPr lang="en-US" sz="2300"/>
              <a:t> with switch control.</a:t>
            </a:r>
            <a:endParaRPr b="0" i="0" sz="900" u="none" cap="none" strike="noStrike">
              <a:latin typeface="Arial"/>
              <a:ea typeface="Arial"/>
              <a:cs typeface="Arial"/>
              <a:sym typeface="Arial"/>
            </a:endParaRPr>
          </a:p>
          <a:p>
            <a:pPr indent="-482600" lvl="1" marL="971550" marR="0" rtl="0" algn="l">
              <a:lnSpc>
                <a:spcPct val="115000"/>
              </a:lnSpc>
              <a:spcBef>
                <a:spcPts val="1200"/>
              </a:spcBef>
              <a:spcAft>
                <a:spcPts val="0"/>
              </a:spcAft>
              <a:buSzPts val="2300"/>
              <a:buFont typeface="Arial"/>
              <a:buAutoNum type="alphaUcPeriod"/>
            </a:pPr>
            <a:r>
              <a:rPr lang="en-US" sz="2300"/>
              <a:t>Max Power Point tracking regulated the power of the solar panel to the DC-DC Converter for optimal power </a:t>
            </a:r>
            <a:endParaRPr b="0" i="0" sz="900" u="none" cap="none" strike="noStrike">
              <a:latin typeface="Arial"/>
              <a:ea typeface="Arial"/>
              <a:cs typeface="Arial"/>
              <a:sym typeface="Arial"/>
            </a:endParaRPr>
          </a:p>
        </p:txBody>
      </p:sp>
      <p:sp>
        <p:nvSpPr>
          <p:cNvPr id="46" name="Google Shape;46;p1"/>
          <p:cNvSpPr txBox="1"/>
          <p:nvPr/>
        </p:nvSpPr>
        <p:spPr>
          <a:xfrm>
            <a:off x="22427675" y="14478900"/>
            <a:ext cx="9421200" cy="5633700"/>
          </a:xfrm>
          <a:prstGeom prst="rect">
            <a:avLst/>
          </a:prstGeom>
          <a:solidFill>
            <a:schemeClr val="lt1">
              <a:alpha val="62352"/>
            </a:schemeClr>
          </a:solidFill>
          <a:ln>
            <a:noFill/>
          </a:ln>
        </p:spPr>
        <p:txBody>
          <a:bodyPr anchorCtr="0" anchor="t" bIns="45700" lIns="91425" spcFirstLastPara="1" rIns="91425" wrap="square" tIns="45700">
            <a:spAutoFit/>
          </a:bodyPr>
          <a:lstStyle/>
          <a:p>
            <a:pPr indent="0" lvl="0" marL="0" marR="0" rtl="0" algn="l">
              <a:lnSpc>
                <a:spcPct val="95833"/>
              </a:lnSpc>
              <a:spcBef>
                <a:spcPts val="0"/>
              </a:spcBef>
              <a:spcAft>
                <a:spcPts val="0"/>
              </a:spcAft>
              <a:buClr>
                <a:srgbClr val="000000"/>
              </a:buClr>
              <a:buSzPts val="4800"/>
              <a:buFont typeface="Arial"/>
              <a:buNone/>
            </a:pPr>
            <a:r>
              <a:rPr b="1" i="0" lang="en-US" sz="4800" u="sng" cap="none" strike="noStrike">
                <a:solidFill>
                  <a:srgbClr val="5D0025"/>
                </a:solidFill>
                <a:latin typeface="Arial"/>
                <a:ea typeface="Arial"/>
                <a:cs typeface="Arial"/>
                <a:sym typeface="Arial"/>
              </a:rPr>
              <a:t>Outcomes</a:t>
            </a:r>
            <a:endParaRPr b="0" i="0" sz="1400" u="none" cap="none" strike="noStrike">
              <a:solidFill>
                <a:srgbClr val="000000"/>
              </a:solidFill>
              <a:latin typeface="Arial"/>
              <a:ea typeface="Arial"/>
              <a:cs typeface="Arial"/>
              <a:sym typeface="Arial"/>
            </a:endParaRPr>
          </a:p>
          <a:p>
            <a:pPr indent="0" lvl="0" marL="0" marR="0" rtl="0" algn="l">
              <a:lnSpc>
                <a:spcPct val="164285"/>
              </a:lnSpc>
              <a:spcBef>
                <a:spcPts val="1200"/>
              </a:spcBef>
              <a:spcAft>
                <a:spcPts val="0"/>
              </a:spcAft>
              <a:buClr>
                <a:srgbClr val="000000"/>
              </a:buClr>
              <a:buSzPts val="2800"/>
              <a:buFont typeface="Arial"/>
              <a:buNone/>
            </a:pPr>
            <a:r>
              <a:rPr lang="en-US" sz="2800"/>
              <a:t>Our project was able to successfully connected to the solar panel and charge DC and AC </a:t>
            </a:r>
            <a:r>
              <a:rPr lang="en-US" sz="2800"/>
              <a:t>devices. Furthermore, the system data was successfully sent to both the android and website applications for monitoring. For our design, we were unable to fully implement the switches, due to the conversion calculations for voltage and current not being accurate. </a:t>
            </a:r>
            <a:endParaRPr b="0" i="0" sz="1400" u="none" cap="none" strike="noStrike">
              <a:latin typeface="Arial"/>
              <a:ea typeface="Arial"/>
              <a:cs typeface="Arial"/>
              <a:sym typeface="Arial"/>
            </a:endParaRPr>
          </a:p>
        </p:txBody>
      </p:sp>
      <p:sp>
        <p:nvSpPr>
          <p:cNvPr id="47" name="Google Shape;47;p1"/>
          <p:cNvSpPr txBox="1"/>
          <p:nvPr/>
        </p:nvSpPr>
        <p:spPr>
          <a:xfrm>
            <a:off x="33028817" y="14712042"/>
            <a:ext cx="9562200" cy="10166700"/>
          </a:xfrm>
          <a:prstGeom prst="rect">
            <a:avLst/>
          </a:prstGeom>
          <a:solidFill>
            <a:schemeClr val="lt1">
              <a:alpha val="62352"/>
            </a:schemeClr>
          </a:solidFill>
          <a:ln>
            <a:noFill/>
          </a:ln>
        </p:spPr>
        <p:txBody>
          <a:bodyPr anchorCtr="0" anchor="t" bIns="45700" lIns="91425" spcFirstLastPara="1" rIns="91425" wrap="square" tIns="45700">
            <a:spAutoFit/>
          </a:bodyPr>
          <a:lstStyle/>
          <a:p>
            <a:pPr indent="0" lvl="0" marL="0" marR="0" rtl="0" algn="l">
              <a:lnSpc>
                <a:spcPct val="95833"/>
              </a:lnSpc>
              <a:spcBef>
                <a:spcPts val="0"/>
              </a:spcBef>
              <a:spcAft>
                <a:spcPts val="0"/>
              </a:spcAft>
              <a:buClr>
                <a:srgbClr val="000000"/>
              </a:buClr>
              <a:buSzPts val="4800"/>
              <a:buFont typeface="Arial"/>
              <a:buNone/>
            </a:pPr>
            <a:r>
              <a:rPr b="1" i="0" lang="en-US" sz="4800" u="sng" cap="none" strike="noStrike">
                <a:solidFill>
                  <a:srgbClr val="5D0025"/>
                </a:solidFill>
                <a:latin typeface="Arial"/>
                <a:ea typeface="Arial"/>
                <a:cs typeface="Arial"/>
                <a:sym typeface="Arial"/>
              </a:rPr>
              <a:t>Impact </a:t>
            </a:r>
            <a:endParaRPr b="0" i="0" sz="1400" u="none" cap="none" strike="noStrike">
              <a:solidFill>
                <a:srgbClr val="000000"/>
              </a:solidFill>
              <a:latin typeface="Arial"/>
              <a:ea typeface="Arial"/>
              <a:cs typeface="Arial"/>
              <a:sym typeface="Arial"/>
            </a:endParaRPr>
          </a:p>
          <a:p>
            <a:pPr indent="0" lvl="0" marL="0" marR="0" rtl="0" algn="l">
              <a:lnSpc>
                <a:spcPct val="164285"/>
              </a:lnSpc>
              <a:spcBef>
                <a:spcPts val="1200"/>
              </a:spcBef>
              <a:spcAft>
                <a:spcPts val="0"/>
              </a:spcAft>
              <a:buClr>
                <a:srgbClr val="000000"/>
              </a:buClr>
              <a:buSzPts val="2800"/>
              <a:buFont typeface="Arial"/>
              <a:buNone/>
            </a:pPr>
            <a:r>
              <a:rPr lang="en-US" sz="2800">
                <a:solidFill>
                  <a:schemeClr val="dk1"/>
                </a:solidFill>
              </a:rPr>
              <a:t>T</a:t>
            </a:r>
            <a:r>
              <a:rPr lang="en-US" sz="2800"/>
              <a:t>he impact of our project goes beyond completing our problem </a:t>
            </a:r>
            <a:r>
              <a:rPr lang="en-US" sz="2800"/>
              <a:t>definition</a:t>
            </a:r>
            <a:r>
              <a:rPr lang="en-US" sz="2800"/>
              <a:t>. The project should symbolize the </a:t>
            </a:r>
            <a:r>
              <a:rPr lang="en-US" sz="2800"/>
              <a:t>accessibility</a:t>
            </a:r>
            <a:r>
              <a:rPr lang="en-US" sz="2800"/>
              <a:t> of creating a system that can harness “green” energy for means of an </a:t>
            </a:r>
            <a:r>
              <a:rPr lang="en-US" sz="2800"/>
              <a:t>alternative</a:t>
            </a:r>
            <a:r>
              <a:rPr lang="en-US" sz="2800"/>
              <a:t> source of power. </a:t>
            </a:r>
            <a:endParaRPr b="0" i="0" sz="1400" u="none" cap="none" strike="noStrike">
              <a:latin typeface="Arial"/>
              <a:ea typeface="Arial"/>
              <a:cs typeface="Arial"/>
              <a:sym typeface="Arial"/>
            </a:endParaRPr>
          </a:p>
          <a:p>
            <a:pPr indent="-457200" lvl="1" marL="914400" marR="0" rtl="0" algn="l">
              <a:lnSpc>
                <a:spcPct val="164285"/>
              </a:lnSpc>
              <a:spcBef>
                <a:spcPts val="1200"/>
              </a:spcBef>
              <a:spcAft>
                <a:spcPts val="0"/>
              </a:spcAft>
              <a:buSzPts val="3500"/>
              <a:buFont typeface="Arial"/>
              <a:buChar char="•"/>
            </a:pPr>
            <a:r>
              <a:rPr b="1" lang="en-US" sz="2800"/>
              <a:t>Accessibility</a:t>
            </a:r>
            <a:r>
              <a:rPr b="1" lang="en-US" sz="2800"/>
              <a:t> - </a:t>
            </a:r>
            <a:r>
              <a:rPr lang="en-US" sz="2800"/>
              <a:t>With a budget of $400 and spare parts from </a:t>
            </a:r>
            <a:r>
              <a:rPr lang="en-US" sz="2800"/>
              <a:t>previous</a:t>
            </a:r>
            <a:r>
              <a:rPr lang="en-US" sz="2800"/>
              <a:t> projects, an independent solar panel was created by first time learners.</a:t>
            </a:r>
            <a:endParaRPr i="0" sz="1400" u="none" cap="none" strike="noStrike"/>
          </a:p>
          <a:p>
            <a:pPr indent="-457200" lvl="1" marL="914400" marR="0" rtl="0" algn="l">
              <a:lnSpc>
                <a:spcPct val="164285"/>
              </a:lnSpc>
              <a:spcBef>
                <a:spcPts val="1200"/>
              </a:spcBef>
              <a:spcAft>
                <a:spcPts val="0"/>
              </a:spcAft>
              <a:buSzPts val="3500"/>
              <a:buFont typeface="Arial"/>
              <a:buChar char="•"/>
            </a:pPr>
            <a:r>
              <a:rPr b="1" lang="en-US" sz="2800"/>
              <a:t>Versatility: </a:t>
            </a:r>
            <a:r>
              <a:rPr lang="en-US" sz="2800"/>
              <a:t>Creating a DC and AC output </a:t>
            </a:r>
            <a:r>
              <a:rPr lang="en-US" sz="2800"/>
              <a:t>exemplifies</a:t>
            </a:r>
            <a:r>
              <a:rPr lang="en-US" sz="2800"/>
              <a:t> the versatility of harnessing power from the sun. </a:t>
            </a:r>
            <a:endParaRPr b="0" i="0" sz="1400" u="none" cap="none" strike="noStrike">
              <a:latin typeface="Arial"/>
              <a:ea typeface="Arial"/>
              <a:cs typeface="Arial"/>
              <a:sym typeface="Arial"/>
            </a:endParaRPr>
          </a:p>
          <a:p>
            <a:pPr indent="-457200" lvl="1" marL="914400" marR="0" rtl="0" algn="l">
              <a:lnSpc>
                <a:spcPct val="164285"/>
              </a:lnSpc>
              <a:spcBef>
                <a:spcPts val="1200"/>
              </a:spcBef>
              <a:spcAft>
                <a:spcPts val="0"/>
              </a:spcAft>
              <a:buSzPts val="3500"/>
              <a:buFont typeface="Arial"/>
              <a:buChar char="•"/>
            </a:pPr>
            <a:r>
              <a:rPr b="1" lang="en-US" sz="2800"/>
              <a:t>Environmentally</a:t>
            </a:r>
            <a:r>
              <a:rPr b="1" i="0" lang="en-US" sz="2800" u="none" cap="none" strike="noStrike">
                <a:latin typeface="Arial"/>
                <a:ea typeface="Arial"/>
                <a:cs typeface="Arial"/>
                <a:sym typeface="Arial"/>
              </a:rPr>
              <a:t>: </a:t>
            </a:r>
            <a:r>
              <a:rPr lang="en-US" sz="2800"/>
              <a:t>Powering devices on our solar panel independent system cost nothing to the user, the user’s peers, and the environment.</a:t>
            </a:r>
            <a:endParaRPr b="0" i="0" sz="1400" u="none" cap="none" strike="noStrike">
              <a:latin typeface="Arial"/>
              <a:ea typeface="Arial"/>
              <a:cs typeface="Arial"/>
              <a:sym typeface="Arial"/>
            </a:endParaRPr>
          </a:p>
        </p:txBody>
      </p:sp>
      <p:sp>
        <p:nvSpPr>
          <p:cNvPr id="48" name="Google Shape;48;p1"/>
          <p:cNvSpPr txBox="1"/>
          <p:nvPr/>
        </p:nvSpPr>
        <p:spPr>
          <a:xfrm>
            <a:off x="32974208" y="25668712"/>
            <a:ext cx="9917100" cy="3537000"/>
          </a:xfrm>
          <a:prstGeom prst="rect">
            <a:avLst/>
          </a:prstGeom>
          <a:solidFill>
            <a:schemeClr val="lt1">
              <a:alpha val="62352"/>
            </a:schemeClr>
          </a:solidFill>
          <a:ln>
            <a:noFill/>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Clr>
                <a:srgbClr val="000000"/>
              </a:buClr>
              <a:buSzPts val="4000"/>
              <a:buFont typeface="Arial"/>
              <a:buNone/>
            </a:pPr>
            <a:r>
              <a:rPr b="1" i="0" lang="en-US" sz="4000" u="sng" cap="none" strike="noStrike">
                <a:solidFill>
                  <a:srgbClr val="5D0025"/>
                </a:solidFill>
                <a:latin typeface="Arial"/>
                <a:ea typeface="Arial"/>
                <a:cs typeface="Arial"/>
                <a:sym typeface="Arial"/>
              </a:rPr>
              <a:t>References</a:t>
            </a:r>
            <a:endParaRPr b="0" i="0" sz="4000" u="sng" cap="none" strike="noStrike">
              <a:solidFill>
                <a:srgbClr val="5D0025"/>
              </a:solidFill>
              <a:latin typeface="Arial"/>
              <a:ea typeface="Arial"/>
              <a:cs typeface="Arial"/>
              <a:sym typeface="Arial"/>
            </a:endParaRPr>
          </a:p>
          <a:p>
            <a:pPr indent="-355600" lvl="0" marL="457200" rtl="0" algn="l">
              <a:lnSpc>
                <a:spcPct val="115000"/>
              </a:lnSpc>
              <a:spcBef>
                <a:spcPts val="1200"/>
              </a:spcBef>
              <a:spcAft>
                <a:spcPts val="0"/>
              </a:spcAft>
              <a:buClr>
                <a:schemeClr val="dk2"/>
              </a:buClr>
              <a:buSzPts val="2000"/>
              <a:buAutoNum type="arabicPeriod"/>
            </a:pPr>
            <a:r>
              <a:rPr i="1" lang="en-US" sz="2200"/>
              <a:t>Welcome to</a:t>
            </a:r>
            <a:r>
              <a:rPr lang="en-US" sz="2200"/>
              <a:t>. LearnESP32. (n.d.). Retrieved April 26, 2023, from https://learnesp32.com/ </a:t>
            </a:r>
            <a:endParaRPr sz="2200"/>
          </a:p>
          <a:p>
            <a:pPr indent="-368300" lvl="0" marL="457200" rtl="0" algn="l">
              <a:lnSpc>
                <a:spcPct val="115000"/>
              </a:lnSpc>
              <a:spcBef>
                <a:spcPts val="0"/>
              </a:spcBef>
              <a:spcAft>
                <a:spcPts val="0"/>
              </a:spcAft>
              <a:buClr>
                <a:schemeClr val="dk2"/>
              </a:buClr>
              <a:buSzPts val="2200"/>
              <a:buAutoNum type="arabicPeriod"/>
            </a:pPr>
            <a:r>
              <a:rPr i="1" lang="en-US" sz="2200"/>
              <a:t>MPPT Charge Controller Reference Design for 12-V, 24-V and 48 ... - Ti.com</a:t>
            </a:r>
            <a:r>
              <a:rPr lang="en-US" sz="2200"/>
              <a:t>. https://www.ti.com/lit/ug/tiduej8a/tiduej8a.pdf?ts=1643498144909&amp;ref_url=https%253A%252F%252Fwww.google.com%252F. </a:t>
            </a:r>
            <a:endParaRPr sz="2200"/>
          </a:p>
          <a:p>
            <a:pPr indent="-355600" lvl="0" marL="457200" rtl="0" algn="l">
              <a:lnSpc>
                <a:spcPct val="115000"/>
              </a:lnSpc>
              <a:spcBef>
                <a:spcPts val="0"/>
              </a:spcBef>
              <a:spcAft>
                <a:spcPts val="0"/>
              </a:spcAft>
              <a:buClr>
                <a:schemeClr val="dk2"/>
              </a:buClr>
              <a:buSzPts val="2000"/>
              <a:buAutoNum type="arabicPeriod"/>
            </a:pPr>
            <a:r>
              <a:rPr b="0" i="0" lang="en-US" sz="2400" u="none" cap="none" strike="noStrike">
                <a:solidFill>
                  <a:schemeClr val="dk1"/>
                </a:solidFill>
                <a:latin typeface="Arial"/>
                <a:ea typeface="Arial"/>
                <a:cs typeface="Arial"/>
                <a:sym typeface="Arial"/>
              </a:rPr>
              <a:t>  </a:t>
            </a:r>
            <a:endParaRPr b="0" i="0" sz="2300" u="none" cap="none" strike="noStrike">
              <a:latin typeface="Arial"/>
              <a:ea typeface="Arial"/>
              <a:cs typeface="Arial"/>
              <a:sym typeface="Arial"/>
            </a:endParaRPr>
          </a:p>
        </p:txBody>
      </p:sp>
      <p:sp>
        <p:nvSpPr>
          <p:cNvPr id="49" name="Google Shape;49;p1"/>
          <p:cNvSpPr txBox="1"/>
          <p:nvPr/>
        </p:nvSpPr>
        <p:spPr>
          <a:xfrm>
            <a:off x="11683070" y="18405610"/>
            <a:ext cx="9829801" cy="523220"/>
          </a:xfrm>
          <a:prstGeom prst="rect">
            <a:avLst/>
          </a:prstGeom>
          <a:solidFill>
            <a:schemeClr val="lt1">
              <a:alpha val="41568"/>
            </a:scheme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1" lang="en-US" sz="2800" u="none" cap="none" strike="noStrike">
                <a:solidFill>
                  <a:schemeClr val="dk1"/>
                </a:solidFill>
                <a:latin typeface="Arial"/>
                <a:ea typeface="Arial"/>
                <a:cs typeface="Arial"/>
                <a:sym typeface="Arial"/>
              </a:rPr>
              <a:t>Figure 2. </a:t>
            </a:r>
            <a:r>
              <a:rPr i="1" lang="en-US" sz="2800">
                <a:solidFill>
                  <a:schemeClr val="dk1"/>
                </a:solidFill>
              </a:rPr>
              <a:t>Output Voltage vs Output current</a:t>
            </a:r>
            <a:r>
              <a:rPr b="0" i="1" lang="en-US" sz="2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0" name="Google Shape;50;p1"/>
          <p:cNvSpPr txBox="1"/>
          <p:nvPr/>
        </p:nvSpPr>
        <p:spPr>
          <a:xfrm>
            <a:off x="11855565" y="24595877"/>
            <a:ext cx="9829800" cy="523200"/>
          </a:xfrm>
          <a:prstGeom prst="rect">
            <a:avLst/>
          </a:prstGeom>
          <a:solidFill>
            <a:schemeClr val="lt1">
              <a:alpha val="41568"/>
            </a:scheme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i="1" lang="en-US" sz="2800">
                <a:solidFill>
                  <a:schemeClr val="dk1"/>
                </a:solidFill>
              </a:rPr>
              <a:t>Figure 3. </a:t>
            </a:r>
            <a:r>
              <a:rPr i="1" lang="en-US" sz="2800">
                <a:solidFill>
                  <a:schemeClr val="dk1"/>
                </a:solidFill>
              </a:rPr>
              <a:t>Functional</a:t>
            </a:r>
            <a:r>
              <a:rPr i="1" lang="en-US" sz="2800">
                <a:solidFill>
                  <a:schemeClr val="dk1"/>
                </a:solidFill>
              </a:rPr>
              <a:t> Block Diagram</a:t>
            </a:r>
            <a:endParaRPr b="0" i="0" sz="1400" u="none" cap="none" strike="noStrike">
              <a:solidFill>
                <a:srgbClr val="000000"/>
              </a:solidFill>
              <a:latin typeface="Arial"/>
              <a:ea typeface="Arial"/>
              <a:cs typeface="Arial"/>
              <a:sym typeface="Arial"/>
            </a:endParaRPr>
          </a:p>
        </p:txBody>
      </p:sp>
      <p:sp>
        <p:nvSpPr>
          <p:cNvPr id="51" name="Google Shape;51;p1"/>
          <p:cNvSpPr txBox="1"/>
          <p:nvPr/>
        </p:nvSpPr>
        <p:spPr>
          <a:xfrm>
            <a:off x="22255961" y="25066693"/>
            <a:ext cx="9829800" cy="523200"/>
          </a:xfrm>
          <a:prstGeom prst="rect">
            <a:avLst/>
          </a:prstGeom>
          <a:solidFill>
            <a:schemeClr val="lt1">
              <a:alpha val="41568"/>
            </a:scheme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1" lang="en-US" sz="2800" u="none" cap="none" strike="noStrike">
                <a:solidFill>
                  <a:schemeClr val="dk1"/>
                </a:solidFill>
                <a:latin typeface="Arial"/>
                <a:ea typeface="Arial"/>
                <a:cs typeface="Arial"/>
                <a:sym typeface="Arial"/>
              </a:rPr>
              <a:t>Figure 4. </a:t>
            </a:r>
            <a:r>
              <a:rPr i="1" lang="en-US" sz="2800">
                <a:solidFill>
                  <a:schemeClr val="dk1"/>
                </a:solidFill>
              </a:rPr>
              <a:t>System Summary</a:t>
            </a:r>
            <a:r>
              <a:rPr b="0" i="1" lang="en-US" sz="2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2" name="Google Shape;52;p1"/>
          <p:cNvSpPr txBox="1"/>
          <p:nvPr/>
        </p:nvSpPr>
        <p:spPr>
          <a:xfrm>
            <a:off x="32974233" y="29845696"/>
            <a:ext cx="10705800" cy="1200600"/>
          </a:xfrm>
          <a:prstGeom prst="rect">
            <a:avLst/>
          </a:prstGeom>
          <a:solidFill>
            <a:schemeClr val="lt1">
              <a:alpha val="62352"/>
            </a:schemeClr>
          </a:solidFill>
          <a:ln>
            <a:noFill/>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Clr>
                <a:srgbClr val="000000"/>
              </a:buClr>
              <a:buSzPts val="4000"/>
              <a:buFont typeface="Arial"/>
              <a:buNone/>
            </a:pPr>
            <a:r>
              <a:rPr b="1" i="0" lang="en-US" sz="4000" u="sng" cap="none" strike="noStrike">
                <a:solidFill>
                  <a:srgbClr val="5D0025"/>
                </a:solidFill>
                <a:latin typeface="Arial"/>
                <a:ea typeface="Arial"/>
                <a:cs typeface="Arial"/>
                <a:sym typeface="Arial"/>
              </a:rPr>
              <a:t>Acknowledgements</a:t>
            </a:r>
            <a:endParaRPr b="0" i="0" sz="4000" u="sng" cap="none" strike="noStrike">
              <a:solidFill>
                <a:srgbClr val="5D0025"/>
              </a:solidFill>
              <a:latin typeface="Arial"/>
              <a:ea typeface="Arial"/>
              <a:cs typeface="Arial"/>
              <a:sym typeface="Arial"/>
            </a:endParaRPr>
          </a:p>
          <a:p>
            <a:pPr indent="0" lvl="0" marL="0" marR="0" rtl="0" algn="l">
              <a:lnSpc>
                <a:spcPct val="158333"/>
              </a:lnSpc>
              <a:spcBef>
                <a:spcPts val="1200"/>
              </a:spcBef>
              <a:spcAft>
                <a:spcPts val="0"/>
              </a:spcAft>
              <a:buClr>
                <a:srgbClr val="000000"/>
              </a:buClr>
              <a:buSzPts val="2400"/>
              <a:buFont typeface="Arial"/>
              <a:buNone/>
            </a:pPr>
            <a:r>
              <a:rPr lang="en-US" sz="2400">
                <a:solidFill>
                  <a:schemeClr val="dk1"/>
                </a:solidFill>
              </a:rPr>
              <a:t>Peng-Hao Huang, Dalton W. Cyr, Kevin Nowka, John Lusher</a:t>
            </a:r>
            <a:endParaRPr b="0" i="0" sz="1400" u="none" cap="none" strike="noStrike">
              <a:solidFill>
                <a:srgbClr val="000000"/>
              </a:solidFill>
              <a:latin typeface="Arial"/>
              <a:ea typeface="Arial"/>
              <a:cs typeface="Arial"/>
              <a:sym typeface="Arial"/>
            </a:endParaRPr>
          </a:p>
        </p:txBody>
      </p:sp>
      <p:sp>
        <p:nvSpPr>
          <p:cNvPr id="53" name="Google Shape;53;p1"/>
          <p:cNvSpPr txBox="1"/>
          <p:nvPr/>
        </p:nvSpPr>
        <p:spPr>
          <a:xfrm>
            <a:off x="33424305" y="12600679"/>
            <a:ext cx="9421200" cy="1939500"/>
          </a:xfrm>
          <a:prstGeom prst="rect">
            <a:avLst/>
          </a:prstGeom>
          <a:solidFill>
            <a:schemeClr val="lt1">
              <a:alpha val="62352"/>
            </a:schemeClr>
          </a:solidFill>
          <a:ln>
            <a:noFill/>
          </a:ln>
        </p:spPr>
        <p:txBody>
          <a:bodyPr anchorCtr="0" anchor="t" bIns="45700" lIns="91425" spcFirstLastPara="1" rIns="91425" wrap="square" tIns="45700">
            <a:spAutoFit/>
          </a:bodyPr>
          <a:lstStyle/>
          <a:p>
            <a:pPr indent="0" lvl="0" marL="0" marR="0" rtl="0" algn="l">
              <a:lnSpc>
                <a:spcPct val="164285"/>
              </a:lnSpc>
              <a:spcBef>
                <a:spcPts val="0"/>
              </a:spcBef>
              <a:spcAft>
                <a:spcPts val="0"/>
              </a:spcAft>
              <a:buClr>
                <a:srgbClr val="000000"/>
              </a:buClr>
              <a:buSzPts val="2800"/>
              <a:buFont typeface="Arial"/>
              <a:buNone/>
            </a:pPr>
            <a:r>
              <a:rPr lang="en-US" sz="2800"/>
              <a:t>The data above shows how the solar panel voltage is converted into its </a:t>
            </a:r>
            <a:r>
              <a:rPr lang="en-US" sz="2800"/>
              <a:t>subsequent</a:t>
            </a:r>
            <a:r>
              <a:rPr lang="en-US" sz="2800"/>
              <a:t> parts and how power is used when under load.</a:t>
            </a:r>
            <a:endParaRPr b="0" i="0" sz="1400" u="none" cap="none" strike="noStrike">
              <a:latin typeface="Arial"/>
              <a:ea typeface="Arial"/>
              <a:cs typeface="Arial"/>
              <a:sym typeface="Arial"/>
            </a:endParaRPr>
          </a:p>
        </p:txBody>
      </p:sp>
      <p:pic>
        <p:nvPicPr>
          <p:cNvPr id="54" name="Google Shape;54;p1"/>
          <p:cNvPicPr preferRelativeResize="0"/>
          <p:nvPr/>
        </p:nvPicPr>
        <p:blipFill>
          <a:blip r:embed="rId3">
            <a:alphaModFix/>
          </a:blip>
          <a:stretch>
            <a:fillRect/>
          </a:stretch>
        </p:blipFill>
        <p:spPr>
          <a:xfrm>
            <a:off x="37037300" y="2630588"/>
            <a:ext cx="2790825" cy="2809875"/>
          </a:xfrm>
          <a:prstGeom prst="rect">
            <a:avLst/>
          </a:prstGeom>
          <a:noFill/>
          <a:ln>
            <a:noFill/>
          </a:ln>
        </p:spPr>
      </p:pic>
      <p:sp>
        <p:nvSpPr>
          <p:cNvPr id="55" name="Google Shape;55;p1"/>
          <p:cNvSpPr txBox="1"/>
          <p:nvPr/>
        </p:nvSpPr>
        <p:spPr>
          <a:xfrm>
            <a:off x="24080050" y="9293175"/>
            <a:ext cx="6554100" cy="523200"/>
          </a:xfrm>
          <a:prstGeom prst="rect">
            <a:avLst/>
          </a:prstGeom>
          <a:solidFill>
            <a:schemeClr val="lt1">
              <a:alpha val="41570"/>
            </a:schemeClr>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i="1" lang="en-US" sz="2800">
                <a:solidFill>
                  <a:schemeClr val="dk1"/>
                </a:solidFill>
              </a:rPr>
              <a:t>website application and </a:t>
            </a:r>
            <a:r>
              <a:rPr i="1" lang="en-US" sz="2800">
                <a:solidFill>
                  <a:schemeClr val="dk1"/>
                </a:solidFill>
              </a:rPr>
              <a:t>android</a:t>
            </a:r>
            <a:r>
              <a:rPr i="1" lang="en-US" sz="2800">
                <a:solidFill>
                  <a:schemeClr val="dk1"/>
                </a:solidFill>
              </a:rPr>
              <a:t> photo</a:t>
            </a:r>
            <a:endParaRPr b="0" i="0" sz="1400" u="none" cap="none" strike="noStrike">
              <a:solidFill>
                <a:srgbClr val="000000"/>
              </a:solidFill>
              <a:latin typeface="Arial"/>
              <a:ea typeface="Arial"/>
              <a:cs typeface="Arial"/>
              <a:sym typeface="Arial"/>
            </a:endParaRPr>
          </a:p>
        </p:txBody>
      </p:sp>
      <p:pic>
        <p:nvPicPr>
          <p:cNvPr id="56" name="Google Shape;56;p1"/>
          <p:cNvPicPr preferRelativeResize="0"/>
          <p:nvPr/>
        </p:nvPicPr>
        <p:blipFill>
          <a:blip r:embed="rId4">
            <a:alphaModFix/>
          </a:blip>
          <a:stretch>
            <a:fillRect/>
          </a:stretch>
        </p:blipFill>
        <p:spPr>
          <a:xfrm>
            <a:off x="25" y="25"/>
            <a:ext cx="9499800" cy="2425450"/>
          </a:xfrm>
          <a:prstGeom prst="rect">
            <a:avLst/>
          </a:prstGeom>
          <a:noFill/>
          <a:ln>
            <a:noFill/>
          </a:ln>
        </p:spPr>
      </p:pic>
      <p:pic>
        <p:nvPicPr>
          <p:cNvPr id="57" name="Google Shape;57;p1"/>
          <p:cNvPicPr preferRelativeResize="0"/>
          <p:nvPr/>
        </p:nvPicPr>
        <p:blipFill rotWithShape="1">
          <a:blip r:embed="rId5">
            <a:alphaModFix/>
          </a:blip>
          <a:srcRect b="12111" l="33612" r="5759" t="0"/>
          <a:stretch/>
        </p:blipFill>
        <p:spPr>
          <a:xfrm>
            <a:off x="25" y="0"/>
            <a:ext cx="5686800" cy="5440500"/>
          </a:xfrm>
          <a:prstGeom prst="diagStripe">
            <a:avLst>
              <a:gd fmla="val 49173" name="adj"/>
            </a:avLst>
          </a:prstGeom>
          <a:noFill/>
          <a:ln>
            <a:noFill/>
          </a:ln>
        </p:spPr>
      </p:pic>
      <p:pic>
        <p:nvPicPr>
          <p:cNvPr id="58" name="Google Shape;58;p1"/>
          <p:cNvPicPr preferRelativeResize="0"/>
          <p:nvPr/>
        </p:nvPicPr>
        <p:blipFill>
          <a:blip r:embed="rId6">
            <a:alphaModFix/>
          </a:blip>
          <a:stretch>
            <a:fillRect/>
          </a:stretch>
        </p:blipFill>
        <p:spPr>
          <a:xfrm>
            <a:off x="6320475" y="608925"/>
            <a:ext cx="4423725" cy="4222650"/>
          </a:xfrm>
          <a:prstGeom prst="rect">
            <a:avLst/>
          </a:prstGeom>
          <a:noFill/>
          <a:ln>
            <a:noFill/>
          </a:ln>
        </p:spPr>
      </p:pic>
      <p:pic>
        <p:nvPicPr>
          <p:cNvPr id="59" name="Google Shape;59;p1"/>
          <p:cNvPicPr preferRelativeResize="0"/>
          <p:nvPr/>
        </p:nvPicPr>
        <p:blipFill>
          <a:blip r:embed="rId7">
            <a:alphaModFix/>
          </a:blip>
          <a:stretch>
            <a:fillRect/>
          </a:stretch>
        </p:blipFill>
        <p:spPr>
          <a:xfrm>
            <a:off x="35932498" y="2630600"/>
            <a:ext cx="7958700" cy="2809875"/>
          </a:xfrm>
          <a:prstGeom prst="rect">
            <a:avLst/>
          </a:prstGeom>
          <a:noFill/>
          <a:ln>
            <a:noFill/>
          </a:ln>
        </p:spPr>
      </p:pic>
      <p:pic>
        <p:nvPicPr>
          <p:cNvPr id="60" name="Google Shape;60;p1"/>
          <p:cNvPicPr preferRelativeResize="0"/>
          <p:nvPr/>
        </p:nvPicPr>
        <p:blipFill>
          <a:blip r:embed="rId8">
            <a:alphaModFix/>
          </a:blip>
          <a:stretch>
            <a:fillRect/>
          </a:stretch>
        </p:blipFill>
        <p:spPr>
          <a:xfrm>
            <a:off x="32974200" y="25"/>
            <a:ext cx="10917000" cy="2425450"/>
          </a:xfrm>
          <a:prstGeom prst="rect">
            <a:avLst/>
          </a:prstGeom>
          <a:noFill/>
          <a:ln>
            <a:noFill/>
          </a:ln>
        </p:spPr>
      </p:pic>
      <p:sp>
        <p:nvSpPr>
          <p:cNvPr id="61" name="Google Shape;61;p1"/>
          <p:cNvSpPr txBox="1"/>
          <p:nvPr/>
        </p:nvSpPr>
        <p:spPr>
          <a:xfrm>
            <a:off x="32974200" y="3870600"/>
            <a:ext cx="10917000" cy="15699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chemeClr val="dk1"/>
                </a:solidFill>
                <a:latin typeface="Arial"/>
                <a:ea typeface="Arial"/>
                <a:cs typeface="Arial"/>
                <a:sym typeface="Arial"/>
              </a:rPr>
              <a:t>EPS Booth:</a:t>
            </a:r>
            <a:r>
              <a:rPr b="1" lang="en-US" sz="9600">
                <a:solidFill>
                  <a:schemeClr val="dk1"/>
                </a:solidFill>
              </a:rPr>
              <a:t> Q01</a:t>
            </a:r>
            <a:endParaRPr b="0" i="0" sz="1400" u="none" cap="none" strike="noStrike">
              <a:solidFill>
                <a:srgbClr val="000000"/>
              </a:solidFill>
              <a:latin typeface="Arial"/>
              <a:ea typeface="Arial"/>
              <a:cs typeface="Arial"/>
              <a:sym typeface="Arial"/>
            </a:endParaRPr>
          </a:p>
        </p:txBody>
      </p:sp>
      <p:pic>
        <p:nvPicPr>
          <p:cNvPr id="62" name="Google Shape;62;p1" title="Chart"/>
          <p:cNvPicPr preferRelativeResize="0"/>
          <p:nvPr/>
        </p:nvPicPr>
        <p:blipFill>
          <a:blip r:embed="rId9">
            <a:alphaModFix/>
          </a:blip>
          <a:stretch>
            <a:fillRect/>
          </a:stretch>
        </p:blipFill>
        <p:spPr>
          <a:xfrm>
            <a:off x="12571288" y="13368893"/>
            <a:ext cx="7958700" cy="4921083"/>
          </a:xfrm>
          <a:prstGeom prst="rect">
            <a:avLst/>
          </a:prstGeom>
          <a:noFill/>
          <a:ln>
            <a:noFill/>
          </a:ln>
        </p:spPr>
      </p:pic>
      <p:sp>
        <p:nvSpPr>
          <p:cNvPr id="63" name="Google Shape;63;p1"/>
          <p:cNvSpPr/>
          <p:nvPr/>
        </p:nvSpPr>
        <p:spPr>
          <a:xfrm>
            <a:off x="12199658" y="20283785"/>
            <a:ext cx="1326300" cy="496800"/>
          </a:xfrm>
          <a:prstGeom prst="rect">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Solar Panel</a:t>
            </a:r>
            <a:endParaRPr>
              <a:latin typeface="Times New Roman"/>
              <a:ea typeface="Times New Roman"/>
              <a:cs typeface="Times New Roman"/>
              <a:sym typeface="Times New Roman"/>
            </a:endParaRPr>
          </a:p>
        </p:txBody>
      </p:sp>
      <p:sp>
        <p:nvSpPr>
          <p:cNvPr id="64" name="Google Shape;64;p1"/>
          <p:cNvSpPr/>
          <p:nvPr/>
        </p:nvSpPr>
        <p:spPr>
          <a:xfrm>
            <a:off x="12647067" y="22006526"/>
            <a:ext cx="1326300" cy="496800"/>
          </a:xfrm>
          <a:prstGeom prst="rect">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MPPT Algorithm (MCU)</a:t>
            </a:r>
            <a:endParaRPr>
              <a:latin typeface="Times New Roman"/>
              <a:ea typeface="Times New Roman"/>
              <a:cs typeface="Times New Roman"/>
              <a:sym typeface="Times New Roman"/>
            </a:endParaRPr>
          </a:p>
        </p:txBody>
      </p:sp>
      <p:sp>
        <p:nvSpPr>
          <p:cNvPr id="65" name="Google Shape;65;p1"/>
          <p:cNvSpPr/>
          <p:nvPr/>
        </p:nvSpPr>
        <p:spPr>
          <a:xfrm>
            <a:off x="14585928" y="22006526"/>
            <a:ext cx="1326300" cy="496800"/>
          </a:xfrm>
          <a:prstGeom prst="rect">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Voltage Regulation</a:t>
            </a:r>
            <a:endParaRPr>
              <a:latin typeface="Times New Roman"/>
              <a:ea typeface="Times New Roman"/>
              <a:cs typeface="Times New Roman"/>
              <a:sym typeface="Times New Roman"/>
            </a:endParaRPr>
          </a:p>
        </p:txBody>
      </p:sp>
      <p:sp>
        <p:nvSpPr>
          <p:cNvPr id="66" name="Google Shape;66;p1"/>
          <p:cNvSpPr/>
          <p:nvPr/>
        </p:nvSpPr>
        <p:spPr>
          <a:xfrm>
            <a:off x="14585928" y="21145156"/>
            <a:ext cx="1326300" cy="496800"/>
          </a:xfrm>
          <a:prstGeom prst="rect">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DAC </a:t>
            </a:r>
            <a:endParaRPr>
              <a:latin typeface="Times New Roman"/>
              <a:ea typeface="Times New Roman"/>
              <a:cs typeface="Times New Roman"/>
              <a:sym typeface="Times New Roman"/>
            </a:endParaRPr>
          </a:p>
        </p:txBody>
      </p:sp>
      <p:sp>
        <p:nvSpPr>
          <p:cNvPr id="67" name="Google Shape;67;p1"/>
          <p:cNvSpPr/>
          <p:nvPr/>
        </p:nvSpPr>
        <p:spPr>
          <a:xfrm>
            <a:off x="14585928" y="20283785"/>
            <a:ext cx="1326300" cy="496800"/>
          </a:xfrm>
          <a:prstGeom prst="rect">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DC-DC Converter</a:t>
            </a:r>
            <a:endParaRPr>
              <a:latin typeface="Times New Roman"/>
              <a:ea typeface="Times New Roman"/>
              <a:cs typeface="Times New Roman"/>
              <a:sym typeface="Times New Roman"/>
            </a:endParaRPr>
          </a:p>
        </p:txBody>
      </p:sp>
      <p:sp>
        <p:nvSpPr>
          <p:cNvPr id="68" name="Google Shape;68;p1"/>
          <p:cNvSpPr/>
          <p:nvPr/>
        </p:nvSpPr>
        <p:spPr>
          <a:xfrm>
            <a:off x="17435272" y="20285389"/>
            <a:ext cx="1326300" cy="496800"/>
          </a:xfrm>
          <a:prstGeom prst="rect">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DC Load</a:t>
            </a:r>
            <a:endParaRPr>
              <a:latin typeface="Times New Roman"/>
              <a:ea typeface="Times New Roman"/>
              <a:cs typeface="Times New Roman"/>
              <a:sym typeface="Times New Roman"/>
            </a:endParaRPr>
          </a:p>
        </p:txBody>
      </p:sp>
      <p:sp>
        <p:nvSpPr>
          <p:cNvPr id="69" name="Google Shape;69;p1"/>
          <p:cNvSpPr/>
          <p:nvPr/>
        </p:nvSpPr>
        <p:spPr>
          <a:xfrm>
            <a:off x="17435272" y="21190605"/>
            <a:ext cx="1326300" cy="496800"/>
          </a:xfrm>
          <a:prstGeom prst="rect">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Batteries</a:t>
            </a:r>
            <a:endParaRPr>
              <a:latin typeface="Times New Roman"/>
              <a:ea typeface="Times New Roman"/>
              <a:cs typeface="Times New Roman"/>
              <a:sym typeface="Times New Roman"/>
            </a:endParaRPr>
          </a:p>
        </p:txBody>
      </p:sp>
      <p:sp>
        <p:nvSpPr>
          <p:cNvPr id="70" name="Google Shape;70;p1"/>
          <p:cNvSpPr/>
          <p:nvPr/>
        </p:nvSpPr>
        <p:spPr>
          <a:xfrm>
            <a:off x="17346577" y="19540994"/>
            <a:ext cx="1326300" cy="496800"/>
          </a:xfrm>
          <a:prstGeom prst="rect">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DC-AC Inverter</a:t>
            </a:r>
            <a:endParaRPr>
              <a:latin typeface="Times New Roman"/>
              <a:ea typeface="Times New Roman"/>
              <a:cs typeface="Times New Roman"/>
              <a:sym typeface="Times New Roman"/>
            </a:endParaRPr>
          </a:p>
        </p:txBody>
      </p:sp>
      <p:sp>
        <p:nvSpPr>
          <p:cNvPr id="71" name="Google Shape;71;p1"/>
          <p:cNvSpPr/>
          <p:nvPr/>
        </p:nvSpPr>
        <p:spPr>
          <a:xfrm>
            <a:off x="12647067" y="23066761"/>
            <a:ext cx="1326300" cy="496800"/>
          </a:xfrm>
          <a:prstGeom prst="rect">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Computer Application	</a:t>
            </a:r>
            <a:endParaRPr>
              <a:latin typeface="Times New Roman"/>
              <a:ea typeface="Times New Roman"/>
              <a:cs typeface="Times New Roman"/>
              <a:sym typeface="Times New Roman"/>
            </a:endParaRPr>
          </a:p>
        </p:txBody>
      </p:sp>
      <p:sp>
        <p:nvSpPr>
          <p:cNvPr id="72" name="Google Shape;72;p1"/>
          <p:cNvSpPr/>
          <p:nvPr/>
        </p:nvSpPr>
        <p:spPr>
          <a:xfrm>
            <a:off x="14296615" y="23066761"/>
            <a:ext cx="1326300" cy="496800"/>
          </a:xfrm>
          <a:prstGeom prst="rect">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Phone Application</a:t>
            </a:r>
            <a:endParaRPr>
              <a:latin typeface="Times New Roman"/>
              <a:ea typeface="Times New Roman"/>
              <a:cs typeface="Times New Roman"/>
              <a:sym typeface="Times New Roman"/>
            </a:endParaRPr>
          </a:p>
        </p:txBody>
      </p:sp>
      <p:cxnSp>
        <p:nvCxnSpPr>
          <p:cNvPr id="73" name="Google Shape;73;p1"/>
          <p:cNvCxnSpPr/>
          <p:nvPr/>
        </p:nvCxnSpPr>
        <p:spPr>
          <a:xfrm flipH="1">
            <a:off x="16752633" y="19578603"/>
            <a:ext cx="10200" cy="2768400"/>
          </a:xfrm>
          <a:prstGeom prst="straightConnector1">
            <a:avLst/>
          </a:prstGeom>
          <a:noFill/>
          <a:ln cap="flat" cmpd="sng" w="38100">
            <a:solidFill>
              <a:srgbClr val="1F497D"/>
            </a:solidFill>
            <a:prstDash val="solid"/>
            <a:round/>
            <a:headEnd len="med" w="med" type="none"/>
            <a:tailEnd len="med" w="med" type="none"/>
          </a:ln>
        </p:spPr>
      </p:cxnSp>
      <p:cxnSp>
        <p:nvCxnSpPr>
          <p:cNvPr id="74" name="Google Shape;74;p1"/>
          <p:cNvCxnSpPr>
            <a:stCxn id="63" idx="3"/>
            <a:endCxn id="67" idx="1"/>
          </p:cNvCxnSpPr>
          <p:nvPr/>
        </p:nvCxnSpPr>
        <p:spPr>
          <a:xfrm>
            <a:off x="13525958" y="20532185"/>
            <a:ext cx="1059900" cy="0"/>
          </a:xfrm>
          <a:prstGeom prst="straightConnector1">
            <a:avLst/>
          </a:prstGeom>
          <a:noFill/>
          <a:ln cap="flat" cmpd="sng" w="19050">
            <a:solidFill>
              <a:srgbClr val="000000"/>
            </a:solidFill>
            <a:prstDash val="solid"/>
            <a:round/>
            <a:headEnd len="med" w="med" type="none"/>
            <a:tailEnd len="med" w="med" type="triangle"/>
          </a:ln>
        </p:spPr>
      </p:cxnSp>
      <p:cxnSp>
        <p:nvCxnSpPr>
          <p:cNvPr id="75" name="Google Shape;75;p1"/>
          <p:cNvCxnSpPr/>
          <p:nvPr/>
        </p:nvCxnSpPr>
        <p:spPr>
          <a:xfrm flipH="1">
            <a:off x="13816952" y="20543512"/>
            <a:ext cx="9900" cy="1449300"/>
          </a:xfrm>
          <a:prstGeom prst="straightConnector1">
            <a:avLst/>
          </a:prstGeom>
          <a:noFill/>
          <a:ln cap="flat" cmpd="sng" w="19050">
            <a:solidFill>
              <a:srgbClr val="000000"/>
            </a:solidFill>
            <a:prstDash val="solid"/>
            <a:round/>
            <a:headEnd len="med" w="med" type="none"/>
            <a:tailEnd len="med" w="med" type="triangle"/>
          </a:ln>
        </p:spPr>
      </p:cxnSp>
      <p:cxnSp>
        <p:nvCxnSpPr>
          <p:cNvPr id="76" name="Google Shape;76;p1"/>
          <p:cNvCxnSpPr/>
          <p:nvPr/>
        </p:nvCxnSpPr>
        <p:spPr>
          <a:xfrm flipH="1" rot="10800000">
            <a:off x="16767875" y="20531627"/>
            <a:ext cx="652500" cy="900"/>
          </a:xfrm>
          <a:prstGeom prst="straightConnector1">
            <a:avLst/>
          </a:prstGeom>
          <a:noFill/>
          <a:ln cap="flat" cmpd="sng" w="19050">
            <a:solidFill>
              <a:srgbClr val="000000"/>
            </a:solidFill>
            <a:prstDash val="solid"/>
            <a:round/>
            <a:headEnd len="med" w="med" type="none"/>
            <a:tailEnd len="med" w="med" type="triangle"/>
          </a:ln>
        </p:spPr>
      </p:cxnSp>
      <p:cxnSp>
        <p:nvCxnSpPr>
          <p:cNvPr id="77" name="Google Shape;77;p1"/>
          <p:cNvCxnSpPr/>
          <p:nvPr/>
        </p:nvCxnSpPr>
        <p:spPr>
          <a:xfrm>
            <a:off x="16742383" y="21393525"/>
            <a:ext cx="682800" cy="0"/>
          </a:xfrm>
          <a:prstGeom prst="straightConnector1">
            <a:avLst/>
          </a:prstGeom>
          <a:noFill/>
          <a:ln cap="flat" cmpd="sng" w="19050">
            <a:solidFill>
              <a:srgbClr val="000000"/>
            </a:solidFill>
            <a:prstDash val="solid"/>
            <a:round/>
            <a:headEnd len="med" w="med" type="none"/>
            <a:tailEnd len="med" w="med" type="triangle"/>
          </a:ln>
        </p:spPr>
      </p:cxnSp>
      <p:cxnSp>
        <p:nvCxnSpPr>
          <p:cNvPr id="78" name="Google Shape;78;p1"/>
          <p:cNvCxnSpPr>
            <a:stCxn id="67" idx="3"/>
          </p:cNvCxnSpPr>
          <p:nvPr/>
        </p:nvCxnSpPr>
        <p:spPr>
          <a:xfrm>
            <a:off x="15912228" y="20532185"/>
            <a:ext cx="810000" cy="3300"/>
          </a:xfrm>
          <a:prstGeom prst="straightConnector1">
            <a:avLst/>
          </a:prstGeom>
          <a:noFill/>
          <a:ln cap="flat" cmpd="sng" w="19050">
            <a:solidFill>
              <a:srgbClr val="000000"/>
            </a:solidFill>
            <a:prstDash val="solid"/>
            <a:round/>
            <a:headEnd len="med" w="med" type="none"/>
            <a:tailEnd len="med" w="med" type="triangle"/>
          </a:ln>
        </p:spPr>
      </p:cxnSp>
      <p:cxnSp>
        <p:nvCxnSpPr>
          <p:cNvPr id="79" name="Google Shape;79;p1"/>
          <p:cNvCxnSpPr>
            <a:stCxn id="64" idx="3"/>
            <a:endCxn id="65" idx="1"/>
          </p:cNvCxnSpPr>
          <p:nvPr/>
        </p:nvCxnSpPr>
        <p:spPr>
          <a:xfrm>
            <a:off x="13973367" y="22254926"/>
            <a:ext cx="612600" cy="0"/>
          </a:xfrm>
          <a:prstGeom prst="straightConnector1">
            <a:avLst/>
          </a:prstGeom>
          <a:noFill/>
          <a:ln cap="flat" cmpd="sng" w="19050">
            <a:solidFill>
              <a:srgbClr val="000000"/>
            </a:solidFill>
            <a:prstDash val="solid"/>
            <a:round/>
            <a:headEnd len="med" w="med" type="none"/>
            <a:tailEnd len="med" w="med" type="triangle"/>
          </a:ln>
        </p:spPr>
      </p:cxnSp>
      <p:cxnSp>
        <p:nvCxnSpPr>
          <p:cNvPr id="80" name="Google Shape;80;p1"/>
          <p:cNvCxnSpPr>
            <a:stCxn id="65" idx="0"/>
            <a:endCxn id="66" idx="2"/>
          </p:cNvCxnSpPr>
          <p:nvPr/>
        </p:nvCxnSpPr>
        <p:spPr>
          <a:xfrm rot="10800000">
            <a:off x="15249078" y="21642026"/>
            <a:ext cx="0" cy="364500"/>
          </a:xfrm>
          <a:prstGeom prst="straightConnector1">
            <a:avLst/>
          </a:prstGeom>
          <a:noFill/>
          <a:ln cap="flat" cmpd="sng" w="19050">
            <a:solidFill>
              <a:srgbClr val="000000"/>
            </a:solidFill>
            <a:prstDash val="solid"/>
            <a:round/>
            <a:headEnd len="med" w="med" type="none"/>
            <a:tailEnd len="med" w="med" type="triangle"/>
          </a:ln>
        </p:spPr>
      </p:cxnSp>
      <p:cxnSp>
        <p:nvCxnSpPr>
          <p:cNvPr id="81" name="Google Shape;81;p1"/>
          <p:cNvCxnSpPr>
            <a:stCxn id="66" idx="0"/>
            <a:endCxn id="67" idx="2"/>
          </p:cNvCxnSpPr>
          <p:nvPr/>
        </p:nvCxnSpPr>
        <p:spPr>
          <a:xfrm rot="10800000">
            <a:off x="15249078" y="20780656"/>
            <a:ext cx="0" cy="364500"/>
          </a:xfrm>
          <a:prstGeom prst="straightConnector1">
            <a:avLst/>
          </a:prstGeom>
          <a:noFill/>
          <a:ln cap="flat" cmpd="sng" w="19050">
            <a:solidFill>
              <a:srgbClr val="000000"/>
            </a:solidFill>
            <a:prstDash val="solid"/>
            <a:round/>
            <a:headEnd len="med" w="med" type="none"/>
            <a:tailEnd len="med" w="med" type="triangle"/>
          </a:ln>
        </p:spPr>
      </p:cxnSp>
      <p:cxnSp>
        <p:nvCxnSpPr>
          <p:cNvPr id="82" name="Google Shape;82;p1"/>
          <p:cNvCxnSpPr>
            <a:stCxn id="64" idx="2"/>
            <a:endCxn id="71" idx="0"/>
          </p:cNvCxnSpPr>
          <p:nvPr/>
        </p:nvCxnSpPr>
        <p:spPr>
          <a:xfrm>
            <a:off x="13310217" y="22503326"/>
            <a:ext cx="0" cy="563400"/>
          </a:xfrm>
          <a:prstGeom prst="straightConnector1">
            <a:avLst/>
          </a:prstGeom>
          <a:noFill/>
          <a:ln cap="flat" cmpd="sng" w="19050">
            <a:solidFill>
              <a:srgbClr val="000000"/>
            </a:solidFill>
            <a:prstDash val="solid"/>
            <a:round/>
            <a:headEnd len="med" w="med" type="none"/>
            <a:tailEnd len="med" w="med" type="triangle"/>
          </a:ln>
        </p:spPr>
      </p:cxnSp>
      <p:cxnSp>
        <p:nvCxnSpPr>
          <p:cNvPr id="83" name="Google Shape;83;p1"/>
          <p:cNvCxnSpPr>
            <a:stCxn id="64" idx="2"/>
            <a:endCxn id="72" idx="0"/>
          </p:cNvCxnSpPr>
          <p:nvPr/>
        </p:nvCxnSpPr>
        <p:spPr>
          <a:xfrm>
            <a:off x="13310217" y="22503326"/>
            <a:ext cx="1649400" cy="563400"/>
          </a:xfrm>
          <a:prstGeom prst="straightConnector1">
            <a:avLst/>
          </a:prstGeom>
          <a:noFill/>
          <a:ln cap="flat" cmpd="sng" w="19050">
            <a:solidFill>
              <a:srgbClr val="000000"/>
            </a:solidFill>
            <a:prstDash val="solid"/>
            <a:round/>
            <a:headEnd len="med" w="med" type="none"/>
            <a:tailEnd len="med" w="med" type="triangle"/>
          </a:ln>
        </p:spPr>
      </p:cxnSp>
      <p:sp>
        <p:nvSpPr>
          <p:cNvPr id="84" name="Google Shape;84;p1"/>
          <p:cNvSpPr txBox="1"/>
          <p:nvPr/>
        </p:nvSpPr>
        <p:spPr>
          <a:xfrm>
            <a:off x="12824586" y="21105291"/>
            <a:ext cx="93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674EA7"/>
                </a:solidFill>
              </a:rPr>
              <a:t>Lauren</a:t>
            </a:r>
            <a:endParaRPr b="1">
              <a:solidFill>
                <a:srgbClr val="674EA7"/>
              </a:solidFill>
            </a:endParaRPr>
          </a:p>
        </p:txBody>
      </p:sp>
      <p:sp>
        <p:nvSpPr>
          <p:cNvPr id="85" name="Google Shape;85;p1"/>
          <p:cNvSpPr/>
          <p:nvPr/>
        </p:nvSpPr>
        <p:spPr>
          <a:xfrm>
            <a:off x="14464667" y="20176822"/>
            <a:ext cx="4535700" cy="776400"/>
          </a:xfrm>
          <a:prstGeom prst="flowChartAlternateProcess">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
          <p:cNvSpPr/>
          <p:nvPr/>
        </p:nvSpPr>
        <p:spPr>
          <a:xfrm>
            <a:off x="17147554" y="19468775"/>
            <a:ext cx="3563700" cy="665100"/>
          </a:xfrm>
          <a:prstGeom prst="flowChartAlternateProcess">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
          <p:cNvSpPr/>
          <p:nvPr/>
        </p:nvSpPr>
        <p:spPr>
          <a:xfrm>
            <a:off x="12318372" y="22798801"/>
            <a:ext cx="4029600" cy="1131900"/>
          </a:xfrm>
          <a:prstGeom prst="flowChartAlternateProcess">
            <a:avLst/>
          </a:prstGeom>
          <a:noFill/>
          <a:ln cap="flat" cmpd="sng" w="1905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
          <p:cNvSpPr txBox="1"/>
          <p:nvPr/>
        </p:nvSpPr>
        <p:spPr>
          <a:xfrm>
            <a:off x="12419620" y="22798801"/>
            <a:ext cx="99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1155CC"/>
                </a:solidFill>
              </a:rPr>
              <a:t>Nathan </a:t>
            </a:r>
            <a:endParaRPr b="1">
              <a:solidFill>
                <a:srgbClr val="1155CC"/>
              </a:solidFill>
            </a:endParaRPr>
          </a:p>
        </p:txBody>
      </p:sp>
      <p:sp>
        <p:nvSpPr>
          <p:cNvPr id="89" name="Google Shape;89;p1"/>
          <p:cNvSpPr txBox="1"/>
          <p:nvPr/>
        </p:nvSpPr>
        <p:spPr>
          <a:xfrm>
            <a:off x="14464667" y="19794452"/>
            <a:ext cx="112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38761D"/>
                </a:solidFill>
              </a:rPr>
              <a:t>Tarik</a:t>
            </a:r>
            <a:endParaRPr b="1">
              <a:solidFill>
                <a:srgbClr val="38761D"/>
              </a:solidFill>
            </a:endParaRPr>
          </a:p>
        </p:txBody>
      </p:sp>
      <p:sp>
        <p:nvSpPr>
          <p:cNvPr id="90" name="Google Shape;90;p1"/>
          <p:cNvSpPr txBox="1"/>
          <p:nvPr/>
        </p:nvSpPr>
        <p:spPr>
          <a:xfrm>
            <a:off x="15833262" y="20267582"/>
            <a:ext cx="11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674EA7"/>
                </a:solidFill>
              </a:rPr>
              <a:t>Switch</a:t>
            </a:r>
            <a:endParaRPr b="1">
              <a:solidFill>
                <a:srgbClr val="674EA7"/>
              </a:solidFill>
            </a:endParaRPr>
          </a:p>
        </p:txBody>
      </p:sp>
      <p:sp>
        <p:nvSpPr>
          <p:cNvPr id="91" name="Google Shape;91;p1"/>
          <p:cNvSpPr txBox="1"/>
          <p:nvPr/>
        </p:nvSpPr>
        <p:spPr>
          <a:xfrm>
            <a:off x="16677328" y="21393525"/>
            <a:ext cx="11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674EA7"/>
                </a:solidFill>
              </a:rPr>
              <a:t>Switch</a:t>
            </a:r>
            <a:endParaRPr b="1">
              <a:solidFill>
                <a:srgbClr val="674EA7"/>
              </a:solidFill>
            </a:endParaRPr>
          </a:p>
        </p:txBody>
      </p:sp>
      <p:sp>
        <p:nvSpPr>
          <p:cNvPr id="92" name="Google Shape;92;p1"/>
          <p:cNvSpPr/>
          <p:nvPr/>
        </p:nvSpPr>
        <p:spPr>
          <a:xfrm>
            <a:off x="12138899" y="21085784"/>
            <a:ext cx="6933600" cy="1564200"/>
          </a:xfrm>
          <a:prstGeom prst="roundRect">
            <a:avLst>
              <a:gd fmla="val 16667" name="adj"/>
            </a:avLst>
          </a:prstGeom>
          <a:noFill/>
          <a:ln cap="flat" cmpd="sng" w="28575">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
          <p:cNvSpPr txBox="1"/>
          <p:nvPr/>
        </p:nvSpPr>
        <p:spPr>
          <a:xfrm>
            <a:off x="11439515" y="29438977"/>
            <a:ext cx="9829800" cy="523200"/>
          </a:xfrm>
          <a:prstGeom prst="rect">
            <a:avLst/>
          </a:prstGeom>
          <a:solidFill>
            <a:schemeClr val="lt1">
              <a:alpha val="41570"/>
            </a:scheme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i="1" lang="en-US" sz="2800">
                <a:solidFill>
                  <a:schemeClr val="dk1"/>
                </a:solidFill>
              </a:rPr>
              <a:t>Table 1</a:t>
            </a:r>
            <a:r>
              <a:rPr i="1" lang="en-US" sz="2800">
                <a:solidFill>
                  <a:schemeClr val="dk1"/>
                </a:solidFill>
              </a:rPr>
              <a:t>. Control vs Output voltage</a:t>
            </a:r>
            <a:endParaRPr b="0" i="0" sz="1400" u="none" cap="none" strike="noStrike">
              <a:solidFill>
                <a:srgbClr val="000000"/>
              </a:solidFill>
              <a:latin typeface="Arial"/>
              <a:ea typeface="Arial"/>
              <a:cs typeface="Arial"/>
              <a:sym typeface="Arial"/>
            </a:endParaRPr>
          </a:p>
        </p:txBody>
      </p:sp>
      <p:pic>
        <p:nvPicPr>
          <p:cNvPr id="94" name="Google Shape;94;p1"/>
          <p:cNvPicPr preferRelativeResize="0"/>
          <p:nvPr/>
        </p:nvPicPr>
        <p:blipFill rotWithShape="1">
          <a:blip r:embed="rId10">
            <a:alphaModFix/>
          </a:blip>
          <a:srcRect b="18107" l="17953" r="2149" t="5904"/>
          <a:stretch/>
        </p:blipFill>
        <p:spPr>
          <a:xfrm rot="-5400000">
            <a:off x="2842073" y="24568326"/>
            <a:ext cx="5254798" cy="6663250"/>
          </a:xfrm>
          <a:prstGeom prst="rect">
            <a:avLst/>
          </a:prstGeom>
          <a:noFill/>
          <a:ln>
            <a:noFill/>
          </a:ln>
        </p:spPr>
      </p:pic>
      <p:graphicFrame>
        <p:nvGraphicFramePr>
          <p:cNvPr id="95" name="Google Shape;95;p1"/>
          <p:cNvGraphicFramePr/>
          <p:nvPr/>
        </p:nvGraphicFramePr>
        <p:xfrm>
          <a:off x="33424300" y="6650878"/>
          <a:ext cx="3000000" cy="3000000"/>
        </p:xfrm>
        <a:graphic>
          <a:graphicData uri="http://schemas.openxmlformats.org/drawingml/2006/table">
            <a:tbl>
              <a:tblPr bandRow="1" firstRow="1">
                <a:noFill/>
                <a:tableStyleId>{6C67A8E2-D8D8-4331-AEA5-690F037EFEFA}</a:tableStyleId>
              </a:tblPr>
              <a:tblGrid>
                <a:gridCol w="2199450"/>
                <a:gridCol w="2459200"/>
                <a:gridCol w="2182125"/>
                <a:gridCol w="2580450"/>
              </a:tblGrid>
              <a:tr h="705225">
                <a:tc gridSpan="4">
                  <a:txBody>
                    <a:bodyPr/>
                    <a:lstStyle/>
                    <a:p>
                      <a:pPr indent="0" lvl="0" marL="0" marR="0" rtl="0" algn="ctr">
                        <a:lnSpc>
                          <a:spcPct val="100000"/>
                        </a:lnSpc>
                        <a:spcBef>
                          <a:spcPts val="0"/>
                        </a:spcBef>
                        <a:spcAft>
                          <a:spcPts val="0"/>
                        </a:spcAft>
                        <a:buClr>
                          <a:srgbClr val="000000"/>
                        </a:buClr>
                        <a:buSzPts val="2700"/>
                        <a:buFont typeface="Arial"/>
                        <a:buNone/>
                      </a:pPr>
                      <a:r>
                        <a:rPr lang="en-US" sz="2700"/>
                        <a:t>System Input</a:t>
                      </a:r>
                      <a:r>
                        <a:rPr lang="en-US" sz="2700"/>
                        <a:t> vs Output</a:t>
                      </a:r>
                      <a:endParaRPr b="1" sz="2700" u="none" cap="none" strike="noStrike">
                        <a:solidFill>
                          <a:schemeClr val="dk1"/>
                        </a:solidFill>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76200">
                      <a:solidFill>
                        <a:schemeClr val="lt1"/>
                      </a:solidFill>
                      <a:prstDash val="solid"/>
                      <a:round/>
                      <a:headEnd len="sm" w="sm" type="none"/>
                      <a:tailEnd len="sm" w="sm" type="none"/>
                    </a:lnB>
                  </a:tcPr>
                </a:tc>
                <a:tc hMerge="1"/>
                <a:tc hMerge="1"/>
                <a:tc hMerge="1"/>
              </a:tr>
              <a:tr h="774350">
                <a:tc>
                  <a:txBody>
                    <a:bodyPr/>
                    <a:lstStyle/>
                    <a:p>
                      <a:pPr indent="0" lvl="0" marL="0" marR="0" rtl="0" algn="ctr">
                        <a:lnSpc>
                          <a:spcPct val="100000"/>
                        </a:lnSpc>
                        <a:spcBef>
                          <a:spcPts val="0"/>
                        </a:spcBef>
                        <a:spcAft>
                          <a:spcPts val="0"/>
                        </a:spcAft>
                        <a:buNone/>
                      </a:pPr>
                      <a:r>
                        <a:t/>
                      </a:r>
                      <a:endParaRPr sz="2100"/>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76200">
                      <a:solidFill>
                        <a:schemeClr val="lt1"/>
                      </a:solidFill>
                      <a:prstDash val="solid"/>
                      <a:round/>
                      <a:headEnd len="sm" w="sm" type="none"/>
                      <a:tailEnd len="sm" w="sm" type="none"/>
                    </a:lnT>
                    <a:lnB cap="flat" cmpd="sng" w="762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2100"/>
                        <a:t>Minimum</a:t>
                      </a:r>
                      <a:endParaRPr sz="2100"/>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76200">
                      <a:solidFill>
                        <a:schemeClr val="lt1"/>
                      </a:solidFill>
                      <a:prstDash val="solid"/>
                      <a:round/>
                      <a:headEnd len="sm" w="sm" type="none"/>
                      <a:tailEnd len="sm" w="sm" type="none"/>
                    </a:lnT>
                    <a:lnB cap="flat" cmpd="sng" w="762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2100"/>
                        <a:t>Nominal</a:t>
                      </a:r>
                      <a:endParaRPr sz="2100"/>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76200">
                      <a:solidFill>
                        <a:schemeClr val="lt1"/>
                      </a:solidFill>
                      <a:prstDash val="solid"/>
                      <a:round/>
                      <a:headEnd len="sm" w="sm" type="none"/>
                      <a:tailEnd len="sm" w="sm" type="none"/>
                    </a:lnT>
                    <a:lnB cap="flat" cmpd="sng" w="762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2100"/>
                        <a:t>Max</a:t>
                      </a:r>
                      <a:endParaRPr sz="2100"/>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76200">
                      <a:solidFill>
                        <a:schemeClr val="lt1"/>
                      </a:solidFill>
                      <a:prstDash val="solid"/>
                      <a:round/>
                      <a:headEnd len="sm" w="sm" type="none"/>
                      <a:tailEnd len="sm" w="sm" type="none"/>
                    </a:lnT>
                    <a:lnB cap="flat" cmpd="sng" w="76200">
                      <a:solidFill>
                        <a:schemeClr val="lt1"/>
                      </a:solidFill>
                      <a:prstDash val="solid"/>
                      <a:round/>
                      <a:headEnd len="sm" w="sm" type="none"/>
                      <a:tailEnd len="sm" w="sm" type="none"/>
                    </a:lnB>
                  </a:tcPr>
                </a:tc>
              </a:tr>
              <a:tr h="774350">
                <a:tc>
                  <a:txBody>
                    <a:bodyPr/>
                    <a:lstStyle/>
                    <a:p>
                      <a:pPr indent="0" lvl="0" marL="0" marR="0" rtl="0" algn="ctr">
                        <a:lnSpc>
                          <a:spcPct val="100000"/>
                        </a:lnSpc>
                        <a:spcBef>
                          <a:spcPts val="0"/>
                        </a:spcBef>
                        <a:spcAft>
                          <a:spcPts val="0"/>
                        </a:spcAft>
                        <a:buClr>
                          <a:srgbClr val="000000"/>
                        </a:buClr>
                        <a:buSzPts val="2100"/>
                        <a:buFont typeface="Arial"/>
                        <a:buNone/>
                      </a:pPr>
                      <a:r>
                        <a:rPr lang="en-US" sz="2100"/>
                        <a:t>Solar</a:t>
                      </a:r>
                      <a:r>
                        <a:rPr lang="en-US" sz="2100"/>
                        <a:t> Voltage</a:t>
                      </a:r>
                      <a:endParaRPr b="0" sz="2100" u="none" cap="none" strike="noStrike">
                        <a:solidFill>
                          <a:schemeClr val="dk1"/>
                        </a:solidFill>
                      </a:endParaRPr>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762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100"/>
                        <a:buFont typeface="Arial"/>
                        <a:buNone/>
                      </a:pPr>
                      <a:r>
                        <a:rPr lang="en-US" sz="2100">
                          <a:solidFill>
                            <a:schemeClr val="dk1"/>
                          </a:solidFill>
                        </a:rPr>
                        <a:t>20V</a:t>
                      </a:r>
                      <a:endParaRPr b="0" sz="2100" u="none" cap="none" strike="noStrike">
                        <a:solidFill>
                          <a:schemeClr val="dk1"/>
                        </a:solidFill>
                      </a:endParaRPr>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762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100"/>
                        <a:buFont typeface="Arial"/>
                        <a:buNone/>
                      </a:pPr>
                      <a:r>
                        <a:rPr lang="en-US" sz="2100"/>
                        <a:t>55V</a:t>
                      </a:r>
                      <a:endParaRPr b="0" sz="2100" u="none" cap="none" strike="noStrike">
                        <a:solidFill>
                          <a:schemeClr val="dk1"/>
                        </a:solidFill>
                      </a:endParaRPr>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762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100"/>
                        <a:buFont typeface="Arial"/>
                        <a:buNone/>
                      </a:pPr>
                      <a:r>
                        <a:rPr lang="en-US" sz="2100"/>
                        <a:t>60V</a:t>
                      </a:r>
                      <a:endParaRPr b="0" sz="2100" u="none" cap="none" strike="noStrike">
                        <a:solidFill>
                          <a:schemeClr val="dk1"/>
                        </a:solidFill>
                      </a:endParaRPr>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762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7775">
                <a:tc>
                  <a:txBody>
                    <a:bodyPr/>
                    <a:lstStyle/>
                    <a:p>
                      <a:pPr indent="0" lvl="0" marL="0" marR="0" rtl="0" algn="ctr">
                        <a:lnSpc>
                          <a:spcPct val="100000"/>
                        </a:lnSpc>
                        <a:spcBef>
                          <a:spcPts val="0"/>
                        </a:spcBef>
                        <a:spcAft>
                          <a:spcPts val="0"/>
                        </a:spcAft>
                        <a:buNone/>
                      </a:pPr>
                      <a:r>
                        <a:rPr lang="en-US" sz="2100"/>
                        <a:t>Solar</a:t>
                      </a:r>
                      <a:r>
                        <a:rPr lang="en-US" sz="2100"/>
                        <a:t> Current</a:t>
                      </a:r>
                      <a:endParaRPr sz="2100"/>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2100"/>
                        <a:t>0A</a:t>
                      </a:r>
                      <a:endParaRPr sz="2100"/>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2100"/>
                        <a:t>0.5A</a:t>
                      </a:r>
                      <a:endParaRPr sz="2100"/>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2100"/>
                        <a:t>1.5A</a:t>
                      </a:r>
                      <a:endParaRPr sz="2100"/>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774350">
                <a:tc>
                  <a:txBody>
                    <a:bodyPr/>
                    <a:lstStyle/>
                    <a:p>
                      <a:pPr indent="0" lvl="0" marL="0" marR="0" rtl="0" algn="ctr">
                        <a:lnSpc>
                          <a:spcPct val="100000"/>
                        </a:lnSpc>
                        <a:spcBef>
                          <a:spcPts val="0"/>
                        </a:spcBef>
                        <a:spcAft>
                          <a:spcPts val="0"/>
                        </a:spcAft>
                        <a:buClr>
                          <a:schemeClr val="dk1"/>
                        </a:buClr>
                        <a:buSzPts val="2100"/>
                        <a:buFont typeface="Arial"/>
                        <a:buNone/>
                      </a:pPr>
                      <a:r>
                        <a:rPr lang="en-US" sz="2100"/>
                        <a:t>Output Voltage (DC)</a:t>
                      </a:r>
                      <a:endParaRPr b="0" sz="2100" u="none" cap="none" strike="noStrike">
                        <a:solidFill>
                          <a:schemeClr val="dk1"/>
                        </a:solidFill>
                      </a:endParaRPr>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100"/>
                        <a:buFont typeface="Arial"/>
                        <a:buNone/>
                      </a:pPr>
                      <a:r>
                        <a:rPr lang="en-US" sz="2100"/>
                        <a:t>11.4V</a:t>
                      </a:r>
                      <a:endParaRPr b="0" sz="2100" u="none" cap="none" strike="noStrike">
                        <a:solidFill>
                          <a:schemeClr val="dk1"/>
                        </a:solidFill>
                      </a:endParaRPr>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100"/>
                        <a:buFont typeface="Arial"/>
                        <a:buNone/>
                      </a:pPr>
                      <a:r>
                        <a:rPr lang="en-US" sz="2100"/>
                        <a:t>12V</a:t>
                      </a:r>
                      <a:endParaRPr b="0" sz="2100" u="none" cap="none" strike="noStrike">
                        <a:solidFill>
                          <a:schemeClr val="dk1"/>
                        </a:solidFill>
                      </a:endParaRPr>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100"/>
                        <a:buFont typeface="Arial"/>
                        <a:buNone/>
                      </a:pPr>
                      <a:r>
                        <a:rPr lang="en-US" sz="2100" u="none" cap="none" strike="noStrike"/>
                        <a:t>1</a:t>
                      </a:r>
                      <a:r>
                        <a:rPr lang="en-US" sz="2100"/>
                        <a:t>2.6V</a:t>
                      </a:r>
                      <a:endParaRPr b="0" sz="2100" u="none" cap="none" strike="noStrike">
                        <a:solidFill>
                          <a:schemeClr val="dk1"/>
                        </a:solidFill>
                      </a:endParaRPr>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774350">
                <a:tc>
                  <a:txBody>
                    <a:bodyPr/>
                    <a:lstStyle/>
                    <a:p>
                      <a:pPr indent="0" lvl="0" marL="0" marR="0" rtl="0" algn="ctr">
                        <a:lnSpc>
                          <a:spcPct val="100000"/>
                        </a:lnSpc>
                        <a:spcBef>
                          <a:spcPts val="0"/>
                        </a:spcBef>
                        <a:spcAft>
                          <a:spcPts val="0"/>
                        </a:spcAft>
                        <a:buNone/>
                      </a:pPr>
                      <a:r>
                        <a:rPr lang="en-US" sz="2100"/>
                        <a:t>Output Voltage (AC)</a:t>
                      </a:r>
                      <a:endParaRPr sz="2100"/>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2100"/>
                        <a:t>105.6</a:t>
                      </a:r>
                      <a:endParaRPr sz="2100"/>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2100"/>
                        <a:t>108.8V</a:t>
                      </a:r>
                      <a:endParaRPr sz="2100"/>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2100"/>
                        <a:t>108.8V</a:t>
                      </a:r>
                      <a:endParaRPr sz="2100" u="none" cap="none" strike="noStrike"/>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774350">
                <a:tc>
                  <a:txBody>
                    <a:bodyPr/>
                    <a:lstStyle/>
                    <a:p>
                      <a:pPr indent="0" lvl="0" marL="0" marR="0" rtl="0" algn="ctr">
                        <a:lnSpc>
                          <a:spcPct val="100000"/>
                        </a:lnSpc>
                        <a:spcBef>
                          <a:spcPts val="0"/>
                        </a:spcBef>
                        <a:spcAft>
                          <a:spcPts val="0"/>
                        </a:spcAft>
                        <a:buNone/>
                      </a:pPr>
                      <a:r>
                        <a:rPr lang="en-US" sz="2100"/>
                        <a:t>Output Current</a:t>
                      </a:r>
                      <a:endParaRPr sz="2100"/>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2100"/>
                        <a:t>0A</a:t>
                      </a:r>
                      <a:endParaRPr sz="2100"/>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2100"/>
                        <a:t>1A</a:t>
                      </a:r>
                      <a:endParaRPr sz="2100"/>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2100"/>
                        <a:t>3A</a:t>
                      </a:r>
                      <a:endParaRPr sz="2100" u="none" cap="none" strike="noStrike"/>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96" name="Google Shape;96;p1"/>
          <p:cNvSpPr txBox="1"/>
          <p:nvPr/>
        </p:nvSpPr>
        <p:spPr>
          <a:xfrm>
            <a:off x="33220011" y="11905630"/>
            <a:ext cx="9829800" cy="523200"/>
          </a:xfrm>
          <a:prstGeom prst="rect">
            <a:avLst/>
          </a:prstGeom>
          <a:solidFill>
            <a:schemeClr val="lt1">
              <a:alpha val="41570"/>
            </a:scheme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i="1" lang="en-US" sz="2800">
                <a:solidFill>
                  <a:schemeClr val="dk1"/>
                </a:solidFill>
              </a:rPr>
              <a:t>Table 2</a:t>
            </a:r>
            <a:r>
              <a:rPr b="0" i="1" lang="en-US" sz="2800" u="none" cap="none" strike="noStrike">
                <a:solidFill>
                  <a:schemeClr val="dk1"/>
                </a:solidFill>
                <a:latin typeface="Arial"/>
                <a:ea typeface="Arial"/>
                <a:cs typeface="Arial"/>
                <a:sym typeface="Arial"/>
              </a:rPr>
              <a:t>. </a:t>
            </a:r>
            <a:r>
              <a:rPr i="1" lang="en-US" sz="2800">
                <a:solidFill>
                  <a:schemeClr val="dk1"/>
                </a:solidFill>
              </a:rPr>
              <a:t>Power Generation and Usage</a:t>
            </a:r>
            <a:endParaRPr b="0" i="0" sz="1400" u="none" cap="none" strike="noStrike">
              <a:solidFill>
                <a:srgbClr val="000000"/>
              </a:solidFill>
              <a:latin typeface="Arial"/>
              <a:ea typeface="Arial"/>
              <a:cs typeface="Arial"/>
              <a:sym typeface="Arial"/>
            </a:endParaRPr>
          </a:p>
        </p:txBody>
      </p:sp>
      <p:pic>
        <p:nvPicPr>
          <p:cNvPr id="97" name="Google Shape;97;p1"/>
          <p:cNvPicPr preferRelativeResize="0"/>
          <p:nvPr/>
        </p:nvPicPr>
        <p:blipFill rotWithShape="1">
          <a:blip r:embed="rId11">
            <a:alphaModFix/>
          </a:blip>
          <a:srcRect b="0" l="0" r="0" t="0"/>
          <a:stretch/>
        </p:blipFill>
        <p:spPr>
          <a:xfrm>
            <a:off x="24373725" y="20478325"/>
            <a:ext cx="5529100" cy="4222650"/>
          </a:xfrm>
          <a:prstGeom prst="rect">
            <a:avLst/>
          </a:prstGeom>
          <a:noFill/>
          <a:ln>
            <a:noFill/>
          </a:ln>
        </p:spPr>
      </p:pic>
      <p:pic>
        <p:nvPicPr>
          <p:cNvPr id="98" name="Google Shape;98;p1"/>
          <p:cNvPicPr preferRelativeResize="0"/>
          <p:nvPr/>
        </p:nvPicPr>
        <p:blipFill>
          <a:blip r:embed="rId12">
            <a:alphaModFix/>
          </a:blip>
          <a:stretch>
            <a:fillRect/>
          </a:stretch>
        </p:blipFill>
        <p:spPr>
          <a:xfrm>
            <a:off x="22221900" y="7409221"/>
            <a:ext cx="10155538" cy="508571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search Poster Template">
  <a:themeElements>
    <a:clrScheme name="Custom 2">
      <a:dk1>
        <a:srgbClr val="333333"/>
      </a:dk1>
      <a:lt1>
        <a:srgbClr val="FFFFFF"/>
      </a:lt1>
      <a:dk2>
        <a:srgbClr val="5D0025"/>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2016-09-29T18:43:16Z</dcterms:created>
  <dc:creator>Lagoudas, Magdalini Z</dc:creator>
</cp:coreProperties>
</file>