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6FLiPUbm30PMFHSm1u2hhfmXp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5EDE68-8611-427D-AA22-AD172D07ECFC}">
  <a:tblStyle styleId="{0D5EDE68-8611-427D-AA22-AD172D07E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ee7051ed9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ee7051ed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1961eb30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1961eb3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1961eb303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1961eb3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1961eb30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1961eb3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1961eb303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1961eb30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ee7051ed9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ee7051ed9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961eb30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961eb3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f073fcc0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f073fcc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f073fcc0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f073fcc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ee7051ed9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ee7051ed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ee7051ed9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ee7051e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ee7051ed9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ee7051ed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ee7051ed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ee7051e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 Final Presentation</a:t>
            </a:r>
            <a:br>
              <a:rPr lang="en-US"/>
            </a:br>
            <a:r>
              <a:rPr lang="en-US"/>
              <a:t>Team 16 | Solar Battery Team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Lauren Lugo, Tarik Dawson, Clement Ong, Nathan Gil</a:t>
            </a:r>
            <a:br>
              <a:rPr lang="en-US"/>
            </a:br>
            <a:r>
              <a:rPr lang="en-US"/>
              <a:t>Peng-Hao Huang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ee7051ed9_2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Cont.</a:t>
            </a:r>
            <a:endParaRPr/>
          </a:p>
        </p:txBody>
      </p:sp>
      <p:sp>
        <p:nvSpPr>
          <p:cNvPr id="153" name="Google Shape;153;g19ee7051ed9_2_8"/>
          <p:cNvSpPr txBox="1"/>
          <p:nvPr>
            <p:ph idx="1" type="body"/>
          </p:nvPr>
        </p:nvSpPr>
        <p:spPr>
          <a:xfrm>
            <a:off x="457200" y="2049275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Remains to be Completed</a:t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Finish dsPIC code and test the entire circuit with the working dsPIC on the Perf Board.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4" name="Google Shape;154;g19ee7051ed9_2_8"/>
          <p:cNvSpPr txBox="1"/>
          <p:nvPr>
            <p:ph idx="1" type="body"/>
          </p:nvPr>
        </p:nvSpPr>
        <p:spPr>
          <a:xfrm>
            <a:off x="457200" y="3489950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Looking Forward (404)</a:t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Print and test PCB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Cooperate with other subsystems to test inverter and successfully charge a phone and a laptop.</a:t>
            </a:r>
            <a:endParaRPr sz="1600"/>
          </a:p>
        </p:txBody>
      </p:sp>
      <p:graphicFrame>
        <p:nvGraphicFramePr>
          <p:cNvPr id="155" name="Google Shape;155;g19ee7051ed9_2_8"/>
          <p:cNvGraphicFramePr/>
          <p:nvPr/>
        </p:nvGraphicFramePr>
        <p:xfrm>
          <a:off x="5043275" y="23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{0D5EDE68-8611-427D-AA22-AD172D07ECFC}</a:tableStyleId>
              </a:tblPr>
              <a:tblGrid>
                <a:gridCol w="1956625"/>
                <a:gridCol w="195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dsPIC generates correct PWM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 output is identical to standard U.S. AC outlet 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g19ee7051ed9_2_8"/>
          <p:cNvSpPr txBox="1"/>
          <p:nvPr>
            <p:ph idx="1" type="body"/>
          </p:nvPr>
        </p:nvSpPr>
        <p:spPr>
          <a:xfrm>
            <a:off x="4942500" y="1960450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Validation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961eb303_0_51"/>
          <p:cNvSpPr txBox="1"/>
          <p:nvPr/>
        </p:nvSpPr>
        <p:spPr>
          <a:xfrm>
            <a:off x="457950" y="1041525"/>
            <a:ext cx="82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MySolarCharge Website and Android Application Overview </a:t>
            </a:r>
            <a:endParaRPr sz="2400"/>
          </a:p>
        </p:txBody>
      </p:sp>
      <p:pic>
        <p:nvPicPr>
          <p:cNvPr id="162" name="Google Shape;162;g1a1961eb30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850" y="1595625"/>
            <a:ext cx="4494551" cy="253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a1961eb30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50" y="4128200"/>
            <a:ext cx="1621612" cy="24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a1961eb303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6975" y="4128200"/>
            <a:ext cx="1588929" cy="24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a1961eb303_0_51"/>
          <p:cNvSpPr txBox="1"/>
          <p:nvPr/>
        </p:nvSpPr>
        <p:spPr>
          <a:xfrm>
            <a:off x="391600" y="1706975"/>
            <a:ext cx="363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403 Deliverables: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Create an Android App and Website for Solar Panel System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Display Power, Current, Voltage on a graph and to the user directly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Display battery level and if the battery is charging or discharging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Display the terminals (AC or DC) when connected or disconnected from a device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 backend database (Firebase) to communicate </a:t>
            </a:r>
            <a:r>
              <a:rPr lang="en-US"/>
              <a:t>with</a:t>
            </a:r>
            <a:r>
              <a:rPr lang="en-US"/>
              <a:t> App and Website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Communicate between the front-end and back-end </a:t>
            </a:r>
            <a:r>
              <a:rPr lang="en-US"/>
              <a:t>successfully</a:t>
            </a:r>
            <a:r>
              <a:rPr lang="en-US"/>
              <a:t> </a:t>
            </a:r>
            <a:endParaRPr/>
          </a:p>
        </p:txBody>
      </p:sp>
      <p:sp>
        <p:nvSpPr>
          <p:cNvPr id="166" name="Google Shape;166;g1a1961eb303_0_51"/>
          <p:cNvSpPr txBox="1"/>
          <p:nvPr/>
        </p:nvSpPr>
        <p:spPr>
          <a:xfrm>
            <a:off x="391600" y="5164800"/>
            <a:ext cx="363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Challenges</a:t>
            </a:r>
            <a:r>
              <a:rPr b="1" lang="en-US" u="sng"/>
              <a:t>: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Learn Ionic to develop website and app concurrently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</a:t>
            </a:r>
            <a:r>
              <a:rPr lang="en-US"/>
              <a:t> graphs from a graphing package (chartjs) / how to communicate with Firebase from App </a:t>
            </a:r>
            <a:endParaRPr/>
          </a:p>
        </p:txBody>
      </p:sp>
      <p:sp>
        <p:nvSpPr>
          <p:cNvPr id="167" name="Google Shape;167;g1a1961eb303_0_51"/>
          <p:cNvSpPr txBox="1"/>
          <p:nvPr/>
        </p:nvSpPr>
        <p:spPr>
          <a:xfrm>
            <a:off x="4760050" y="6547275"/>
            <a:ext cx="44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1. </a:t>
            </a:r>
            <a:r>
              <a:rPr i="1" lang="en-US" sz="1200"/>
              <a:t>Initial Design for Android App and Website </a:t>
            </a:r>
            <a:endParaRPr i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a1961eb303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0" y="1968876"/>
            <a:ext cx="5899274" cy="340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a1961eb303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75" y="1562751"/>
            <a:ext cx="2313250" cy="421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a1961eb303_0_66"/>
          <p:cNvSpPr txBox="1"/>
          <p:nvPr/>
        </p:nvSpPr>
        <p:spPr>
          <a:xfrm>
            <a:off x="457950" y="1041525"/>
            <a:ext cx="82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MySolarCharge Test and Validation</a:t>
            </a:r>
            <a:endParaRPr sz="2400"/>
          </a:p>
        </p:txBody>
      </p:sp>
      <p:sp>
        <p:nvSpPr>
          <p:cNvPr id="175" name="Google Shape;175;g1a1961eb303_0_66"/>
          <p:cNvSpPr txBox="1"/>
          <p:nvPr/>
        </p:nvSpPr>
        <p:spPr>
          <a:xfrm>
            <a:off x="109750" y="5441275"/>
            <a:ext cx="589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2. </a:t>
            </a:r>
            <a:r>
              <a:rPr i="1" lang="en-US" sz="1200"/>
              <a:t>Authentication Validation (Wrong Password, Invalid Email, No User, Already Created User) Etc.</a:t>
            </a:r>
            <a:endParaRPr i="1" sz="1200"/>
          </a:p>
        </p:txBody>
      </p:sp>
      <p:sp>
        <p:nvSpPr>
          <p:cNvPr id="176" name="Google Shape;176;g1a1961eb303_0_66"/>
          <p:cNvSpPr txBox="1"/>
          <p:nvPr/>
        </p:nvSpPr>
        <p:spPr>
          <a:xfrm>
            <a:off x="5918700" y="5911025"/>
            <a:ext cx="30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</a:t>
            </a:r>
            <a:r>
              <a:rPr b="1" i="1" lang="en-US" sz="1200"/>
              <a:t> 3. </a:t>
            </a:r>
            <a:r>
              <a:rPr i="1" lang="en-US" sz="1200"/>
              <a:t>Successfully Getting Data from Backend Database 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a1961eb303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3000"/>
            <a:ext cx="4990650" cy="1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a1961eb303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29000"/>
            <a:ext cx="4990648" cy="277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a1961eb303_0_61"/>
          <p:cNvSpPr txBox="1"/>
          <p:nvPr/>
        </p:nvSpPr>
        <p:spPr>
          <a:xfrm>
            <a:off x="457950" y="978900"/>
            <a:ext cx="82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MySolarCharge Test and Validation</a:t>
            </a:r>
            <a:endParaRPr sz="2400"/>
          </a:p>
        </p:txBody>
      </p:sp>
      <p:sp>
        <p:nvSpPr>
          <p:cNvPr id="184" name="Google Shape;184;g1a1961eb303_0_61"/>
          <p:cNvSpPr txBox="1"/>
          <p:nvPr/>
        </p:nvSpPr>
        <p:spPr>
          <a:xfrm>
            <a:off x="39300" y="2928250"/>
            <a:ext cx="48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4. </a:t>
            </a:r>
            <a:r>
              <a:rPr i="1" lang="en-US" sz="1200"/>
              <a:t>Sending Data from Application to Backend Database </a:t>
            </a:r>
            <a:endParaRPr i="1" sz="1200"/>
          </a:p>
        </p:txBody>
      </p:sp>
      <p:sp>
        <p:nvSpPr>
          <p:cNvPr id="185" name="Google Shape;185;g1a1961eb303_0_61"/>
          <p:cNvSpPr txBox="1"/>
          <p:nvPr/>
        </p:nvSpPr>
        <p:spPr>
          <a:xfrm>
            <a:off x="0" y="6205100"/>
            <a:ext cx="486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5. </a:t>
            </a:r>
            <a:r>
              <a:rPr i="1" lang="en-US" sz="1200"/>
              <a:t>Backend Database Successfully Categorized </a:t>
            </a:r>
            <a:r>
              <a:rPr i="1" lang="en-US" sz="1200"/>
              <a:t>Received</a:t>
            </a:r>
            <a:r>
              <a:rPr i="1" lang="en-US" sz="1200"/>
              <a:t> Data from Frontend</a:t>
            </a:r>
            <a:endParaRPr i="1" sz="1200"/>
          </a:p>
        </p:txBody>
      </p:sp>
      <p:graphicFrame>
        <p:nvGraphicFramePr>
          <p:cNvPr id="186" name="Google Shape;186;g1a1961eb303_0_61"/>
          <p:cNvGraphicFramePr/>
          <p:nvPr/>
        </p:nvGraphicFramePr>
        <p:xfrm>
          <a:off x="5046925" y="177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{0D5EDE68-8611-427D-AA22-AD172D07ECFC}</a:tableStyleId>
              </a:tblPr>
              <a:tblGrid>
                <a:gridCol w="1866750"/>
                <a:gridCol w="1694500"/>
                <a:gridCol w="53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The website/application subsystem is receiving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Receiving all data from backend database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The website/application subsystem is receiving data dynamically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Able to dynamically update power graph and display parameters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Application and Website provides correct data depending on day, week, and month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Correctly displays current day data, week and month still need to be incorporated </a:t>
                      </a:r>
                      <a:r>
                        <a:rPr lang="en-US" sz="1000"/>
                        <a:t>further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Firebase Backend Database successfully receives and categorizes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 </a:t>
                      </a:r>
                      <a:r>
                        <a:rPr lang="en-US" sz="1000"/>
                        <a:t>write</a:t>
                      </a:r>
                      <a:r>
                        <a:rPr lang="en-US" sz="1000"/>
                        <a:t> to backend and send data to correct node in </a:t>
                      </a:r>
                      <a:r>
                        <a:rPr lang="en-US" sz="1000"/>
                        <a:t>database</a:t>
                      </a:r>
                      <a:r>
                        <a:rPr lang="en-US" sz="1000"/>
                        <a:t> tree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Website and Application works on android phone along with displaying properly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Displays</a:t>
                      </a:r>
                      <a:r>
                        <a:rPr lang="en-US" sz="1000"/>
                        <a:t> well on website and </a:t>
                      </a:r>
                      <a:r>
                        <a:rPr lang="en-US" sz="1000"/>
                        <a:t>android</a:t>
                      </a:r>
                      <a:r>
                        <a:rPr lang="en-US" sz="1000"/>
                        <a:t> devices.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7" name="Google Shape;187;g1a1961eb30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2238225"/>
            <a:ext cx="362500" cy="32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a1961eb30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3555025"/>
            <a:ext cx="362500" cy="32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a1961eb30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4234025"/>
            <a:ext cx="362500" cy="32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a1961eb30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4871825"/>
            <a:ext cx="362500" cy="32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a1961eb303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050" y="2807125"/>
            <a:ext cx="362500" cy="32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1961eb303_0_56"/>
          <p:cNvSpPr txBox="1"/>
          <p:nvPr>
            <p:ph type="title"/>
          </p:nvPr>
        </p:nvSpPr>
        <p:spPr>
          <a:xfrm>
            <a:off x="457200" y="93210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MySolarCharge 404</a:t>
            </a:r>
            <a:endParaRPr b="0"/>
          </a:p>
        </p:txBody>
      </p:sp>
      <p:sp>
        <p:nvSpPr>
          <p:cNvPr id="197" name="Google Shape;197;g1a1961eb303_0_56"/>
          <p:cNvSpPr txBox="1"/>
          <p:nvPr/>
        </p:nvSpPr>
        <p:spPr>
          <a:xfrm>
            <a:off x="1456300" y="1656325"/>
            <a:ext cx="6106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Receive data from the ESP 32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Implementation of Week and Month Data (handling data) with Assembled System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Testing </a:t>
            </a:r>
            <a:r>
              <a:rPr lang="en-US"/>
              <a:t>longevity</a:t>
            </a:r>
            <a:r>
              <a:rPr lang="en-US"/>
              <a:t> of app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Making it applicable for yearly basis solar charging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This means making sure website and app will not need updating or maintenance after 404</a:t>
            </a:r>
            <a:endParaRPr/>
          </a:p>
        </p:txBody>
      </p:sp>
      <p:sp>
        <p:nvSpPr>
          <p:cNvPr id="198" name="Google Shape;198;g1a1961eb303_0_56"/>
          <p:cNvSpPr txBox="1"/>
          <p:nvPr/>
        </p:nvSpPr>
        <p:spPr>
          <a:xfrm>
            <a:off x="0" y="5857400"/>
            <a:ext cx="24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6. </a:t>
            </a:r>
            <a:r>
              <a:rPr i="1" lang="en-US" sz="1200"/>
              <a:t>Website Final Design </a:t>
            </a:r>
            <a:endParaRPr i="1" sz="1200"/>
          </a:p>
        </p:txBody>
      </p:sp>
      <p:pic>
        <p:nvPicPr>
          <p:cNvPr id="199" name="Google Shape;199;g1a1961eb303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3501925"/>
            <a:ext cx="4862909" cy="235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a1961eb303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701" y="3360850"/>
            <a:ext cx="1425700" cy="3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a1961eb303_0_56"/>
          <p:cNvSpPr txBox="1"/>
          <p:nvPr/>
        </p:nvSpPr>
        <p:spPr>
          <a:xfrm>
            <a:off x="4862900" y="6488700"/>
            <a:ext cx="24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7. </a:t>
            </a:r>
            <a:r>
              <a:rPr i="1" lang="en-US" sz="1200"/>
              <a:t>App</a:t>
            </a:r>
            <a:r>
              <a:rPr i="1" lang="en-US" sz="1200"/>
              <a:t> Final Design </a:t>
            </a:r>
            <a:endParaRPr i="1" sz="1200"/>
          </a:p>
        </p:txBody>
      </p:sp>
      <p:sp>
        <p:nvSpPr>
          <p:cNvPr id="202" name="Google Shape;202;g1a1961eb303_0_56"/>
          <p:cNvSpPr txBox="1"/>
          <p:nvPr/>
        </p:nvSpPr>
        <p:spPr>
          <a:xfrm>
            <a:off x="6924100" y="6488700"/>
            <a:ext cx="24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/>
              <a:t>Figure 8. </a:t>
            </a:r>
            <a:r>
              <a:rPr i="1" lang="en-US" sz="1200"/>
              <a:t>App Final Design </a:t>
            </a:r>
            <a:endParaRPr i="1" sz="1200"/>
          </a:p>
        </p:txBody>
      </p:sp>
      <p:pic>
        <p:nvPicPr>
          <p:cNvPr id="203" name="Google Shape;203;g1a1961eb303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830" y="3298300"/>
            <a:ext cx="1491963" cy="31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 txBox="1"/>
          <p:nvPr/>
        </p:nvSpPr>
        <p:spPr>
          <a:xfrm>
            <a:off x="457200" y="806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Validation Plan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75" y="2190508"/>
            <a:ext cx="9183375" cy="368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ee7051ed9_4_2"/>
          <p:cNvSpPr txBox="1"/>
          <p:nvPr/>
        </p:nvSpPr>
        <p:spPr>
          <a:xfrm>
            <a:off x="3306750" y="0"/>
            <a:ext cx="5937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Execution Plan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15" name="Google Shape;215;g19ee7051ed9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00" y="803700"/>
            <a:ext cx="6434811" cy="60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Executive Summary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04900" y="1712650"/>
            <a:ext cx="5719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Problem statement: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Clean, accessible, power to preserve the environment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Provide the user with an independent solar power generating system that can charge both AC and DC devices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Everything needs power, computers, smartphones, accessories, etc.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Create security by providing a battery to switch to for discrepancies in generation of power from solar panels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25" y="3091836"/>
            <a:ext cx="2650250" cy="1766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1961eb303_0_12"/>
          <p:cNvSpPr txBox="1"/>
          <p:nvPr/>
        </p:nvSpPr>
        <p:spPr>
          <a:xfrm>
            <a:off x="234125" y="836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</a:rPr>
              <a:t>System Overview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69" name="Google Shape;69;g1a1961eb303_0_12"/>
          <p:cNvSpPr/>
          <p:nvPr/>
        </p:nvSpPr>
        <p:spPr>
          <a:xfrm>
            <a:off x="347075" y="22935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Solar Panel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1a1961eb303_0_12"/>
          <p:cNvSpPr/>
          <p:nvPr/>
        </p:nvSpPr>
        <p:spPr>
          <a:xfrm>
            <a:off x="781900" y="43754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MPPT Algorithm (MCU)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1a1961eb303_0_12"/>
          <p:cNvSpPr/>
          <p:nvPr/>
        </p:nvSpPr>
        <p:spPr>
          <a:xfrm>
            <a:off x="2666225" y="43754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Voltage Regulation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1a1961eb303_0_12"/>
          <p:cNvSpPr/>
          <p:nvPr/>
        </p:nvSpPr>
        <p:spPr>
          <a:xfrm>
            <a:off x="2666225" y="33345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PWM Generator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1a1961eb303_0_12"/>
          <p:cNvSpPr/>
          <p:nvPr/>
        </p:nvSpPr>
        <p:spPr>
          <a:xfrm>
            <a:off x="2666225" y="229355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DC-DC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1a1961eb303_0_12"/>
          <p:cNvSpPr/>
          <p:nvPr/>
        </p:nvSpPr>
        <p:spPr>
          <a:xfrm>
            <a:off x="5435425" y="2295488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g1a1961eb303_0_12"/>
          <p:cNvSpPr/>
          <p:nvPr/>
        </p:nvSpPr>
        <p:spPr>
          <a:xfrm>
            <a:off x="5435425" y="33894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Batteries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1a1961eb303_0_12"/>
          <p:cNvSpPr/>
          <p:nvPr/>
        </p:nvSpPr>
        <p:spPr>
          <a:xfrm>
            <a:off x="5349225" y="13959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DC-AC Inverter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1a1961eb303_0_12"/>
          <p:cNvSpPr/>
          <p:nvPr/>
        </p:nvSpPr>
        <p:spPr>
          <a:xfrm>
            <a:off x="781900" y="56567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Application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1a1961eb303_0_12"/>
          <p:cNvSpPr/>
          <p:nvPr/>
        </p:nvSpPr>
        <p:spPr>
          <a:xfrm>
            <a:off x="2385050" y="56567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Phone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1a1961eb303_0_12"/>
          <p:cNvSpPr/>
          <p:nvPr/>
        </p:nvSpPr>
        <p:spPr>
          <a:xfrm>
            <a:off x="7205650" y="13959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g1a1961eb303_0_12"/>
          <p:cNvCxnSpPr/>
          <p:nvPr/>
        </p:nvCxnSpPr>
        <p:spPr>
          <a:xfrm flipH="1">
            <a:off x="4772000" y="1441350"/>
            <a:ext cx="9900" cy="33456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g1a1961eb303_0_12"/>
          <p:cNvCxnSpPr>
            <a:stCxn id="69" idx="3"/>
            <a:endCxn id="73" idx="1"/>
          </p:cNvCxnSpPr>
          <p:nvPr/>
        </p:nvCxnSpPr>
        <p:spPr>
          <a:xfrm>
            <a:off x="1636175" y="2593700"/>
            <a:ext cx="103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g1a1961eb303_0_12"/>
          <p:cNvCxnSpPr/>
          <p:nvPr/>
        </p:nvCxnSpPr>
        <p:spPr>
          <a:xfrm flipH="1">
            <a:off x="1918900" y="2607425"/>
            <a:ext cx="9600" cy="17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g1a1961eb303_0_12"/>
          <p:cNvCxnSpPr/>
          <p:nvPr/>
        </p:nvCxnSpPr>
        <p:spPr>
          <a:xfrm flipH="1" rot="10800000">
            <a:off x="4742525" y="1689900"/>
            <a:ext cx="5844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g1a1961eb303_0_12"/>
          <p:cNvCxnSpPr>
            <a:stCxn id="76" idx="3"/>
            <a:endCxn id="79" idx="1"/>
          </p:cNvCxnSpPr>
          <p:nvPr/>
        </p:nvCxnSpPr>
        <p:spPr>
          <a:xfrm>
            <a:off x="6638325" y="1696050"/>
            <a:ext cx="56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g1a1961eb303_0_12"/>
          <p:cNvCxnSpPr/>
          <p:nvPr/>
        </p:nvCxnSpPr>
        <p:spPr>
          <a:xfrm flipH="1" rot="10800000">
            <a:off x="4786800" y="2593250"/>
            <a:ext cx="6339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g1a1961eb303_0_12"/>
          <p:cNvCxnSpPr/>
          <p:nvPr/>
        </p:nvCxnSpPr>
        <p:spPr>
          <a:xfrm>
            <a:off x="4762025" y="3634650"/>
            <a:ext cx="6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g1a1961eb303_0_12"/>
          <p:cNvCxnSpPr>
            <a:stCxn id="73" idx="3"/>
          </p:cNvCxnSpPr>
          <p:nvPr/>
        </p:nvCxnSpPr>
        <p:spPr>
          <a:xfrm>
            <a:off x="3955325" y="2593700"/>
            <a:ext cx="7872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g1a1961eb303_0_12"/>
          <p:cNvCxnSpPr>
            <a:stCxn id="70" idx="3"/>
            <a:endCxn id="71" idx="1"/>
          </p:cNvCxnSpPr>
          <p:nvPr/>
        </p:nvCxnSpPr>
        <p:spPr>
          <a:xfrm>
            <a:off x="2071000" y="4675600"/>
            <a:ext cx="59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g1a1961eb303_0_12"/>
          <p:cNvCxnSpPr>
            <a:stCxn id="71" idx="0"/>
            <a:endCxn id="72" idx="2"/>
          </p:cNvCxnSpPr>
          <p:nvPr/>
        </p:nvCxnSpPr>
        <p:spPr>
          <a:xfrm rot="10800000">
            <a:off x="3310775" y="3934750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g1a1961eb303_0_12"/>
          <p:cNvCxnSpPr>
            <a:stCxn id="72" idx="0"/>
            <a:endCxn id="73" idx="2"/>
          </p:cNvCxnSpPr>
          <p:nvPr/>
        </p:nvCxnSpPr>
        <p:spPr>
          <a:xfrm rot="10800000">
            <a:off x="3310775" y="2893800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g1a1961eb303_0_12"/>
          <p:cNvCxnSpPr>
            <a:stCxn id="70" idx="2"/>
            <a:endCxn id="77" idx="0"/>
          </p:cNvCxnSpPr>
          <p:nvPr/>
        </p:nvCxnSpPr>
        <p:spPr>
          <a:xfrm>
            <a:off x="1426450" y="4975750"/>
            <a:ext cx="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g1a1961eb303_0_12"/>
          <p:cNvCxnSpPr>
            <a:stCxn id="70" idx="2"/>
            <a:endCxn id="78" idx="0"/>
          </p:cNvCxnSpPr>
          <p:nvPr/>
        </p:nvCxnSpPr>
        <p:spPr>
          <a:xfrm>
            <a:off x="1426450" y="4975750"/>
            <a:ext cx="160320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1a1961eb303_0_12"/>
          <p:cNvSpPr txBox="1"/>
          <p:nvPr/>
        </p:nvSpPr>
        <p:spPr>
          <a:xfrm>
            <a:off x="3837425" y="1388138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Bus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1a1961eb303_0_12"/>
          <p:cNvSpPr/>
          <p:nvPr/>
        </p:nvSpPr>
        <p:spPr>
          <a:xfrm>
            <a:off x="669075" y="3233875"/>
            <a:ext cx="6159300" cy="1961100"/>
          </a:xfrm>
          <a:prstGeom prst="flowChartAlternateProcess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a1961eb303_0_12"/>
          <p:cNvSpPr txBox="1"/>
          <p:nvPr/>
        </p:nvSpPr>
        <p:spPr>
          <a:xfrm>
            <a:off x="954425" y="3286325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Lauren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6" name="Google Shape;96;g1a1961eb303_0_12"/>
          <p:cNvSpPr/>
          <p:nvPr/>
        </p:nvSpPr>
        <p:spPr>
          <a:xfrm>
            <a:off x="2548375" y="2164287"/>
            <a:ext cx="4407900" cy="938400"/>
          </a:xfrm>
          <a:prstGeom prst="flowChartAlternateProcess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a1961eb303_0_12"/>
          <p:cNvSpPr/>
          <p:nvPr/>
        </p:nvSpPr>
        <p:spPr>
          <a:xfrm>
            <a:off x="5155800" y="1308625"/>
            <a:ext cx="3463500" cy="803700"/>
          </a:xfrm>
          <a:prstGeom prst="flowChartAlternateProcess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a1961eb303_0_12"/>
          <p:cNvSpPr/>
          <p:nvPr/>
        </p:nvSpPr>
        <p:spPr>
          <a:xfrm>
            <a:off x="462450" y="5332900"/>
            <a:ext cx="3916200" cy="1367700"/>
          </a:xfrm>
          <a:prstGeom prst="flowChartAlternateProcess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1961eb303_0_12"/>
          <p:cNvSpPr txBox="1"/>
          <p:nvPr/>
        </p:nvSpPr>
        <p:spPr>
          <a:xfrm>
            <a:off x="560850" y="5332900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55CC"/>
                </a:solidFill>
              </a:rPr>
              <a:t>Nathan 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00" name="Google Shape;100;g1a1961eb303_0_12"/>
          <p:cNvSpPr txBox="1"/>
          <p:nvPr/>
        </p:nvSpPr>
        <p:spPr>
          <a:xfrm>
            <a:off x="2548375" y="1702200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Tarik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1" name="Google Shape;101;g1a1961eb303_0_12"/>
          <p:cNvSpPr txBox="1"/>
          <p:nvPr/>
        </p:nvSpPr>
        <p:spPr>
          <a:xfrm>
            <a:off x="7395900" y="987950"/>
            <a:ext cx="1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Clement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f073fcc05_0_5"/>
          <p:cNvSpPr txBox="1"/>
          <p:nvPr>
            <p:ph type="title"/>
          </p:nvPr>
        </p:nvSpPr>
        <p:spPr>
          <a:xfrm>
            <a:off x="0" y="969450"/>
            <a:ext cx="19404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7" name="Google Shape;107;g19f073fcc05_0_5"/>
          <p:cNvSpPr txBox="1"/>
          <p:nvPr>
            <p:ph idx="1" type="body"/>
          </p:nvPr>
        </p:nvSpPr>
        <p:spPr>
          <a:xfrm>
            <a:off x="398725" y="3880825"/>
            <a:ext cx="7805700" cy="260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Deliverables</a:t>
            </a:r>
            <a:endParaRPr sz="1600"/>
          </a:p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Coded ESP32 to take in voltage inputs and determine appropriate action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2 Switch Circuits at outputs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3 Sensor circuits:</a:t>
            </a:r>
            <a:br>
              <a:rPr lang="en-US" sz="1600"/>
            </a:br>
            <a:r>
              <a:rPr lang="en-US" sz="1600"/>
              <a:t>Solar Panel Circuit: Voltage and Current Sensor</a:t>
            </a:r>
            <a:endParaRPr sz="1600"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600"/>
              <a:t>Dc-Dc Converter: Voltage and Current Sensor</a:t>
            </a:r>
            <a:endParaRPr sz="1600"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600"/>
              <a:t>Battery: Voltage Sensor</a:t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600"/>
              <a:t>Current Problems</a:t>
            </a:r>
            <a:endParaRPr b="1" sz="1600"/>
          </a:p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Missing a switch circuit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for output of current sensor (Calculations not accurate)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Missing data to output to the DC-DC converter</a:t>
            </a:r>
            <a:endParaRPr sz="1600"/>
          </a:p>
        </p:txBody>
      </p:sp>
      <p:pic>
        <p:nvPicPr>
          <p:cNvPr id="108" name="Google Shape;108;g19f073fcc0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00" y="719725"/>
            <a:ext cx="6092801" cy="33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f073fcc05_0_11"/>
          <p:cNvSpPr txBox="1"/>
          <p:nvPr>
            <p:ph type="title"/>
          </p:nvPr>
        </p:nvSpPr>
        <p:spPr>
          <a:xfrm>
            <a:off x="457200" y="783352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Continued</a:t>
            </a:r>
            <a:endParaRPr/>
          </a:p>
        </p:txBody>
      </p:sp>
      <p:sp>
        <p:nvSpPr>
          <p:cNvPr id="114" name="Google Shape;114;g19f073fcc05_0_11"/>
          <p:cNvSpPr txBox="1"/>
          <p:nvPr>
            <p:ph idx="1" type="body"/>
          </p:nvPr>
        </p:nvSpPr>
        <p:spPr>
          <a:xfrm>
            <a:off x="457200" y="1371450"/>
            <a:ext cx="8229600" cy="247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u="sng"/>
              <a:t>Challenges:</a:t>
            </a:r>
            <a:endParaRPr b="1" sz="1800" u="sng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Coding outputs for ESP32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Soldering Circuits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 u="sng"/>
              <a:t>Remains to be completed:</a:t>
            </a:r>
            <a:endParaRPr b="1" sz="1800" u="sng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Combining circuit design with ESP32 to PCB of DC-DC converter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Complete code for designated output voltages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Sending data to Computer and Phone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Additional testing with circuit and solar panel outside in sunny weather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15" name="Google Shape;115;g19f073fcc05_0_11"/>
          <p:cNvGraphicFramePr/>
          <p:nvPr/>
        </p:nvGraphicFramePr>
        <p:xfrm>
          <a:off x="520550" y="41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{0D5EDE68-8611-427D-AA22-AD172D07ECFC}</a:tableStyleId>
              </a:tblPr>
              <a:tblGrid>
                <a:gridCol w="1174250"/>
                <a:gridCol w="1858675"/>
                <a:gridCol w="4294100"/>
                <a:gridCol w="9612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3.2.1.3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Switch Check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System will switch to battery power when the solar panel is not producing enough; system will open switch when solar panel is not producing; and the system will open the load switch when the battery is charging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6AA84F"/>
                          </a:highlight>
                        </a:rPr>
                        <a:t>Yes</a:t>
                      </a:r>
                      <a:endParaRPr sz="1200">
                        <a:highlight>
                          <a:srgbClr val="6AA84F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3.2.1.5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Power Point Track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System can track the max power the solar panel can give the system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E06666"/>
                          </a:highlight>
                        </a:rPr>
                        <a:t>No</a:t>
                      </a:r>
                      <a:endParaRPr sz="1200">
                        <a:highlight>
                          <a:srgbClr val="E06666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3.2.1.6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System Shut Off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System disconnects when not enough power is being supplied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6AA84F"/>
                          </a:highlight>
                        </a:rPr>
                        <a:t>Yes</a:t>
                      </a:r>
                      <a:endParaRPr sz="1200">
                        <a:highlight>
                          <a:srgbClr val="6AA84F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3.2.3.1.1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Power Consumption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 system will not consume more than 260W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highlight>
                            <a:srgbClr val="6AA84F"/>
                          </a:highlight>
                        </a:rPr>
                        <a:t>Yes</a:t>
                      </a:r>
                      <a:endParaRPr sz="1200">
                        <a:highlight>
                          <a:srgbClr val="6AA84F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ee7051ed9_1_6"/>
          <p:cNvSpPr txBox="1"/>
          <p:nvPr>
            <p:ph type="title"/>
          </p:nvPr>
        </p:nvSpPr>
        <p:spPr>
          <a:xfrm>
            <a:off x="457200" y="582975"/>
            <a:ext cx="3888600" cy="10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DC-DC C</a:t>
            </a:r>
            <a:r>
              <a:rPr lang="en-US" sz="3200"/>
              <a:t>onverter</a:t>
            </a:r>
            <a:r>
              <a:rPr lang="en-US" sz="3200"/>
              <a:t> </a:t>
            </a:r>
            <a:r>
              <a:rPr lang="en-US" sz="3200"/>
              <a:t>Overview</a:t>
            </a:r>
            <a:endParaRPr sz="3200"/>
          </a:p>
        </p:txBody>
      </p:sp>
      <p:sp>
        <p:nvSpPr>
          <p:cNvPr id="121" name="Google Shape;121;g19ee7051ed9_1_6"/>
          <p:cNvSpPr txBox="1"/>
          <p:nvPr>
            <p:ph idx="2" type="body"/>
          </p:nvPr>
        </p:nvSpPr>
        <p:spPr>
          <a:xfrm>
            <a:off x="457200" y="1718975"/>
            <a:ext cx="3008400" cy="43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/>
              <a:t>Deliverables</a:t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Designed a high current buck converter to convert </a:t>
            </a:r>
            <a:r>
              <a:rPr lang="en-US"/>
              <a:t>variable</a:t>
            </a:r>
            <a:r>
              <a:rPr lang="en-US"/>
              <a:t> solar power into stable 12V DC power.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Schematic fully designed.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Buck converter PCB fully designed and ordered.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PCB fully soldered. Currently in testing. See below.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Subsystem partially working until the a problem </a:t>
            </a:r>
            <a:r>
              <a:rPr lang="en-US"/>
              <a:t>occurred</a:t>
            </a:r>
            <a:r>
              <a:rPr lang="en-US"/>
              <a:t> in the chip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/>
              <a:t>Current Problems</a:t>
            </a:r>
            <a:endParaRPr b="1"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Pin 19 of the buck controller is not sending voltage to the first MOSFET gate.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 a result, the whole system is unoperational. </a:t>
            </a:r>
            <a:endParaRPr/>
          </a:p>
        </p:txBody>
      </p:sp>
      <p:pic>
        <p:nvPicPr>
          <p:cNvPr id="122" name="Google Shape;122;g19ee7051ed9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3550550"/>
            <a:ext cx="4056174" cy="272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9ee7051ed9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02427"/>
            <a:ext cx="4056177" cy="26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ee7051ed9_1_20"/>
          <p:cNvSpPr txBox="1"/>
          <p:nvPr>
            <p:ph idx="1" type="body"/>
          </p:nvPr>
        </p:nvSpPr>
        <p:spPr>
          <a:xfrm>
            <a:off x="4648200" y="3540299"/>
            <a:ext cx="4038600" cy="316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Looking forward (404)</a:t>
            </a:r>
            <a:endParaRPr b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Improve feedback voltage system from </a:t>
            </a:r>
            <a:r>
              <a:rPr lang="en-US"/>
              <a:t>microcontroller</a:t>
            </a:r>
            <a:r>
              <a:rPr lang="en-US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Housing fabrication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Help work on the battery charging aspect of the system.</a:t>
            </a:r>
            <a:endParaRPr/>
          </a:p>
        </p:txBody>
      </p:sp>
      <p:sp>
        <p:nvSpPr>
          <p:cNvPr id="129" name="Google Shape;129;g19ee7051ed9_1_20"/>
          <p:cNvSpPr txBox="1"/>
          <p:nvPr>
            <p:ph idx="2" type="body"/>
          </p:nvPr>
        </p:nvSpPr>
        <p:spPr>
          <a:xfrm>
            <a:off x="4648200" y="1439472"/>
            <a:ext cx="4038600" cy="19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Remains to be completed</a:t>
            </a:r>
            <a:endParaRPr b="1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Resolder a new chip on my </a:t>
            </a:r>
            <a:r>
              <a:rPr lang="en-US"/>
              <a:t>controller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Retest and Validate subsystem</a:t>
            </a:r>
            <a:endParaRPr/>
          </a:p>
        </p:txBody>
      </p:sp>
      <p:sp>
        <p:nvSpPr>
          <p:cNvPr id="130" name="Google Shape;130;g19ee7051ed9_1_20"/>
          <p:cNvSpPr txBox="1"/>
          <p:nvPr>
            <p:ph type="title"/>
          </p:nvPr>
        </p:nvSpPr>
        <p:spPr>
          <a:xfrm>
            <a:off x="457200" y="6357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Cont.</a:t>
            </a:r>
            <a:endParaRPr/>
          </a:p>
        </p:txBody>
      </p:sp>
      <p:sp>
        <p:nvSpPr>
          <p:cNvPr id="131" name="Google Shape;131;g19ee7051ed9_1_20"/>
          <p:cNvSpPr txBox="1"/>
          <p:nvPr/>
        </p:nvSpPr>
        <p:spPr>
          <a:xfrm>
            <a:off x="646575" y="1536950"/>
            <a:ext cx="36669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Challenges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Learning altium software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Soldering small parts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Simulating circuit (could not be simulated)</a:t>
            </a:r>
            <a:endParaRPr sz="2200"/>
          </a:p>
        </p:txBody>
      </p:sp>
      <p:pic>
        <p:nvPicPr>
          <p:cNvPr id="132" name="Google Shape;132;g19ee7051ed9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63" y="3982725"/>
            <a:ext cx="3397724" cy="2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ee7051ed9_1_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DC-DC testing and validation</a:t>
            </a:r>
            <a:endParaRPr/>
          </a:p>
        </p:txBody>
      </p:sp>
      <p:graphicFrame>
        <p:nvGraphicFramePr>
          <p:cNvPr id="138" name="Google Shape;138;g19ee7051ed9_1_36"/>
          <p:cNvGraphicFramePr/>
          <p:nvPr/>
        </p:nvGraphicFramePr>
        <p:xfrm>
          <a:off x="695175" y="2102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{0D5EDE68-8611-427D-AA22-AD172D07ECFC}</a:tableStyleId>
              </a:tblPr>
              <a:tblGrid>
                <a:gridCol w="2663875"/>
                <a:gridCol w="2663875"/>
                <a:gridCol w="2663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</a:t>
                      </a:r>
                      <a:r>
                        <a:rPr lang="en-US"/>
                        <a:t>receives</a:t>
                      </a:r>
                      <a:r>
                        <a:rPr lang="en-US"/>
                        <a:t> full power from </a:t>
                      </a:r>
                      <a:r>
                        <a:rPr lang="en-US"/>
                        <a:t>variable</a:t>
                      </a:r>
                      <a:r>
                        <a:rPr lang="en-US"/>
                        <a:t> DC solar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93C47D"/>
                          </a:highlight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Chip operation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buck controller chip working as intended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0000"/>
                          </a:highlight>
                        </a:rPr>
                        <a:t>No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Output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provides correct 12V DC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0000"/>
                          </a:highlight>
                        </a:rPr>
                        <a:t>No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Converter Full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System can turn 20V-60V input DC into 12V Dc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highlight>
                            <a:srgbClr val="FF0000"/>
                          </a:highlight>
                        </a:rPr>
                        <a:t>No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ee7051ed9_2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DC-AC Inverter Overview</a:t>
            </a:r>
            <a:endParaRPr/>
          </a:p>
        </p:txBody>
      </p:sp>
      <p:sp>
        <p:nvSpPr>
          <p:cNvPr id="144" name="Google Shape;144;g19ee7051ed9_2_0"/>
          <p:cNvSpPr txBox="1"/>
          <p:nvPr>
            <p:ph idx="1" type="body"/>
          </p:nvPr>
        </p:nvSpPr>
        <p:spPr>
          <a:xfrm>
            <a:off x="457200" y="2049275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Deliverables</a:t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Designed a DC-AC Inverter that takes in DC electricity and outputs AC electricity that is compatible with the electrical grid.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Schematic is fully designed and simulated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PCB design is completed but not finalized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Circuit is breadboarded and currently in testing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5" name="Google Shape;145;g19ee7051ed9_2_0"/>
          <p:cNvSpPr txBox="1"/>
          <p:nvPr>
            <p:ph idx="1" type="body"/>
          </p:nvPr>
        </p:nvSpPr>
        <p:spPr>
          <a:xfrm>
            <a:off x="4823075" y="2049275"/>
            <a:ext cx="4114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Current Problems</a:t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MOSFET Driver is not functioning properly on breadboard, switching to Perf Board and testing today.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dsPIC code contains errors, therefore it is still not completed.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6" name="Google Shape;146;g19ee7051ed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63" y="3972162"/>
            <a:ext cx="4379476" cy="26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9ee7051ed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049" y="3918263"/>
            <a:ext cx="4160851" cy="27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