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ggAsVuAVSpTL2fL8fLxNkqun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624AC8-2A39-4468-BCA7-8D4C1E7C987A}">
  <a:tblStyle styleId="{90624AC8-2A39-4468-BCA7-8D4C1E7C987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30e1d5b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g2130e1d5b3a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30e1d5b3a_2_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30e1d5b3a_2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130e1d5b3a_2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30e1d5b3a_2_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30e1d5b3a_2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130e1d5b3a_2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30e1d5b3a_2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130e1d5b3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30e1d5b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g2130e1d5b3a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30e1d5b3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0" name="Google Shape;70;g2130e1d5b3a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30e1d5b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07" name="Google Shape;107;g2130e1d5b3a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30e1d5b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g2130e1d5b3a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30e1d5b3a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130e1d5b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30e1d5b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g2130e1d5b3a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30e1d5b3a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130e1d5b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Relationship Id="rId5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 b="12111" l="33612" r="5759" t="0"/>
          <a:stretch/>
        </p:blipFill>
        <p:spPr>
          <a:xfrm>
            <a:off x="0" y="0"/>
            <a:ext cx="5581800" cy="5340300"/>
          </a:xfrm>
          <a:prstGeom prst="diagStripe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59" name="Google Shape;59;p3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16: Solar Power Battery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5</a:t>
            </a:r>
            <a:br>
              <a:rPr lang="en-US"/>
            </a:br>
            <a:r>
              <a:rPr lang="en-US"/>
              <a:t>Lauren Lugo, Tarik Dawson, Clement Ong, Nathan Gil</a:t>
            </a:r>
            <a:br>
              <a:rPr lang="en-US" sz="2455"/>
            </a:br>
            <a:r>
              <a:rPr lang="en-US" sz="2455"/>
              <a:t>Sponsor: </a:t>
            </a:r>
            <a:r>
              <a:rPr lang="en-US" sz="2488"/>
              <a:t>Peng-Hao Huang</a:t>
            </a:r>
            <a:br>
              <a:rPr lang="en-US" sz="2455"/>
            </a:br>
            <a:r>
              <a:rPr lang="en-US" sz="2455"/>
              <a:t>TA: Dalton W. Cyr</a:t>
            </a:r>
            <a:br>
              <a:rPr lang="en-US" sz="2455"/>
            </a:br>
            <a:br>
              <a:rPr lang="en-US" sz="2455"/>
            </a:br>
            <a:endParaRPr sz="2455"/>
          </a:p>
        </p:txBody>
      </p:sp>
      <p:pic>
        <p:nvPicPr>
          <p:cNvPr descr="DLCOE_logo_HWHT.png" id="60" name="Google Shape;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30e1d5b3a_0_22"/>
          <p:cNvSpPr txBox="1"/>
          <p:nvPr>
            <p:ph type="title"/>
          </p:nvPr>
        </p:nvSpPr>
        <p:spPr>
          <a:xfrm>
            <a:off x="457200" y="6157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Website / </a:t>
            </a:r>
            <a:r>
              <a:rPr lang="en-US"/>
              <a:t>Android</a:t>
            </a:r>
            <a:r>
              <a:rPr lang="en-US"/>
              <a:t> Application</a:t>
            </a:r>
            <a:endParaRPr/>
          </a:p>
        </p:txBody>
      </p:sp>
      <p:graphicFrame>
        <p:nvGraphicFramePr>
          <p:cNvPr id="189" name="Google Shape;189;g2130e1d5b3a_0_22"/>
          <p:cNvGraphicFramePr/>
          <p:nvPr/>
        </p:nvGraphicFramePr>
        <p:xfrm>
          <a:off x="685800" y="127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{90624AC8-2A39-4468-BCA7-8D4C1E7C987A}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Replicated ESP32 environment / code on local laptop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Able to complete first testbench (sending data to backend database)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Redesign code for final system integration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Validate ESP32 for </a:t>
                      </a:r>
                      <a:r>
                        <a:rPr lang="en-US" sz="1800"/>
                        <a:t>consistency</a:t>
                      </a:r>
                      <a:r>
                        <a:rPr lang="en-US" sz="1800"/>
                        <a:t> with large amounts of data being sent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(Website / App has already been validated - </a:t>
                      </a:r>
                      <a:r>
                        <a:rPr lang="en-US" sz="1800"/>
                        <a:t>just</a:t>
                      </a:r>
                      <a:r>
                        <a:rPr lang="en-US" sz="1800"/>
                        <a:t> needed backend data)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0" name="Google Shape;190;g2130e1d5b3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25" y="4204175"/>
            <a:ext cx="5286225" cy="26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130e1d5b3a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150" y="4217281"/>
            <a:ext cx="155850" cy="13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30e1d5b3a_2_61"/>
          <p:cNvSpPr txBox="1"/>
          <p:nvPr>
            <p:ph type="title"/>
          </p:nvPr>
        </p:nvSpPr>
        <p:spPr>
          <a:xfrm>
            <a:off x="3274050" y="23885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98" name="Google Shape;198;g2130e1d5b3a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5" y="1147225"/>
            <a:ext cx="8939651" cy="486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30e1d5b3a_2_112"/>
          <p:cNvSpPr txBox="1"/>
          <p:nvPr/>
        </p:nvSpPr>
        <p:spPr>
          <a:xfrm>
            <a:off x="3293950" y="18910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Execution Plan</a:t>
            </a:r>
            <a:endParaRPr b="1" sz="3200">
              <a:solidFill>
                <a:srgbClr val="000000"/>
              </a:solidFill>
            </a:endParaRPr>
          </a:p>
        </p:txBody>
      </p:sp>
      <p:pic>
        <p:nvPicPr>
          <p:cNvPr id="205" name="Google Shape;205;g2130e1d5b3a_2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963" y="824376"/>
            <a:ext cx="5718081" cy="58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30e1d5b3a_2_3"/>
          <p:cNvSpPr txBox="1"/>
          <p:nvPr>
            <p:ph idx="1" type="body"/>
          </p:nvPr>
        </p:nvSpPr>
        <p:spPr>
          <a:xfrm>
            <a:off x="457200" y="100862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30e1d5b3a_0_5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pic>
        <p:nvPicPr>
          <p:cNvPr id="66" name="Google Shape;66;g2130e1d5b3a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27675"/>
            <a:ext cx="4496700" cy="37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130e1d5b3a_0_50"/>
          <p:cNvSpPr txBox="1"/>
          <p:nvPr/>
        </p:nvSpPr>
        <p:spPr>
          <a:xfrm>
            <a:off x="288350" y="1852875"/>
            <a:ext cx="44031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Problem Statement: </a:t>
            </a:r>
            <a:endParaRPr sz="2000">
              <a:solidFill>
                <a:srgbClr val="000000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>
                <a:solidFill>
                  <a:srgbClr val="000000"/>
                </a:solidFill>
              </a:rPr>
              <a:t>Provide the user with an independent solar power generating system that can charge both AC and DC devices 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Solution proposal: </a:t>
            </a:r>
            <a:endParaRPr sz="2000">
              <a:solidFill>
                <a:srgbClr val="000000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>
                <a:solidFill>
                  <a:srgbClr val="000000"/>
                </a:solidFill>
              </a:rPr>
              <a:t>Develop independent power grid using a solar panel that can charge the majority of items throughout the day and night. Both AC and DC power provided. 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30e1d5b3a_0_19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Integrated System Diagram</a:t>
            </a:r>
            <a:endParaRPr/>
          </a:p>
        </p:txBody>
      </p:sp>
      <p:pic>
        <p:nvPicPr>
          <p:cNvPr id="73" name="Google Shape;73;g2130e1d5b3a_0_191"/>
          <p:cNvPicPr preferRelativeResize="0"/>
          <p:nvPr/>
        </p:nvPicPr>
        <p:blipFill rotWithShape="1">
          <a:blip r:embed="rId3">
            <a:alphaModFix/>
          </a:blip>
          <a:srcRect b="3215" l="0" r="10778" t="6702"/>
          <a:stretch/>
        </p:blipFill>
        <p:spPr>
          <a:xfrm>
            <a:off x="998775" y="3066978"/>
            <a:ext cx="1447200" cy="194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130e1d5b3a_0_191"/>
          <p:cNvPicPr preferRelativeResize="0"/>
          <p:nvPr/>
        </p:nvPicPr>
        <p:blipFill rotWithShape="1">
          <a:blip r:embed="rId4">
            <a:alphaModFix/>
          </a:blip>
          <a:srcRect b="5730" l="8140" r="6883" t="10122"/>
          <a:stretch/>
        </p:blipFill>
        <p:spPr>
          <a:xfrm rot="-5400000">
            <a:off x="3749288" y="4371786"/>
            <a:ext cx="1765452" cy="233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130e1d5b3a_0_191"/>
          <p:cNvPicPr preferRelativeResize="0"/>
          <p:nvPr/>
        </p:nvPicPr>
        <p:blipFill rotWithShape="1">
          <a:blip r:embed="rId5">
            <a:alphaModFix/>
          </a:blip>
          <a:srcRect b="14308" l="0" r="0" t="10701"/>
          <a:stretch/>
        </p:blipFill>
        <p:spPr>
          <a:xfrm rot="-5400000">
            <a:off x="3733400" y="2336263"/>
            <a:ext cx="1797224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130e1d5b3a_0_191"/>
          <p:cNvSpPr txBox="1"/>
          <p:nvPr/>
        </p:nvSpPr>
        <p:spPr>
          <a:xfrm>
            <a:off x="5610225" y="2666775"/>
            <a:ext cx="14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Battery Sensor</a:t>
            </a:r>
            <a:endParaRPr/>
          </a:p>
        </p:txBody>
      </p:sp>
      <p:sp>
        <p:nvSpPr>
          <p:cNvPr id="77" name="Google Shape;77;g2130e1d5b3a_0_191"/>
          <p:cNvSpPr txBox="1"/>
          <p:nvPr/>
        </p:nvSpPr>
        <p:spPr>
          <a:xfrm>
            <a:off x="5610225" y="3285900"/>
            <a:ext cx="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DC-AC</a:t>
            </a:r>
            <a:endParaRPr/>
          </a:p>
        </p:txBody>
      </p:sp>
      <p:sp>
        <p:nvSpPr>
          <p:cNvPr id="78" name="Google Shape;78;g2130e1d5b3a_0_191"/>
          <p:cNvSpPr txBox="1"/>
          <p:nvPr/>
        </p:nvSpPr>
        <p:spPr>
          <a:xfrm>
            <a:off x="5915025" y="5870300"/>
            <a:ext cx="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Battery</a:t>
            </a:r>
            <a:endParaRPr/>
          </a:p>
        </p:txBody>
      </p:sp>
      <p:sp>
        <p:nvSpPr>
          <p:cNvPr id="79" name="Google Shape;79;g2130e1d5b3a_0_191"/>
          <p:cNvSpPr txBox="1"/>
          <p:nvPr/>
        </p:nvSpPr>
        <p:spPr>
          <a:xfrm>
            <a:off x="5885925" y="5337175"/>
            <a:ext cx="1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ports</a:t>
            </a:r>
            <a:endParaRPr/>
          </a:p>
        </p:txBody>
      </p:sp>
      <p:sp>
        <p:nvSpPr>
          <p:cNvPr id="80" name="Google Shape;80;g2130e1d5b3a_0_191"/>
          <p:cNvSpPr txBox="1"/>
          <p:nvPr/>
        </p:nvSpPr>
        <p:spPr>
          <a:xfrm>
            <a:off x="2800300" y="6019800"/>
            <a:ext cx="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DC-DC</a:t>
            </a:r>
            <a:endParaRPr/>
          </a:p>
        </p:txBody>
      </p:sp>
      <p:sp>
        <p:nvSpPr>
          <p:cNvPr id="81" name="Google Shape;81;g2130e1d5b3a_0_191"/>
          <p:cNvSpPr txBox="1"/>
          <p:nvPr/>
        </p:nvSpPr>
        <p:spPr>
          <a:xfrm>
            <a:off x="1157175" y="2586850"/>
            <a:ext cx="11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Solar</a:t>
            </a:r>
            <a:r>
              <a:rPr lang="en-US"/>
              <a:t> Panel</a:t>
            </a:r>
            <a:endParaRPr/>
          </a:p>
        </p:txBody>
      </p:sp>
      <p:sp>
        <p:nvSpPr>
          <p:cNvPr id="82" name="Google Shape;82;g2130e1d5b3a_0_191"/>
          <p:cNvSpPr txBox="1"/>
          <p:nvPr/>
        </p:nvSpPr>
        <p:spPr>
          <a:xfrm>
            <a:off x="5885913" y="4861700"/>
            <a:ext cx="13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Microcontroller</a:t>
            </a:r>
            <a:endParaRPr/>
          </a:p>
        </p:txBody>
      </p:sp>
      <p:sp>
        <p:nvSpPr>
          <p:cNvPr id="83" name="Google Shape;83;g2130e1d5b3a_0_191"/>
          <p:cNvSpPr txBox="1"/>
          <p:nvPr/>
        </p:nvSpPr>
        <p:spPr>
          <a:xfrm>
            <a:off x="4036663" y="4330775"/>
            <a:ext cx="1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Bottom level</a:t>
            </a:r>
            <a:endParaRPr/>
          </a:p>
        </p:txBody>
      </p:sp>
      <p:sp>
        <p:nvSpPr>
          <p:cNvPr id="84" name="Google Shape;84;g2130e1d5b3a_0_191"/>
          <p:cNvSpPr txBox="1"/>
          <p:nvPr/>
        </p:nvSpPr>
        <p:spPr>
          <a:xfrm>
            <a:off x="4165963" y="2008988"/>
            <a:ext cx="9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level</a:t>
            </a:r>
            <a:endParaRPr/>
          </a:p>
        </p:txBody>
      </p:sp>
      <p:sp>
        <p:nvSpPr>
          <p:cNvPr id="85" name="Google Shape;85;g2130e1d5b3a_0_191"/>
          <p:cNvSpPr/>
          <p:nvPr/>
        </p:nvSpPr>
        <p:spPr>
          <a:xfrm>
            <a:off x="3092500" y="5232825"/>
            <a:ext cx="285600" cy="286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130e1d5b3a_0_191"/>
          <p:cNvSpPr/>
          <p:nvPr/>
        </p:nvSpPr>
        <p:spPr>
          <a:xfrm rot="3915003">
            <a:off x="5318911" y="4710281"/>
            <a:ext cx="190609" cy="139882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130e1d5b3a_0_191"/>
          <p:cNvSpPr/>
          <p:nvPr/>
        </p:nvSpPr>
        <p:spPr>
          <a:xfrm rot="3915982">
            <a:off x="5352516" y="4643909"/>
            <a:ext cx="260277" cy="209676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130e1d5b3a_0_191"/>
          <p:cNvSpPr/>
          <p:nvPr/>
        </p:nvSpPr>
        <p:spPr>
          <a:xfrm rot="3913079">
            <a:off x="5402870" y="4602444"/>
            <a:ext cx="349264" cy="234631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130e1d5b3a_0_191"/>
          <p:cNvSpPr/>
          <p:nvPr/>
        </p:nvSpPr>
        <p:spPr>
          <a:xfrm rot="3917198">
            <a:off x="5438948" y="4526151"/>
            <a:ext cx="485793" cy="310753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130e1d5b3a_0_191"/>
          <p:cNvSpPr/>
          <p:nvPr/>
        </p:nvSpPr>
        <p:spPr>
          <a:xfrm>
            <a:off x="7111473" y="3432513"/>
            <a:ext cx="1406400" cy="759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130e1d5b3a_0_191"/>
          <p:cNvSpPr/>
          <p:nvPr/>
        </p:nvSpPr>
        <p:spPr>
          <a:xfrm>
            <a:off x="6942600" y="4192666"/>
            <a:ext cx="1744200" cy="658800"/>
          </a:xfrm>
          <a:prstGeom prst="trapezoid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g2130e1d5b3a_0_191"/>
          <p:cNvSpPr/>
          <p:nvPr/>
        </p:nvSpPr>
        <p:spPr>
          <a:xfrm>
            <a:off x="7220549" y="3492698"/>
            <a:ext cx="1188300" cy="61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Device</a:t>
            </a:r>
            <a:endParaRPr/>
          </a:p>
        </p:txBody>
      </p:sp>
      <p:sp>
        <p:nvSpPr>
          <p:cNvPr id="93" name="Google Shape;93;g2130e1d5b3a_0_191"/>
          <p:cNvSpPr/>
          <p:nvPr/>
        </p:nvSpPr>
        <p:spPr>
          <a:xfrm>
            <a:off x="7020946" y="4241631"/>
            <a:ext cx="1587300" cy="561000"/>
          </a:xfrm>
          <a:prstGeom prst="trapezoid">
            <a:avLst>
              <a:gd fmla="val 25000" name="adj"/>
            </a:avLst>
          </a:prstGeom>
          <a:solidFill>
            <a:srgbClr val="B7B7B7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g2130e1d5b3a_0_191"/>
          <p:cNvCxnSpPr/>
          <p:nvPr/>
        </p:nvCxnSpPr>
        <p:spPr>
          <a:xfrm>
            <a:off x="7146632" y="4327591"/>
            <a:ext cx="13359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g2130e1d5b3a_0_191"/>
          <p:cNvCxnSpPr>
            <a:stCxn id="93" idx="1"/>
            <a:endCxn id="93" idx="3"/>
          </p:cNvCxnSpPr>
          <p:nvPr/>
        </p:nvCxnSpPr>
        <p:spPr>
          <a:xfrm>
            <a:off x="7091071" y="4522131"/>
            <a:ext cx="1447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g2130e1d5b3a_0_191"/>
          <p:cNvCxnSpPr/>
          <p:nvPr/>
        </p:nvCxnSpPr>
        <p:spPr>
          <a:xfrm>
            <a:off x="7107390" y="4424160"/>
            <a:ext cx="1414800" cy="1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g2130e1d5b3a_0_191"/>
          <p:cNvCxnSpPr/>
          <p:nvPr/>
        </p:nvCxnSpPr>
        <p:spPr>
          <a:xfrm rot="10800000">
            <a:off x="7063459" y="4657015"/>
            <a:ext cx="1502400" cy="1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g2130e1d5b3a_0_191"/>
          <p:cNvCxnSpPr/>
          <p:nvPr/>
        </p:nvCxnSpPr>
        <p:spPr>
          <a:xfrm flipH="1">
            <a:off x="7408820" y="4242084"/>
            <a:ext cx="52800" cy="570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g2130e1d5b3a_0_191"/>
          <p:cNvCxnSpPr/>
          <p:nvPr/>
        </p:nvCxnSpPr>
        <p:spPr>
          <a:xfrm flipH="1">
            <a:off x="7179668" y="4246980"/>
            <a:ext cx="78300" cy="560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g2130e1d5b3a_0_191"/>
          <p:cNvCxnSpPr>
            <a:stCxn id="93" idx="0"/>
            <a:endCxn id="93" idx="2"/>
          </p:cNvCxnSpPr>
          <p:nvPr/>
        </p:nvCxnSpPr>
        <p:spPr>
          <a:xfrm>
            <a:off x="7814596" y="4241631"/>
            <a:ext cx="0" cy="561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g2130e1d5b3a_0_191"/>
          <p:cNvCxnSpPr/>
          <p:nvPr/>
        </p:nvCxnSpPr>
        <p:spPr>
          <a:xfrm flipH="1">
            <a:off x="7612287" y="4248567"/>
            <a:ext cx="12000" cy="546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g2130e1d5b3a_0_191"/>
          <p:cNvCxnSpPr/>
          <p:nvPr/>
        </p:nvCxnSpPr>
        <p:spPr>
          <a:xfrm>
            <a:off x="7978725" y="4246980"/>
            <a:ext cx="26400" cy="548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g2130e1d5b3a_0_191"/>
          <p:cNvCxnSpPr/>
          <p:nvPr/>
        </p:nvCxnSpPr>
        <p:spPr>
          <a:xfrm>
            <a:off x="8183818" y="4241223"/>
            <a:ext cx="41100" cy="5586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g2130e1d5b3a_0_191"/>
          <p:cNvCxnSpPr/>
          <p:nvPr/>
        </p:nvCxnSpPr>
        <p:spPr>
          <a:xfrm>
            <a:off x="8342033" y="4252738"/>
            <a:ext cx="61500" cy="547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30e1d5b3a_0_101"/>
          <p:cNvSpPr txBox="1"/>
          <p:nvPr>
            <p:ph type="title"/>
          </p:nvPr>
        </p:nvSpPr>
        <p:spPr>
          <a:xfrm>
            <a:off x="457200" y="10428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pSp>
        <p:nvGrpSpPr>
          <p:cNvPr id="110" name="Google Shape;110;g2130e1d5b3a_0_101"/>
          <p:cNvGrpSpPr/>
          <p:nvPr/>
        </p:nvGrpSpPr>
        <p:grpSpPr>
          <a:xfrm>
            <a:off x="1855883" y="2246966"/>
            <a:ext cx="1750298" cy="2819914"/>
            <a:chOff x="2283710" y="1574025"/>
            <a:chExt cx="1606073" cy="2315200"/>
          </a:xfrm>
        </p:grpSpPr>
        <p:cxnSp>
          <p:nvCxnSpPr>
            <p:cNvPr id="111" name="Google Shape;111;g2130e1d5b3a_0_101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g2130e1d5b3a_0_101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13" name="Google Shape;113;g2130e1d5b3a_0_101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130e1d5b3a_0_101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Validate Individual Subsystems</a:t>
              </a:r>
              <a:endParaRPr b="1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g2130e1d5b3a_0_101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Team will finalize and validate individual subsystems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g2130e1d5b3a_0_101"/>
            <p:cNvSpPr txBox="1"/>
            <p:nvPr/>
          </p:nvSpPr>
          <p:spPr>
            <a:xfrm>
              <a:off x="2480351" y="15740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(Complete)</a:t>
              </a:r>
              <a:endParaRPr sz="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g2130e1d5b3a_0_101"/>
          <p:cNvGrpSpPr/>
          <p:nvPr/>
        </p:nvGrpSpPr>
        <p:grpSpPr>
          <a:xfrm>
            <a:off x="3474398" y="2246966"/>
            <a:ext cx="1750298" cy="2819914"/>
            <a:chOff x="3768859" y="1574025"/>
            <a:chExt cx="1606073" cy="2315200"/>
          </a:xfrm>
        </p:grpSpPr>
        <p:cxnSp>
          <p:nvCxnSpPr>
            <p:cNvPr id="118" name="Google Shape;118;g2130e1d5b3a_0_101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g2130e1d5b3a_0_101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20" name="Google Shape;120;g2130e1d5b3a_0_101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2130e1d5b3a_0_101"/>
            <p:cNvSpPr txBox="1"/>
            <p:nvPr/>
          </p:nvSpPr>
          <p:spPr>
            <a:xfrm>
              <a:off x="3911103" y="279047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Integration Between Subsystems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g2130e1d5b3a_0_101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ESP32 and Database is undergoing integration for bi-direction communication.  Integration between DC-DC and ESP32.still ongoing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g2130e1d5b3a_0_101"/>
            <p:cNvSpPr txBox="1"/>
            <p:nvPr/>
          </p:nvSpPr>
          <p:spPr>
            <a:xfrm>
              <a:off x="3813725" y="1574025"/>
              <a:ext cx="870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Ongoing</a:t>
              </a: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g2130e1d5b3a_0_101"/>
          <p:cNvGrpSpPr/>
          <p:nvPr/>
        </p:nvGrpSpPr>
        <p:grpSpPr>
          <a:xfrm>
            <a:off x="6714298" y="2246966"/>
            <a:ext cx="1750298" cy="2819914"/>
            <a:chOff x="6741789" y="1574025"/>
            <a:chExt cx="1606073" cy="2315200"/>
          </a:xfrm>
        </p:grpSpPr>
        <p:cxnSp>
          <p:nvCxnSpPr>
            <p:cNvPr id="125" name="Google Shape;125;g2130e1d5b3a_0_101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g2130e1d5b3a_0_101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27" name="Google Shape;127;g2130e1d5b3a_0_101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2130e1d5b3a_0_101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 Demo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g2130e1d5b3a_0_101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Team will demo the final completed system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g2130e1d5b3a_0_101"/>
            <p:cNvSpPr txBox="1"/>
            <p:nvPr/>
          </p:nvSpPr>
          <p:spPr>
            <a:xfrm>
              <a:off x="6741798" y="1574025"/>
              <a:ext cx="917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(Not Started)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g2130e1d5b3a_0_101"/>
          <p:cNvGrpSpPr/>
          <p:nvPr/>
        </p:nvGrpSpPr>
        <p:grpSpPr>
          <a:xfrm>
            <a:off x="234727" y="2246966"/>
            <a:ext cx="1750298" cy="2819914"/>
            <a:chOff x="796138" y="1574025"/>
            <a:chExt cx="1606073" cy="2315200"/>
          </a:xfrm>
        </p:grpSpPr>
        <p:sp>
          <p:nvSpPr>
            <p:cNvPr id="132" name="Google Shape;132;g2130e1d5b3a_0_101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Finalize Subsystems </a:t>
              </a:r>
              <a:endParaRPr b="1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g2130e1d5b3a_0_101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Team members have finalized their designs and making finishing touches on  subsystem 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g2130e1d5b3a_0_101"/>
            <p:cNvSpPr txBox="1"/>
            <p:nvPr/>
          </p:nvSpPr>
          <p:spPr>
            <a:xfrm>
              <a:off x="915825" y="1574025"/>
              <a:ext cx="793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(Complete)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" name="Google Shape;135;g2130e1d5b3a_0_101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sp>
            <p:nvSpPr>
              <p:cNvPr id="136" name="Google Shape;136;g2130e1d5b3a_0_101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  </a:t>
                </a:r>
                <a:endParaRPr/>
              </a:p>
            </p:txBody>
          </p:sp>
          <p:sp>
            <p:nvSpPr>
              <p:cNvPr id="137" name="Google Shape;137;g2130e1d5b3a_0_101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" name="Google Shape;138;g2130e1d5b3a_0_101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9" name="Google Shape;139;g2130e1d5b3a_0_101"/>
          <p:cNvGrpSpPr/>
          <p:nvPr/>
        </p:nvGrpSpPr>
        <p:grpSpPr>
          <a:xfrm>
            <a:off x="5095782" y="2246966"/>
            <a:ext cx="1750298" cy="2819914"/>
            <a:chOff x="5256641" y="1574025"/>
            <a:chExt cx="1606073" cy="2315200"/>
          </a:xfrm>
        </p:grpSpPr>
        <p:cxnSp>
          <p:nvCxnSpPr>
            <p:cNvPr id="140" name="Google Shape;140;g2130e1d5b3a_0_101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g2130e1d5b3a_0_101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42" name="Google Shape;142;g2130e1d5b3a_0_101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2130e1d5b3a_0_101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Validate System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g2130e1d5b3a_0_101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Through power (Solar) test plans in place. 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g2130e1d5b3a_0_101"/>
            <p:cNvSpPr txBox="1"/>
            <p:nvPr/>
          </p:nvSpPr>
          <p:spPr>
            <a:xfrm>
              <a:off x="5307977" y="1574025"/>
              <a:ext cx="863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(Ongoing)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6" name="Google Shape;146;g2130e1d5b3a_0_101"/>
          <p:cNvSpPr txBox="1"/>
          <p:nvPr/>
        </p:nvSpPr>
        <p:spPr>
          <a:xfrm>
            <a:off x="451500" y="2869600"/>
            <a:ext cx="15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Jan 18th - Feb 1st</a:t>
            </a:r>
            <a:endParaRPr sz="1100"/>
          </a:p>
        </p:txBody>
      </p:sp>
      <p:sp>
        <p:nvSpPr>
          <p:cNvPr id="147" name="Google Shape;147;g2130e1d5b3a_0_101"/>
          <p:cNvSpPr txBox="1"/>
          <p:nvPr/>
        </p:nvSpPr>
        <p:spPr>
          <a:xfrm>
            <a:off x="1964375" y="2869600"/>
            <a:ext cx="15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Feb 2nd - Feb 28th</a:t>
            </a:r>
            <a:endParaRPr sz="1100"/>
          </a:p>
        </p:txBody>
      </p:sp>
      <p:sp>
        <p:nvSpPr>
          <p:cNvPr id="148" name="Google Shape;148;g2130e1d5b3a_0_101"/>
          <p:cNvSpPr txBox="1"/>
          <p:nvPr/>
        </p:nvSpPr>
        <p:spPr>
          <a:xfrm>
            <a:off x="3584325" y="2869600"/>
            <a:ext cx="15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March 1st - April 7th</a:t>
            </a:r>
            <a:endParaRPr sz="1100"/>
          </a:p>
        </p:txBody>
      </p:sp>
      <p:sp>
        <p:nvSpPr>
          <p:cNvPr id="149" name="Google Shape;149;g2130e1d5b3a_0_101"/>
          <p:cNvSpPr txBox="1"/>
          <p:nvPr/>
        </p:nvSpPr>
        <p:spPr>
          <a:xfrm>
            <a:off x="5204275" y="2869600"/>
            <a:ext cx="15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April 7th - April 21st</a:t>
            </a:r>
            <a:endParaRPr sz="1100"/>
          </a:p>
        </p:txBody>
      </p:sp>
      <p:sp>
        <p:nvSpPr>
          <p:cNvPr id="150" name="Google Shape;150;g2130e1d5b3a_0_101"/>
          <p:cNvSpPr txBox="1"/>
          <p:nvPr/>
        </p:nvSpPr>
        <p:spPr>
          <a:xfrm>
            <a:off x="6737575" y="2869600"/>
            <a:ext cx="15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April 21st - April 28th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MPPT</a:t>
            </a:r>
            <a:endParaRPr/>
          </a:p>
        </p:txBody>
      </p:sp>
      <p:graphicFrame>
        <p:nvGraphicFramePr>
          <p:cNvPr id="156" name="Google Shape;156;p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{90624AC8-2A39-4468-BCA7-8D4C1E7C987A}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New voltage regulator working properly 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Adding a new ESP32 to the board today, after burning the old one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Validate all code to ESP32 PCB board and connection to switch/sensors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Integrate DC-DC converter board with ESP32, battery and battery switch/sensor boards together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30e1d5b3a_0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DC-DC Converter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800"/>
              <a:t>Tarik Dawson</a:t>
            </a:r>
            <a:endParaRPr sz="1800"/>
          </a:p>
        </p:txBody>
      </p:sp>
      <p:graphicFrame>
        <p:nvGraphicFramePr>
          <p:cNvPr id="162" name="Google Shape;162;g2130e1d5b3a_0_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{90624AC8-2A39-4468-BCA7-8D4C1E7C987A}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18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New board arrived, soldered and tested. Everything in working order.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Tests partially complete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Enclosure arrived and partially modified.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Further modify enclosure to include other ports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Continue validation tests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Connect Solar Panel and conduct field test/through power solar test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30e1d5b3a_0_38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DC-DC Converter</a:t>
            </a:r>
            <a:endParaRPr/>
          </a:p>
        </p:txBody>
      </p:sp>
      <p:pic>
        <p:nvPicPr>
          <p:cNvPr id="168" name="Google Shape;168;g2130e1d5b3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578" y="2005274"/>
            <a:ext cx="3543497" cy="21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130e1d5b3a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525" y="2005275"/>
            <a:ext cx="3325601" cy="215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130e1d5b3a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950" y="4448825"/>
            <a:ext cx="3522125" cy="22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130e1d5b3a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3900" y="4455262"/>
            <a:ext cx="3394237" cy="223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30e1d5b3a_0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DC-AC Inverter</a:t>
            </a:r>
            <a:endParaRPr/>
          </a:p>
        </p:txBody>
      </p:sp>
      <p:graphicFrame>
        <p:nvGraphicFramePr>
          <p:cNvPr id="177" name="Google Shape;177;g2130e1d5b3a_0_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{90624AC8-2A39-4468-BCA7-8D4C1E7C987A}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23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Resolved smoking MOSFET problem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Validated inverter operation and output without transformer connected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Touched up PCB design with minor changes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Significant power loss when connected to transformer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Test inverter </a:t>
                      </a:r>
                      <a:r>
                        <a:rPr lang="en-US" sz="1800"/>
                        <a:t>system</a:t>
                      </a:r>
                      <a:r>
                        <a:rPr lang="en-US" sz="1800"/>
                        <a:t> with DC-DC Converter system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30e1d5b3a_0_44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Inverter produces AC output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Output waveform (without transformer) is as expected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Modified sine wave, expected amplitude and frequency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Vin = 12V, Vout = 10.96V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Current problems: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Significant power loss when connected to transformer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Vin set at 12V, drops to 6.3V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Vout = 27.65V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Plans: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Test with larger deadband gap in PWM wave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Test and validate with other subsystems</a:t>
            </a:r>
            <a:endParaRPr sz="1800"/>
          </a:p>
        </p:txBody>
      </p:sp>
      <p:sp>
        <p:nvSpPr>
          <p:cNvPr id="183" name="Google Shape;183;g2130e1d5b3a_0_44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DC-AC Inverter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