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djdXgaM3u9kkfKdqTYOcdSVxy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EEE553-2BC6-4A7B-AB09-CC1B040786EE}">
  <a:tblStyle styleId="{14EEE553-2BC6-4A7B-AB09-CC1B040786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BFD896C-0F59-4B31-BFE4-7A84777AEEB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2635bbff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f2635bbf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2635bbff5_1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2635bbff5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f2635bbff5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2635bbff5_1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2635bbff5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f2635bbff5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2635bbff5_1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2635bbff5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f2635bbff5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2635bbff5_1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2635bbff5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f2635bbff5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2635bbff5_1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2635bbff5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f2635bbff5_1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2635bbff5_1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f2635bbff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2635bbff5_1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f2635bbff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2635bbf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g1f2635bbff5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2635bbff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f2635bbf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864846b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g20864846b99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45125" y="3286675"/>
            <a:ext cx="73026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</a:t>
            </a:r>
            <a:r>
              <a:rPr lang="en-US"/>
              <a:t>eam 16: Solar Power Battery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/>
              <a:t>Lauren Lugo, Tarik Dawson, Clement Ong, Nathan Gil</a:t>
            </a:r>
            <a:br>
              <a:rPr lang="en-US" sz="2455"/>
            </a:br>
            <a:r>
              <a:rPr lang="en-US" sz="2455"/>
              <a:t>Sponsor: </a:t>
            </a:r>
            <a:r>
              <a:rPr lang="en-US" sz="2488"/>
              <a:t>Peng-Hao Huang</a:t>
            </a:r>
            <a:br>
              <a:rPr lang="en-US" sz="2455"/>
            </a:br>
            <a:r>
              <a:rPr lang="en-US" sz="2455"/>
              <a:t>TA: Dalton W. Cyr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2635bbff5_1_0"/>
          <p:cNvSpPr txBox="1"/>
          <p:nvPr/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Website and Android App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20">
                <a:solidFill>
                  <a:srgbClr val="000000"/>
                </a:solidFill>
              </a:rPr>
              <a:t>Nathan Gil</a:t>
            </a:r>
            <a:endParaRPr b="1" sz="2980">
              <a:solidFill>
                <a:srgbClr val="000000"/>
              </a:solidFill>
            </a:endParaRPr>
          </a:p>
        </p:txBody>
      </p:sp>
      <p:graphicFrame>
        <p:nvGraphicFramePr>
          <p:cNvPr id="190" name="Google Shape;190;g1f2635bbff5_1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{14EEE553-2BC6-4A7B-AB09-CC1B040786EE}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Update 1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Organized </a:t>
                      </a:r>
                      <a:r>
                        <a:rPr lang="en-US" sz="1800"/>
                        <a:t>database</a:t>
                      </a:r>
                      <a:r>
                        <a:rPr lang="en-US" sz="1800"/>
                        <a:t> by User with their Data / Preferences in </a:t>
                      </a:r>
                      <a:r>
                        <a:rPr lang="en-US" sz="1800"/>
                        <a:t>preparation</a:t>
                      </a:r>
                      <a:r>
                        <a:rPr lang="en-US" sz="1800"/>
                        <a:t> for ESP32 data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Completed </a:t>
                      </a:r>
                      <a:r>
                        <a:rPr lang="en-US" sz="1800"/>
                        <a:t>research</a:t>
                      </a:r>
                      <a:r>
                        <a:rPr lang="en-US" sz="1800"/>
                        <a:t> on connection between firebase and ESP32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Tested “ESP32” data inputs by using dummy data to send to firebase from front-end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On-going integration </a:t>
                      </a:r>
                      <a:r>
                        <a:rPr lang="en-US" sz="1800"/>
                        <a:t>with Lauren to get ESP32 and backend bi-directionally communicating 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2635bbff5_1_9"/>
          <p:cNvSpPr txBox="1"/>
          <p:nvPr>
            <p:ph type="title"/>
          </p:nvPr>
        </p:nvSpPr>
        <p:spPr>
          <a:xfrm>
            <a:off x="3274050" y="23885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97" name="Google Shape;197;g1f2635bbff5_1_9"/>
          <p:cNvGraphicFramePr/>
          <p:nvPr/>
        </p:nvGraphicFramePr>
        <p:xfrm>
          <a:off x="146250" y="10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{BBFD896C-0F59-4B31-BFE4-7A84777AEEBD}</a:tableStyleId>
              </a:tblPr>
              <a:tblGrid>
                <a:gridCol w="1477750"/>
                <a:gridCol w="1477750"/>
                <a:gridCol w="1477750"/>
                <a:gridCol w="1477750"/>
                <a:gridCol w="1477750"/>
                <a:gridCol w="147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Paragraph #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Name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Success Criteria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Methodology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Responsible Engineer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Solar Panel Maximum Output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Solar/battery power system functions when connected to a 220W source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Connect a 220W source to the solar/battery system and check node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Clement Ong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Range of Loads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can power a device consuming up to 100W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Plug a 100W load into either the DC or AC output.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Switch Check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will switch to battery power when the solar panel is not producing enough; system will open switch when solar panel is not producing; and the system will open the load switch when the battery is charging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Observe voltage output using voltage sensor (voltage divider), update status through MCU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Lauren Lugo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 Output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 output will be identical to standard US AC outlet power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 a multimeter to test the AC output of the system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Clement Ong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Max Power Point 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can track the max power the solar panel can give the system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Track power through system, using voltage dividers and current sensors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Lauren Lugo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2635bbff5_1_15"/>
          <p:cNvSpPr txBox="1"/>
          <p:nvPr>
            <p:ph type="title"/>
          </p:nvPr>
        </p:nvSpPr>
        <p:spPr>
          <a:xfrm>
            <a:off x="3274050" y="23885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204" name="Google Shape;204;g1f2635bbff5_1_15"/>
          <p:cNvGraphicFramePr/>
          <p:nvPr/>
        </p:nvGraphicFramePr>
        <p:xfrm>
          <a:off x="146250" y="10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{BBFD896C-0F59-4B31-BFE4-7A84777AEEBD}</a:tableStyleId>
              </a:tblPr>
              <a:tblGrid>
                <a:gridCol w="1477750"/>
                <a:gridCol w="1477750"/>
                <a:gridCol w="1477750"/>
                <a:gridCol w="1477750"/>
                <a:gridCol w="1477750"/>
                <a:gridCol w="147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Paragraph #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Name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Success Criteria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Methodology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Responsible Engineer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3.2.1.6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Shut Off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disconnects when not enough power is being supplied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Disconnect all inputs and ensure all switches receive no power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Lauren Lugo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will be no heavier than 32 kilograms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Weigh the whole system with the solar panel included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3.2.3.1.1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Power Consumption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system will not consume more than 260W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allow the system to charge with no load, if the battery charges at all, success criteria is fulfilled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Lauren Lugo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3.2.3.1.2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Voltage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works with input voltage from 20V to 60V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Connect load to the system in complete darkness and when the solar panel produces max voltage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3.2.3.2.1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Output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website/application subsystem is receiving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Run system normally. If the website is getting data, success criteria is fulfilled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3.2.3.2.2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Diagnostic Output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website/application subsystem is receiving data dynamically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Run system normally. If the website is getting internal data, success criteria is fulfilled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2635bbff5_1_21"/>
          <p:cNvSpPr txBox="1"/>
          <p:nvPr>
            <p:ph type="title"/>
          </p:nvPr>
        </p:nvSpPr>
        <p:spPr>
          <a:xfrm>
            <a:off x="3274050" y="23885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211" name="Google Shape;211;g1f2635bbff5_1_21"/>
          <p:cNvGraphicFramePr/>
          <p:nvPr/>
        </p:nvGraphicFramePr>
        <p:xfrm>
          <a:off x="146250" y="10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{BBFD896C-0F59-4B31-BFE4-7A84777AEEBD}</a:tableStyleId>
              </a:tblPr>
              <a:tblGrid>
                <a:gridCol w="1477750"/>
                <a:gridCol w="1477750"/>
                <a:gridCol w="1477750"/>
                <a:gridCol w="1477750"/>
                <a:gridCol w="1477750"/>
                <a:gridCol w="147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Paragraph #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Name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Success Criteria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Methodology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Responsible Engineer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3.2.4.1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Thermal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works in the temperature range of -15 to 50 degrees Celsius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system functionality at -15C and 50 using heating and cooling device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3.2.4.2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works in the 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system functionality in the 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3.2.4.3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Humidity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works for all humidity levels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system functionality from 0% humidity to 100% in increments of 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3.2.5.1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Database Operations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Firebase Backend Database successfully receives and categorizes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database functionality by measuring voltage, power, etc. directly and matching it to database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3.2.5.2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Application and Website Post Request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Website and Application successfully pulls data from firebase backend database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by outputting to the local console of website and app to confirm correct data is being pull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3.2.5.3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Display of Crucial 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Application and Website provides correct data depending on day, week, and month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Compare display data to database, and physical components in real time (updates dynamically)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2635bbff5_1_27"/>
          <p:cNvSpPr txBox="1"/>
          <p:nvPr>
            <p:ph type="title"/>
          </p:nvPr>
        </p:nvSpPr>
        <p:spPr>
          <a:xfrm>
            <a:off x="3274050" y="23885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218" name="Google Shape;218;g1f2635bbff5_1_27"/>
          <p:cNvGraphicFramePr/>
          <p:nvPr/>
        </p:nvGraphicFramePr>
        <p:xfrm>
          <a:off x="146250" y="10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{BBFD896C-0F59-4B31-BFE4-7A84777AEEBD}</a:tableStyleId>
              </a:tblPr>
              <a:tblGrid>
                <a:gridCol w="1477750"/>
                <a:gridCol w="1477750"/>
                <a:gridCol w="1477750"/>
                <a:gridCol w="1477750"/>
                <a:gridCol w="1477750"/>
                <a:gridCol w="147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Paragraph #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Name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Success Criteria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Methodology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Responsible Engineer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3.2.5.4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Physical Requirement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Website and Application works on android phone along with displaying properly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app and website on Android physical phone and interact with the applications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3.2.5.5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Authentication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Website and App will check if a user exist and if the new username is already used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application and check firebase authentication database to see new user and current users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3.2.5.6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Existing User Authentication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Website and App will check if email is correct format, if user has right password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by creating a user, and trying to login with wrong password and try and make a fake 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Nathan Gil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N/A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Full system demo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System converts solar power to usable AC or DC power while charging a battery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Place solar panel under the sun and check outputs on both the DC and AC terminals.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 Tested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Full team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3.2.6.1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DC-DC Feedback 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DC-DC converter uses feedback from the MPPT to adjust output voltage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Vary the feedback voltage and observe if it has an effect on the output voltage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3.2.6.2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DC-DC Load Current 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DC-DC converter supplies 12V up to 20 Amps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Attach the system to an Eload and test the system from 0 amps to 20 amps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 Failed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2635bbff5_1_33"/>
          <p:cNvSpPr txBox="1"/>
          <p:nvPr>
            <p:ph type="title"/>
          </p:nvPr>
        </p:nvSpPr>
        <p:spPr>
          <a:xfrm>
            <a:off x="3274050" y="23885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225" name="Google Shape;225;g1f2635bbff5_1_33"/>
          <p:cNvGraphicFramePr/>
          <p:nvPr/>
        </p:nvGraphicFramePr>
        <p:xfrm>
          <a:off x="146250" y="10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{BBFD896C-0F59-4B31-BFE4-7A84777AEEBD}</a:tableStyleId>
              </a:tblPr>
              <a:tblGrid>
                <a:gridCol w="1477750"/>
                <a:gridCol w="1477750"/>
                <a:gridCol w="1477750"/>
                <a:gridCol w="1477750"/>
                <a:gridCol w="1477750"/>
                <a:gridCol w="147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Paragraph #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Name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Success Criteria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Methodology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Responsible Engineer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3.2.6.3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DC-DC Input Range 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DC-DC converter works as intended with an input of 20V to 60V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Vary the input from 20 to 60 volts using high current power supply and record the results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3.2.6.4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DC-DC efficiency Validation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Efficiency is around 75%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Measure power input and power output, then calculate efficiency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 Success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Tarik Dawson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2635bbff5_1_84"/>
          <p:cNvSpPr txBox="1"/>
          <p:nvPr>
            <p:ph type="title"/>
          </p:nvPr>
        </p:nvSpPr>
        <p:spPr>
          <a:xfrm>
            <a:off x="3293950" y="18910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31" name="Google Shape;231;g1f2635bbff5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863" y="908176"/>
            <a:ext cx="6028264" cy="58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2635bbff5_1_134"/>
          <p:cNvSpPr txBox="1"/>
          <p:nvPr>
            <p:ph idx="1" type="body"/>
          </p:nvPr>
        </p:nvSpPr>
        <p:spPr>
          <a:xfrm>
            <a:off x="457200" y="10013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Project Summary 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57200" y="2049275"/>
            <a:ext cx="5263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Problem Statement: </a:t>
            </a:r>
            <a:endParaRPr sz="20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Provide the user with an independent solar power generating system that can charge both AC and DC devices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</a:rPr>
              <a:t>Solution proposal: </a:t>
            </a:r>
            <a:endParaRPr sz="2000">
              <a:solidFill>
                <a:srgbClr val="000000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Develop independent power grid using a solar panel that can charge the majority of items throughout the day and night. Both AC and DC power provided. 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575" y="2260400"/>
            <a:ext cx="3283175" cy="2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2561300" y="0"/>
            <a:ext cx="7028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000000"/>
                </a:solidFill>
              </a:rPr>
              <a:t>Project/Subsystem Overview </a:t>
            </a:r>
            <a:endParaRPr b="1" sz="2900">
              <a:solidFill>
                <a:srgbClr val="000000"/>
              </a:solidFill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523325" y="22144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Solar Panel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958150" y="42963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MPPT Algorithm (MCU)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842475" y="42963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Voltage Regulation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2842475" y="325535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DAC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2842475" y="22144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DC-DC Converter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5611675" y="2216338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 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5611675" y="331027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Batteries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5525475" y="131675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DC-AC Inverter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958150" y="557757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Application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561300" y="557757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Phone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" name="Google Shape;84;p3"/>
          <p:cNvCxnSpPr/>
          <p:nvPr/>
        </p:nvCxnSpPr>
        <p:spPr>
          <a:xfrm flipH="1">
            <a:off x="4948250" y="1362200"/>
            <a:ext cx="9900" cy="33456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3"/>
          <p:cNvCxnSpPr>
            <a:stCxn id="74" idx="3"/>
            <a:endCxn id="78" idx="1"/>
          </p:cNvCxnSpPr>
          <p:nvPr/>
        </p:nvCxnSpPr>
        <p:spPr>
          <a:xfrm>
            <a:off x="1812425" y="2514550"/>
            <a:ext cx="103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3"/>
          <p:cNvCxnSpPr/>
          <p:nvPr/>
        </p:nvCxnSpPr>
        <p:spPr>
          <a:xfrm flipH="1">
            <a:off x="2095150" y="2528275"/>
            <a:ext cx="9600" cy="175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3"/>
          <p:cNvCxnSpPr/>
          <p:nvPr/>
        </p:nvCxnSpPr>
        <p:spPr>
          <a:xfrm flipH="1" rot="10800000">
            <a:off x="4963050" y="2514100"/>
            <a:ext cx="6339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3"/>
          <p:cNvCxnSpPr/>
          <p:nvPr/>
        </p:nvCxnSpPr>
        <p:spPr>
          <a:xfrm>
            <a:off x="4938275" y="3555500"/>
            <a:ext cx="6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3"/>
          <p:cNvCxnSpPr>
            <a:stCxn id="78" idx="3"/>
          </p:cNvCxnSpPr>
          <p:nvPr/>
        </p:nvCxnSpPr>
        <p:spPr>
          <a:xfrm>
            <a:off x="4131575" y="2514550"/>
            <a:ext cx="7872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3"/>
          <p:cNvCxnSpPr>
            <a:stCxn id="75" idx="3"/>
            <a:endCxn id="76" idx="1"/>
          </p:cNvCxnSpPr>
          <p:nvPr/>
        </p:nvCxnSpPr>
        <p:spPr>
          <a:xfrm>
            <a:off x="2247250" y="4596450"/>
            <a:ext cx="59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3"/>
          <p:cNvCxnSpPr>
            <a:stCxn id="76" idx="0"/>
            <a:endCxn id="77" idx="2"/>
          </p:cNvCxnSpPr>
          <p:nvPr/>
        </p:nvCxnSpPr>
        <p:spPr>
          <a:xfrm rot="10800000">
            <a:off x="3487025" y="3855600"/>
            <a:ext cx="0" cy="44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3"/>
          <p:cNvCxnSpPr>
            <a:stCxn id="77" idx="0"/>
            <a:endCxn id="78" idx="2"/>
          </p:cNvCxnSpPr>
          <p:nvPr/>
        </p:nvCxnSpPr>
        <p:spPr>
          <a:xfrm rot="10800000">
            <a:off x="3487025" y="2814650"/>
            <a:ext cx="0" cy="44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3"/>
          <p:cNvCxnSpPr>
            <a:stCxn id="75" idx="2"/>
            <a:endCxn id="82" idx="0"/>
          </p:cNvCxnSpPr>
          <p:nvPr/>
        </p:nvCxnSpPr>
        <p:spPr>
          <a:xfrm>
            <a:off x="1602700" y="4896600"/>
            <a:ext cx="0" cy="6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3"/>
          <p:cNvCxnSpPr>
            <a:stCxn id="75" idx="2"/>
            <a:endCxn id="83" idx="0"/>
          </p:cNvCxnSpPr>
          <p:nvPr/>
        </p:nvCxnSpPr>
        <p:spPr>
          <a:xfrm>
            <a:off x="1602700" y="4896600"/>
            <a:ext cx="1603200" cy="6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3"/>
          <p:cNvSpPr txBox="1"/>
          <p:nvPr/>
        </p:nvSpPr>
        <p:spPr>
          <a:xfrm>
            <a:off x="1130675" y="3207175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</a:rPr>
              <a:t>Lauren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2724625" y="2085137"/>
            <a:ext cx="4407900" cy="938400"/>
          </a:xfrm>
          <a:prstGeom prst="flowChartAlternateProcess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5332050" y="1229475"/>
            <a:ext cx="3463500" cy="803700"/>
          </a:xfrm>
          <a:prstGeom prst="flowChartAlternateProcess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638700" y="5253750"/>
            <a:ext cx="3916200" cy="1367700"/>
          </a:xfrm>
          <a:prstGeom prst="flowChartAlternateProcess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737100" y="5253750"/>
            <a:ext cx="9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55CC"/>
                </a:solidFill>
              </a:rPr>
              <a:t>Nathan 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724625" y="162305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761D"/>
                </a:solidFill>
              </a:rPr>
              <a:t>Tarik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5332050" y="916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</a:rPr>
              <a:t>Clement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869300" y="2184063"/>
            <a:ext cx="11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</a:rPr>
              <a:t>Switch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875050" y="3555500"/>
            <a:ext cx="11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</a:rPr>
              <a:t>Switch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64275" y="3183600"/>
            <a:ext cx="6738600" cy="189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2400160" y="2751825"/>
            <a:ext cx="1606073" cy="2315200"/>
            <a:chOff x="2283710" y="1574025"/>
            <a:chExt cx="1606073" cy="2315200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4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Validate Individual Subsystems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Team will finalize and validate individual subsystems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480351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(Ongoing)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3885309" y="2751825"/>
            <a:ext cx="1606073" cy="2315200"/>
            <a:chOff x="3768859" y="1574025"/>
            <a:chExt cx="1606073" cy="2315200"/>
          </a:xfrm>
        </p:grpSpPr>
        <p:cxnSp>
          <p:nvCxnSpPr>
            <p:cNvPr id="118" name="Google Shape;118;p4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4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3911103" y="279047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Integration Between Subsystems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ESP32 and Database is undergoing integration for bi-direction communication. Sensors/switches undergoing integration between DC-DC and ESP32.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3813725" y="1574025"/>
              <a:ext cx="870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(Ongoing)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6858239" y="2751825"/>
            <a:ext cx="1606073" cy="2315200"/>
            <a:chOff x="6741789" y="1574025"/>
            <a:chExt cx="1606073" cy="2315200"/>
          </a:xfrm>
        </p:grpSpPr>
        <p:cxnSp>
          <p:nvCxnSpPr>
            <p:cNvPr id="125" name="Google Shape;125;p4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4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Demo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Team will demo the final completed system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6741798" y="1574025"/>
              <a:ext cx="917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(Not Started)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>
            <a:off x="912588" y="2751825"/>
            <a:ext cx="1606073" cy="2315200"/>
            <a:chOff x="796138" y="1574025"/>
            <a:chExt cx="1606073" cy="2315200"/>
          </a:xfrm>
        </p:grpSpPr>
        <p:sp>
          <p:nvSpPr>
            <p:cNvPr id="132" name="Google Shape;132;p4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Finalize Subsystems 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Team members have finalized their designs and making finishing touches on  subsystem 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915825" y="1574025"/>
              <a:ext cx="793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(Complete)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" name="Google Shape;135;p4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sp>
            <p:nvSpPr>
              <p:cNvPr id="136" name="Google Shape;136;p4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  </a:t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" name="Google Shape;138;p4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9" name="Google Shape;139;p4"/>
          <p:cNvGrpSpPr/>
          <p:nvPr/>
        </p:nvGrpSpPr>
        <p:grpSpPr>
          <a:xfrm>
            <a:off x="5373091" y="2751825"/>
            <a:ext cx="1606073" cy="2315200"/>
            <a:chOff x="5256641" y="1574025"/>
            <a:chExt cx="1606073" cy="2315200"/>
          </a:xfrm>
        </p:grpSpPr>
        <p:cxnSp>
          <p:nvCxnSpPr>
            <p:cNvPr id="140" name="Google Shape;140;p4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4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Validate System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Team will validate entire system to ensure accuracy and functionality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5307977" y="1574025"/>
              <a:ext cx="863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(Not Started)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Max Power Point Tracking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Lauren Lugo</a:t>
            </a:r>
            <a:endParaRPr sz="2980"/>
          </a:p>
        </p:txBody>
      </p:sp>
      <p:graphicFrame>
        <p:nvGraphicFramePr>
          <p:cNvPr id="151" name="Google Shape;151;p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{14EEE553-2BC6-4A7B-AB09-CC1B040786EE}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Update 1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Ordered and Finalized MCU &amp; Battery switch/sensor PCBs with Tarik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Order Parts for all PCBs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Reconnected Esp32 and connected to Wifi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Integration to Computer Application (Firebase) with ESP IDF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Clean up Code to output readable power, voltage, and current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Began putting together PCB boards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2635bbff5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DC-DC Converter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Tarik Dawson</a:t>
            </a:r>
            <a:endParaRPr sz="2980"/>
          </a:p>
        </p:txBody>
      </p:sp>
      <p:graphicFrame>
        <p:nvGraphicFramePr>
          <p:cNvPr id="157" name="Google Shape;157;g1f2635bbff5_0_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{14EEE553-2BC6-4A7B-AB09-CC1B040786EE}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Update 1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Battery switch/sensor PCB designed and ordered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Microcontroller PCB finalized and ordered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DC-DC control fixed and tested, showing a range of output of 0-12V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Finalizing integration in DC-DC PCB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By next review, subsystem will be ordered and integration testing begins.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Receive/Solder all ordered PCBs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g1f2635bbff5_0_12"/>
          <p:cNvSpPr txBox="1"/>
          <p:nvPr/>
        </p:nvSpPr>
        <p:spPr>
          <a:xfrm>
            <a:off x="544945" y="4599710"/>
            <a:ext cx="840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2635bbff5_0_6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DC-DC Converter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Tarik Dawson</a:t>
            </a:r>
            <a:endParaRPr sz="2980"/>
          </a:p>
        </p:txBody>
      </p:sp>
      <p:sp>
        <p:nvSpPr>
          <p:cNvPr id="164" name="Google Shape;164;g1f2635bbff5_0_6"/>
          <p:cNvSpPr/>
          <p:nvPr/>
        </p:nvSpPr>
        <p:spPr>
          <a:xfrm>
            <a:off x="372225" y="2157700"/>
            <a:ext cx="4149300" cy="188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f2635bbff5_0_6"/>
          <p:cNvSpPr txBox="1"/>
          <p:nvPr/>
        </p:nvSpPr>
        <p:spPr>
          <a:xfrm>
            <a:off x="391175" y="2233425"/>
            <a:ext cx="4101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Battery PCB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Designed and ordered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Once soldered, testing begins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g1f2635bbff5_0_6"/>
          <p:cNvSpPr/>
          <p:nvPr/>
        </p:nvSpPr>
        <p:spPr>
          <a:xfrm>
            <a:off x="4689900" y="2157700"/>
            <a:ext cx="4149300" cy="1886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817E"/>
              </a:gs>
              <a:gs pos="100000">
                <a:srgbClr val="903F3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f2635bbff5_0_6"/>
          <p:cNvSpPr txBox="1"/>
          <p:nvPr/>
        </p:nvSpPr>
        <p:spPr>
          <a:xfrm>
            <a:off x="4714050" y="2233425"/>
            <a:ext cx="4101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DC-DC</a:t>
            </a:r>
            <a:r>
              <a:rPr lang="en-US" sz="2300"/>
              <a:t> PCB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Switch and sensors integrated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few last checks before ordering</a:t>
            </a:r>
            <a:endParaRPr sz="1800"/>
          </a:p>
        </p:txBody>
      </p:sp>
      <p:pic>
        <p:nvPicPr>
          <p:cNvPr id="168" name="Google Shape;168;g1f2635bbff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5" y="4196525"/>
            <a:ext cx="3730197" cy="25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f2635bbff5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900" y="4196525"/>
            <a:ext cx="3997702" cy="25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864846b99_0_7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DC-AC Inverter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Clement Ong</a:t>
            </a:r>
            <a:endParaRPr sz="2980"/>
          </a:p>
        </p:txBody>
      </p:sp>
      <p:graphicFrame>
        <p:nvGraphicFramePr>
          <p:cNvPr id="175" name="Google Shape;175;g20864846b99_0_7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{14EEE553-2BC6-4A7B-AB09-CC1B040786EE}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update 1</a:t>
                      </a:r>
                      <a:r>
                        <a:rPr lang="en-US" sz="1800" u="none" cap="none" strike="noStrike"/>
                        <a:t>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PWM code is successfully completed and tested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Transformer obtained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H-bridge not functioning, having problems with gate driver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g20864846b99_0_74"/>
          <p:cNvSpPr txBox="1"/>
          <p:nvPr/>
        </p:nvSpPr>
        <p:spPr>
          <a:xfrm>
            <a:off x="544945" y="4599710"/>
            <a:ext cx="84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200"/>
              <a:t>MCU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PWM completed and tested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PWM frequency -&gt; 25 Khz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PWM period -&gt; 40 us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Wave frequency -&gt; 60 Hz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H-Bridge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Gate driver not functioning properly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Tried two different gate drivers, still no signal at output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Transformer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Obtained from WEB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Testing to ensure functionality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PCB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Completed as of now (with current parts)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Waiting for fully functional H-bridge before ordering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DC-AC Inverter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Clement Ong</a:t>
            </a:r>
            <a:endParaRPr sz="2980"/>
          </a:p>
        </p:txBody>
      </p:sp>
      <p:pic>
        <p:nvPicPr>
          <p:cNvPr id="183" name="Google Shape;1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950" y="2285695"/>
            <a:ext cx="3925226" cy="186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175" y="4428050"/>
            <a:ext cx="3230775" cy="21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