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gKVt4WZp+xEbXaLzWU8uksyLFo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61D86D-87AC-4028-A1B9-911B85E9EAAC}">
  <a:tblStyle styleId="{5C61D86D-87AC-4028-A1B9-911B85E9EAA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380da287c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1380da28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b16d972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6" name="Google Shape;196;g213b16d9725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3b16d9725_0_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13b16d9725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13b16d9725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3b16d9725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13b16d97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3749e73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5" name="Google Shape;165;g213749e734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3749e7348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13749e73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380da28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2" name="Google Shape;182;g21380da287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1" name="Google Shape;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3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ctrTitle"/>
          </p:nvPr>
        </p:nvSpPr>
        <p:spPr>
          <a:xfrm>
            <a:off x="1619250" y="3299125"/>
            <a:ext cx="7302600" cy="28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16: Solar Power Battery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/>
              <a:t>Bi-Weekly Update 3</a:t>
            </a:r>
            <a:br>
              <a:rPr lang="en-US"/>
            </a:br>
            <a:r>
              <a:rPr lang="en-US"/>
              <a:t>Lauren Lugo, Tarik Dawson, Clement Ong, Nathan Gil</a:t>
            </a:r>
            <a:br>
              <a:rPr lang="en-US" sz="2455"/>
            </a:br>
            <a:r>
              <a:rPr lang="en-US" sz="2455"/>
              <a:t>Sponsor: </a:t>
            </a:r>
            <a:r>
              <a:rPr lang="en-US" sz="2488"/>
              <a:t>Peng-Hao Huang</a:t>
            </a:r>
            <a:br>
              <a:rPr lang="en-US" sz="2455"/>
            </a:br>
            <a:r>
              <a:rPr lang="en-US" sz="2455"/>
              <a:t>TA: Dalton W. Cyr</a:t>
            </a:r>
            <a:br>
              <a:rPr lang="en-US" sz="2455"/>
            </a:br>
            <a:endParaRPr sz="2455"/>
          </a:p>
        </p:txBody>
      </p:sp>
      <p:sp>
        <p:nvSpPr>
          <p:cNvPr id="59" name="Google Shape;59;p2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380da287c_0_5"/>
          <p:cNvSpPr txBox="1"/>
          <p:nvPr>
            <p:ph idx="1" type="body"/>
          </p:nvPr>
        </p:nvSpPr>
        <p:spPr>
          <a:xfrm>
            <a:off x="457200" y="204927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Half-Bridge output functioning properly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Full-Bridge not functioning properly due to PWM code or loose breadboard wiring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Solution: Add deadband gap to ensure safety</a:t>
            </a:r>
            <a:endParaRPr sz="1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PCB and all necessary parts ordered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-US" sz="1400"/>
              <a:t>Soldering and Testing</a:t>
            </a:r>
            <a:endParaRPr sz="1400"/>
          </a:p>
        </p:txBody>
      </p:sp>
      <p:sp>
        <p:nvSpPr>
          <p:cNvPr id="191" name="Google Shape;191;g21380da287c_0_5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DC-AC Inverter</a:t>
            </a:r>
            <a:endParaRPr/>
          </a:p>
        </p:txBody>
      </p:sp>
      <p:pic>
        <p:nvPicPr>
          <p:cNvPr id="192" name="Google Shape;192;g21380da287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525" y="3838875"/>
            <a:ext cx="2725650" cy="25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1380da287c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0725" y="3845963"/>
            <a:ext cx="2725651" cy="249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3b16d9725_0_5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Website / </a:t>
            </a:r>
            <a:r>
              <a:rPr lang="en-US"/>
              <a:t>Android</a:t>
            </a:r>
            <a:r>
              <a:rPr lang="en-US"/>
              <a:t> Application</a:t>
            </a:r>
            <a:endParaRPr/>
          </a:p>
        </p:txBody>
      </p:sp>
      <p:graphicFrame>
        <p:nvGraphicFramePr>
          <p:cNvPr id="199" name="Google Shape;199;g213b16d9725_0_5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{5C61D86D-87AC-4028-A1B9-911B85E9EAAC}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Helping Lauren with Integration of the ESP32 with the Backend 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Use my own ESP32 to connect to the backend and help Lauren testing / code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Be able to display information from ESP32 to front-end of application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3b16d9725_0_68"/>
          <p:cNvSpPr txBox="1"/>
          <p:nvPr>
            <p:ph type="title"/>
          </p:nvPr>
        </p:nvSpPr>
        <p:spPr>
          <a:xfrm>
            <a:off x="3274050" y="238851"/>
            <a:ext cx="6321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206" name="Google Shape;206;g213b16d9725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75" y="1147225"/>
            <a:ext cx="8939651" cy="4867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3b16d9725_0_6"/>
          <p:cNvSpPr txBox="1"/>
          <p:nvPr>
            <p:ph type="title"/>
          </p:nvPr>
        </p:nvSpPr>
        <p:spPr>
          <a:xfrm>
            <a:off x="3293950" y="189101"/>
            <a:ext cx="63213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212" name="Google Shape;212;g213b16d972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988" y="990100"/>
            <a:ext cx="6248026" cy="586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idx="1" type="body"/>
          </p:nvPr>
        </p:nvSpPr>
        <p:spPr>
          <a:xfrm>
            <a:off x="457200" y="100862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You!</a:t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6" name="Google Shape;66;p3"/>
          <p:cNvSpPr txBox="1"/>
          <p:nvPr/>
        </p:nvSpPr>
        <p:spPr>
          <a:xfrm>
            <a:off x="288350" y="1852875"/>
            <a:ext cx="44031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Problem Statement: </a:t>
            </a:r>
            <a:endParaRPr sz="2000">
              <a:solidFill>
                <a:schemeClr val="dk1"/>
              </a:solidFill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Provide the user with an independent solar power generating system that can charge both AC and DC devices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Solution proposal: </a:t>
            </a:r>
            <a:endParaRPr sz="2000">
              <a:solidFill>
                <a:schemeClr val="dk1"/>
              </a:solidFill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Develop independent power grid using a solar panel that can charge the majority of items throughout the day and night. Both AC and DC power provided. 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027675"/>
            <a:ext cx="4496700" cy="37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0" y="774075"/>
            <a:ext cx="61443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</a:t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465413" y="2539125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Solar Panel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900238" y="4621025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MPPT Algorithm (MCU)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2784563" y="4621025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Voltage Regulation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2784563" y="3580075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DAC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2784563" y="2539125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DC-DC Converter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5553763" y="2541063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DC Load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5553763" y="3635000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Batteries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5467563" y="1641475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DC-AC Inverter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900238" y="5902300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Computer Application	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2503388" y="5902300"/>
            <a:ext cx="1289100" cy="600300"/>
          </a:xfrm>
          <a:prstGeom prst="rect">
            <a:avLst/>
          </a:prstGeom>
          <a:solidFill>
            <a:srgbClr val="EEECE1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Phone Application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3" name="Google Shape;83;p4"/>
          <p:cNvCxnSpPr/>
          <p:nvPr/>
        </p:nvCxnSpPr>
        <p:spPr>
          <a:xfrm flipH="1">
            <a:off x="4890338" y="1686925"/>
            <a:ext cx="9900" cy="3345600"/>
          </a:xfrm>
          <a:prstGeom prst="straightConnector1">
            <a:avLst/>
          </a:prstGeom>
          <a:noFill/>
          <a:ln cap="flat" cmpd="sng" w="38100">
            <a:solidFill>
              <a:srgbClr val="1F497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4"/>
          <p:cNvCxnSpPr>
            <a:stCxn id="73" idx="3"/>
            <a:endCxn id="77" idx="1"/>
          </p:cNvCxnSpPr>
          <p:nvPr/>
        </p:nvCxnSpPr>
        <p:spPr>
          <a:xfrm>
            <a:off x="1754513" y="2839275"/>
            <a:ext cx="1030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4"/>
          <p:cNvCxnSpPr/>
          <p:nvPr/>
        </p:nvCxnSpPr>
        <p:spPr>
          <a:xfrm flipH="1">
            <a:off x="2037238" y="2853000"/>
            <a:ext cx="9600" cy="1751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4"/>
          <p:cNvCxnSpPr/>
          <p:nvPr/>
        </p:nvCxnSpPr>
        <p:spPr>
          <a:xfrm flipH="1" rot="10800000">
            <a:off x="4905138" y="2838825"/>
            <a:ext cx="633900" cy="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4"/>
          <p:cNvCxnSpPr/>
          <p:nvPr/>
        </p:nvCxnSpPr>
        <p:spPr>
          <a:xfrm>
            <a:off x="4880363" y="3880225"/>
            <a:ext cx="663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4"/>
          <p:cNvCxnSpPr>
            <a:stCxn id="77" idx="3"/>
          </p:cNvCxnSpPr>
          <p:nvPr/>
        </p:nvCxnSpPr>
        <p:spPr>
          <a:xfrm>
            <a:off x="4073663" y="2839275"/>
            <a:ext cx="787200" cy="3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4"/>
          <p:cNvCxnSpPr>
            <a:stCxn id="74" idx="3"/>
            <a:endCxn id="75" idx="1"/>
          </p:cNvCxnSpPr>
          <p:nvPr/>
        </p:nvCxnSpPr>
        <p:spPr>
          <a:xfrm>
            <a:off x="2189338" y="4921175"/>
            <a:ext cx="595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4"/>
          <p:cNvCxnSpPr>
            <a:stCxn id="75" idx="0"/>
            <a:endCxn id="76" idx="2"/>
          </p:cNvCxnSpPr>
          <p:nvPr/>
        </p:nvCxnSpPr>
        <p:spPr>
          <a:xfrm rot="10800000">
            <a:off x="3429113" y="4180325"/>
            <a:ext cx="0" cy="44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4"/>
          <p:cNvCxnSpPr>
            <a:stCxn id="76" idx="0"/>
            <a:endCxn id="77" idx="2"/>
          </p:cNvCxnSpPr>
          <p:nvPr/>
        </p:nvCxnSpPr>
        <p:spPr>
          <a:xfrm rot="10800000">
            <a:off x="3429113" y="3139375"/>
            <a:ext cx="0" cy="440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4"/>
          <p:cNvCxnSpPr>
            <a:stCxn id="74" idx="2"/>
            <a:endCxn id="81" idx="0"/>
          </p:cNvCxnSpPr>
          <p:nvPr/>
        </p:nvCxnSpPr>
        <p:spPr>
          <a:xfrm>
            <a:off x="1544788" y="5221325"/>
            <a:ext cx="0" cy="6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4"/>
          <p:cNvCxnSpPr>
            <a:stCxn id="74" idx="2"/>
            <a:endCxn id="82" idx="0"/>
          </p:cNvCxnSpPr>
          <p:nvPr/>
        </p:nvCxnSpPr>
        <p:spPr>
          <a:xfrm>
            <a:off x="1544788" y="5221325"/>
            <a:ext cx="1603200" cy="6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4"/>
          <p:cNvSpPr txBox="1"/>
          <p:nvPr/>
        </p:nvSpPr>
        <p:spPr>
          <a:xfrm>
            <a:off x="1072763" y="3531900"/>
            <a:ext cx="9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74EA7"/>
                </a:solidFill>
              </a:rPr>
              <a:t>Lauren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2666713" y="2409862"/>
            <a:ext cx="4407900" cy="938400"/>
          </a:xfrm>
          <a:prstGeom prst="flowChartAlternateProcess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5274138" y="1554200"/>
            <a:ext cx="3463500" cy="803700"/>
          </a:xfrm>
          <a:prstGeom prst="flowChartAlternateProcess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580799" y="5578475"/>
            <a:ext cx="3614400" cy="1084800"/>
          </a:xfrm>
          <a:prstGeom prst="flowChartAlternateProcess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 txBox="1"/>
          <p:nvPr/>
        </p:nvSpPr>
        <p:spPr>
          <a:xfrm>
            <a:off x="679188" y="5578475"/>
            <a:ext cx="9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155CC"/>
                </a:solidFill>
              </a:rPr>
              <a:t>Nathan 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2666713" y="1947775"/>
            <a:ext cx="10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38761D"/>
                </a:solidFill>
              </a:rPr>
              <a:t>Tarik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5274138" y="1241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C0000"/>
                </a:solidFill>
              </a:rPr>
              <a:t>Clement</a:t>
            </a:r>
            <a:endParaRPr b="1">
              <a:solidFill>
                <a:srgbClr val="CC0000"/>
              </a:solidFill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4811388" y="2508788"/>
            <a:ext cx="11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74EA7"/>
                </a:solidFill>
              </a:rPr>
              <a:t>Switch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4817138" y="3880225"/>
            <a:ext cx="11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74EA7"/>
                </a:solidFill>
              </a:rPr>
              <a:t>Switch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406363" y="3508325"/>
            <a:ext cx="6738600" cy="1890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 </a:t>
            </a:r>
            <a:endParaRPr/>
          </a:p>
        </p:txBody>
      </p:sp>
      <p:grpSp>
        <p:nvGrpSpPr>
          <p:cNvPr id="109" name="Google Shape;109;p5"/>
          <p:cNvGrpSpPr/>
          <p:nvPr/>
        </p:nvGrpSpPr>
        <p:grpSpPr>
          <a:xfrm>
            <a:off x="1855883" y="2246966"/>
            <a:ext cx="1750298" cy="2819914"/>
            <a:chOff x="2283710" y="1574025"/>
            <a:chExt cx="1606073" cy="2315200"/>
          </a:xfrm>
        </p:grpSpPr>
        <p:cxnSp>
          <p:nvCxnSpPr>
            <p:cNvPr id="110" name="Google Shape;110;p5"/>
            <p:cNvCxnSpPr/>
            <p:nvPr/>
          </p:nvCxnSpPr>
          <p:spPr>
            <a:xfrm>
              <a:off x="3151986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" name="Google Shape;111;p5"/>
            <p:cNvSpPr/>
            <p:nvPr/>
          </p:nvSpPr>
          <p:spPr>
            <a:xfrm flipH="1">
              <a:off x="2283710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28388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3876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 txBox="1"/>
            <p:nvPr/>
          </p:nvSpPr>
          <p:spPr>
            <a:xfrm>
              <a:off x="2404931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Validate Individual Subsystems</a:t>
              </a:r>
              <a:endParaRPr b="1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5"/>
            <p:cNvSpPr txBox="1"/>
            <p:nvPr/>
          </p:nvSpPr>
          <p:spPr>
            <a:xfrm>
              <a:off x="240738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Team will finalize and validate individual subsystems</a:t>
              </a:r>
              <a:endParaRPr sz="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5"/>
            <p:cNvSpPr txBox="1"/>
            <p:nvPr/>
          </p:nvSpPr>
          <p:spPr>
            <a:xfrm>
              <a:off x="2480351" y="15740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(Ongoing)</a:t>
              </a:r>
              <a:endParaRPr sz="8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5"/>
          <p:cNvGrpSpPr/>
          <p:nvPr/>
        </p:nvGrpSpPr>
        <p:grpSpPr>
          <a:xfrm>
            <a:off x="3474398" y="2246966"/>
            <a:ext cx="1750298" cy="2819914"/>
            <a:chOff x="3768859" y="1574025"/>
            <a:chExt cx="1606073" cy="2315200"/>
          </a:xfrm>
        </p:grpSpPr>
        <p:cxnSp>
          <p:nvCxnSpPr>
            <p:cNvPr id="117" name="Google Shape;117;p5"/>
            <p:cNvCxnSpPr/>
            <p:nvPr/>
          </p:nvCxnSpPr>
          <p:spPr>
            <a:xfrm>
              <a:off x="463713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8" name="Google Shape;118;p5"/>
            <p:cNvSpPr/>
            <p:nvPr/>
          </p:nvSpPr>
          <p:spPr>
            <a:xfrm flipH="1">
              <a:off x="376885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376903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 txBox="1"/>
            <p:nvPr/>
          </p:nvSpPr>
          <p:spPr>
            <a:xfrm>
              <a:off x="3911103" y="279047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Integration Between Subsystems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3892441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ESP32 and Database is undergoing integration for bi-direction communication. Sensors/switches undergoing integration between DC-DC and ESP32.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5"/>
            <p:cNvSpPr txBox="1"/>
            <p:nvPr/>
          </p:nvSpPr>
          <p:spPr>
            <a:xfrm>
              <a:off x="3813725" y="1574025"/>
              <a:ext cx="870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(Ongoing)</a:t>
              </a:r>
              <a:endParaRPr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5"/>
          <p:cNvGrpSpPr/>
          <p:nvPr/>
        </p:nvGrpSpPr>
        <p:grpSpPr>
          <a:xfrm>
            <a:off x="6714298" y="2246966"/>
            <a:ext cx="1750298" cy="2819914"/>
            <a:chOff x="6741789" y="1574025"/>
            <a:chExt cx="1606073" cy="2315200"/>
          </a:xfrm>
        </p:grpSpPr>
        <p:cxnSp>
          <p:nvCxnSpPr>
            <p:cNvPr id="124" name="Google Shape;124;p5"/>
            <p:cNvCxnSpPr/>
            <p:nvPr/>
          </p:nvCxnSpPr>
          <p:spPr>
            <a:xfrm>
              <a:off x="7610066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" name="Google Shape;125;p5"/>
            <p:cNvSpPr/>
            <p:nvPr/>
          </p:nvSpPr>
          <p:spPr>
            <a:xfrm flipH="1">
              <a:off x="6741789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6741962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 txBox="1"/>
            <p:nvPr/>
          </p:nvSpPr>
          <p:spPr>
            <a:xfrm>
              <a:off x="6865689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Final Demo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5"/>
            <p:cNvSpPr txBox="1"/>
            <p:nvPr/>
          </p:nvSpPr>
          <p:spPr>
            <a:xfrm>
              <a:off x="686813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Team will demo the final completed system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5"/>
            <p:cNvSpPr txBox="1"/>
            <p:nvPr/>
          </p:nvSpPr>
          <p:spPr>
            <a:xfrm>
              <a:off x="6741798" y="1574025"/>
              <a:ext cx="917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(Not Started)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" name="Google Shape;130;p5"/>
          <p:cNvGrpSpPr/>
          <p:nvPr/>
        </p:nvGrpSpPr>
        <p:grpSpPr>
          <a:xfrm>
            <a:off x="234727" y="2246966"/>
            <a:ext cx="1750298" cy="2819914"/>
            <a:chOff x="796138" y="1574025"/>
            <a:chExt cx="1606073" cy="2315200"/>
          </a:xfrm>
        </p:grpSpPr>
        <p:sp>
          <p:nvSpPr>
            <p:cNvPr id="131" name="Google Shape;131;p5"/>
            <p:cNvSpPr txBox="1"/>
            <p:nvPr/>
          </p:nvSpPr>
          <p:spPr>
            <a:xfrm>
              <a:off x="915823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Finalize Subsystems </a:t>
              </a:r>
              <a:endParaRPr b="1" sz="10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5"/>
            <p:cNvSpPr txBox="1"/>
            <p:nvPr/>
          </p:nvSpPr>
          <p:spPr>
            <a:xfrm>
              <a:off x="918274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Team members have finalized their designs and making finishing touches on  subsystem </a:t>
              </a:r>
              <a:endParaRPr sz="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915825" y="1574025"/>
              <a:ext cx="793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38761D"/>
                  </a:solidFill>
                  <a:latin typeface="Roboto"/>
                  <a:ea typeface="Roboto"/>
                  <a:cs typeface="Roboto"/>
                  <a:sym typeface="Roboto"/>
                </a:rPr>
                <a:t>(Complete)</a:t>
              </a:r>
              <a:endParaRPr sz="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4" name="Google Shape;134;p5"/>
            <p:cNvGrpSpPr/>
            <p:nvPr/>
          </p:nvGrpSpPr>
          <p:grpSpPr>
            <a:xfrm>
              <a:off x="796138" y="1695421"/>
              <a:ext cx="1606073" cy="908429"/>
              <a:chOff x="796138" y="1695421"/>
              <a:chExt cx="1606073" cy="908429"/>
            </a:xfrm>
          </p:grpSpPr>
          <p:sp>
            <p:nvSpPr>
              <p:cNvPr id="135" name="Google Shape;135;p5"/>
              <p:cNvSpPr/>
              <p:nvPr/>
            </p:nvSpPr>
            <p:spPr>
              <a:xfrm flipH="1">
                <a:off x="796138" y="2306625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  </a:t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796311" y="2460450"/>
                <a:ext cx="1605900" cy="143400"/>
              </a:xfrm>
              <a:prstGeom prst="parallelogram">
                <a:avLst>
                  <a:gd fmla="val 96952" name="adj"/>
                </a:avLst>
              </a:prstGeom>
              <a:solidFill>
                <a:srgbClr val="3876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7" name="Google Shape;137;p5"/>
              <p:cNvCxnSpPr/>
              <p:nvPr/>
            </p:nvCxnSpPr>
            <p:spPr>
              <a:xfrm>
                <a:off x="1664415" y="1695421"/>
                <a:ext cx="718500" cy="741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8761D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38" name="Google Shape;138;p5"/>
          <p:cNvGrpSpPr/>
          <p:nvPr/>
        </p:nvGrpSpPr>
        <p:grpSpPr>
          <a:xfrm>
            <a:off x="5095782" y="2246966"/>
            <a:ext cx="1750298" cy="2819914"/>
            <a:chOff x="5256641" y="1574025"/>
            <a:chExt cx="1606073" cy="2315200"/>
          </a:xfrm>
        </p:grpSpPr>
        <p:cxnSp>
          <p:nvCxnSpPr>
            <p:cNvPr id="139" name="Google Shape;139;p5"/>
            <p:cNvCxnSpPr/>
            <p:nvPr/>
          </p:nvCxnSpPr>
          <p:spPr>
            <a:xfrm>
              <a:off x="612491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5"/>
            <p:cNvSpPr/>
            <p:nvPr/>
          </p:nvSpPr>
          <p:spPr>
            <a:xfrm flipH="1">
              <a:off x="5256641" y="2306625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5256813" y="2460450"/>
              <a:ext cx="16059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5377778" y="2695025"/>
              <a:ext cx="1324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Validate System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5380229" y="3151825"/>
              <a:ext cx="13242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Team will validate entire system to ensure accuracy and functionality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5307977" y="1574025"/>
              <a:ext cx="863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(Not Started)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5" name="Google Shape;145;p5"/>
          <p:cNvSpPr txBox="1"/>
          <p:nvPr/>
        </p:nvSpPr>
        <p:spPr>
          <a:xfrm>
            <a:off x="234725" y="5319400"/>
            <a:ext cx="16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Jan 17th - Feb 1st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1858825" y="5319400"/>
            <a:ext cx="17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Feb 1st - Feb 20th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3535625" y="5319400"/>
            <a:ext cx="17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Feb 20th - Apr 1st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5224975" y="5319400"/>
            <a:ext cx="17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 1st - Apr 28th 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7047950" y="5319400"/>
            <a:ext cx="14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 28th -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Max Power Point Tracking</a:t>
            </a:r>
            <a:endParaRPr/>
          </a:p>
        </p:txBody>
      </p:sp>
      <p:graphicFrame>
        <p:nvGraphicFramePr>
          <p:cNvPr id="155" name="Google Shape;155;p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{5C61D86D-87AC-4028-A1B9-911B85E9EAAC}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15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Connected ESP 32 to the TAMU internet wifi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Sent data to Firebase, first step in integration with Web/Computer App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Continued integration with Web/Computer App, cleaning up code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Integration with DC-DC Converter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MPPT</a:t>
            </a:r>
            <a:endParaRPr/>
          </a:p>
        </p:txBody>
      </p:sp>
      <p:sp>
        <p:nvSpPr>
          <p:cNvPr id="161" name="Google Shape;161;p7"/>
          <p:cNvSpPr txBox="1"/>
          <p:nvPr/>
        </p:nvSpPr>
        <p:spPr>
          <a:xfrm>
            <a:off x="1927123" y="3382297"/>
            <a:ext cx="497244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Interesting figure showing functional integrated subsystems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to show: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results and Functional system testing results for what has been integrated.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8" y="2179613"/>
            <a:ext cx="8307324" cy="41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3749e7348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DC-DC Converter</a:t>
            </a:r>
            <a:endParaRPr/>
          </a:p>
        </p:txBody>
      </p:sp>
      <p:graphicFrame>
        <p:nvGraphicFramePr>
          <p:cNvPr id="168" name="Google Shape;168;g213749e7348_0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{5C61D86D-87AC-4028-A1B9-911B85E9EAAC}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21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Soldered battery sensor, microcontroller, and integrated DC-DC converter PCBs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Begin functional system tests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Test Integration with Microcontroller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3749e7348_0_5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DC-DC Converter / Integrated PCBs</a:t>
            </a:r>
            <a:endParaRPr/>
          </a:p>
        </p:txBody>
      </p:sp>
      <p:sp>
        <p:nvSpPr>
          <p:cNvPr id="174" name="Google Shape;174;g213749e7348_0_5"/>
          <p:cNvSpPr/>
          <p:nvPr/>
        </p:nvSpPr>
        <p:spPr>
          <a:xfrm>
            <a:off x="4205150" y="4099025"/>
            <a:ext cx="4634100" cy="222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g213749e7348_0_5"/>
          <p:cNvPicPr preferRelativeResize="0"/>
          <p:nvPr/>
        </p:nvPicPr>
        <p:blipFill rotWithShape="1">
          <a:blip r:embed="rId3">
            <a:alphaModFix/>
          </a:blip>
          <a:srcRect b="15187" l="15980" r="17846" t="14950"/>
          <a:stretch/>
        </p:blipFill>
        <p:spPr>
          <a:xfrm rot="-5400000">
            <a:off x="1590201" y="1845486"/>
            <a:ext cx="1714376" cy="241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13749e7348_0_5"/>
          <p:cNvPicPr preferRelativeResize="0"/>
          <p:nvPr/>
        </p:nvPicPr>
        <p:blipFill rotWithShape="1">
          <a:blip r:embed="rId4">
            <a:alphaModFix/>
          </a:blip>
          <a:srcRect b="7526" l="10345" r="12392" t="10128"/>
          <a:stretch/>
        </p:blipFill>
        <p:spPr>
          <a:xfrm rot="-5400000">
            <a:off x="5328112" y="1831476"/>
            <a:ext cx="1718024" cy="244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13749e7348_0_5"/>
          <p:cNvPicPr preferRelativeResize="0"/>
          <p:nvPr/>
        </p:nvPicPr>
        <p:blipFill rotWithShape="1">
          <a:blip r:embed="rId5">
            <a:alphaModFix/>
          </a:blip>
          <a:srcRect b="3549" l="8786" r="11117" t="3521"/>
          <a:stretch/>
        </p:blipFill>
        <p:spPr>
          <a:xfrm rot="-5400000">
            <a:off x="1089826" y="3491351"/>
            <a:ext cx="2222323" cy="343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13749e7348_0_5"/>
          <p:cNvSpPr txBox="1"/>
          <p:nvPr/>
        </p:nvSpPr>
        <p:spPr>
          <a:xfrm>
            <a:off x="4499000" y="4400588"/>
            <a:ext cx="404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 the PCBs finished, </a:t>
            </a:r>
            <a:r>
              <a:rPr lang="en-US"/>
              <a:t>it's</a:t>
            </a:r>
            <a:r>
              <a:rPr lang="en-US"/>
              <a:t> time to start putting things together and testing.</a:t>
            </a:r>
            <a:endParaRPr/>
          </a:p>
        </p:txBody>
      </p:sp>
      <p:sp>
        <p:nvSpPr>
          <p:cNvPr id="179" name="Google Shape;179;g213749e7348_0_5"/>
          <p:cNvSpPr txBox="1"/>
          <p:nvPr/>
        </p:nvSpPr>
        <p:spPr>
          <a:xfrm>
            <a:off x="4499000" y="5016188"/>
            <a:ext cx="404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Testing control with Lauren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Testing Battery Charging with Lauren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380da287c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DC-AC Inverter</a:t>
            </a:r>
            <a:endParaRPr/>
          </a:p>
        </p:txBody>
      </p:sp>
      <p:graphicFrame>
        <p:nvGraphicFramePr>
          <p:cNvPr id="185" name="Google Shape;185;g21380da287c_0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{5C61D86D-87AC-4028-A1B9-911B85E9EAAC}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Completed inverter testing and validation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All parts, including PCB, ordered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Implement deadband gap in PWM code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Build, test, and validate circuit board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