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iFSRYsIaLeHlUxG+4/bNieP9gC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F207FB-71AB-4F5F-9267-502F40145A51}">
  <a:tblStyle styleId="{E1F207FB-71AB-4F5F-9267-502F40145A5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5.xml"/><Relationship Id="rId22" Type="http://schemas.openxmlformats.org/officeDocument/2006/relationships/font" Target="fonts/Roboto-italic.fntdata"/><Relationship Id="rId10" Type="http://schemas.openxmlformats.org/officeDocument/2006/relationships/slide" Target="slides/slide4.xml"/><Relationship Id="rId21" Type="http://schemas.openxmlformats.org/officeDocument/2006/relationships/font" Target="fonts/Roboto-bold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  <p:sp>
        <p:nvSpPr>
          <p:cNvPr id="56" name="Google Shape;5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130e1d5b3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7" name="Google Shape;187;g2130e1d5b3a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130e1d5b3a_2_6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130e1d5b3a_2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130e1d5b3a_2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130e1d5b3a_2_1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130e1d5b3a_2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2130e1d5b3a_2_1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130e1d5b3a_2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2130e1d5b3a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30e1d5b3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Kyle</a:t>
            </a:r>
            <a:endParaRPr/>
          </a:p>
        </p:txBody>
      </p:sp>
      <p:sp>
        <p:nvSpPr>
          <p:cNvPr id="63" name="Google Shape;63;g2130e1d5b3a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30e1d5b3a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70" name="Google Shape;70;g2130e1d5b3a_0_1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30e1d5b3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108" name="Google Shape;108;g2130e1d5b3a_0_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30e1d5b3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0" name="Google Shape;160;g2130e1d5b3a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30e1d5b3a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2130e1d5b3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130e1d5b3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5" name="Google Shape;175;g2130e1d5b3a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130e1d5b3a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2130e1d5b3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1" name="Google Shape;2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14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7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jpg"/><Relationship Id="rId4" Type="http://schemas.openxmlformats.org/officeDocument/2006/relationships/image" Target="../media/image15.jpg"/><Relationship Id="rId5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3"/>
          <p:cNvPicPr preferRelativeResize="0"/>
          <p:nvPr/>
        </p:nvPicPr>
        <p:blipFill rotWithShape="1">
          <a:blip r:embed="rId3">
            <a:alphaModFix/>
          </a:blip>
          <a:srcRect b="12111" l="33612" r="5759" t="0"/>
          <a:stretch/>
        </p:blipFill>
        <p:spPr>
          <a:xfrm>
            <a:off x="0" y="0"/>
            <a:ext cx="5581800" cy="5340300"/>
          </a:xfrm>
          <a:prstGeom prst="diagStripe">
            <a:avLst>
              <a:gd fmla="val 50000" name="adj"/>
            </a:avLst>
          </a:prstGeom>
          <a:noFill/>
          <a:ln>
            <a:noFill/>
          </a:ln>
        </p:spPr>
      </p:pic>
      <p:sp>
        <p:nvSpPr>
          <p:cNvPr id="59" name="Google Shape;59;p3"/>
          <p:cNvSpPr txBox="1"/>
          <p:nvPr>
            <p:ph type="ctrTitle"/>
          </p:nvPr>
        </p:nvSpPr>
        <p:spPr>
          <a:xfrm>
            <a:off x="1619250" y="3814625"/>
            <a:ext cx="73026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Arial"/>
              <a:buNone/>
            </a:pPr>
            <a:r>
              <a:rPr lang="en-US"/>
              <a:t>Team 16: Solar Power Battery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2932"/>
              <a:buFont typeface="Arial"/>
              <a:buNone/>
            </a:pPr>
            <a:r>
              <a:rPr lang="en-US"/>
              <a:t>Bi-Weekly Update 5</a:t>
            </a:r>
            <a:br>
              <a:rPr lang="en-US"/>
            </a:br>
            <a:r>
              <a:rPr lang="en-US"/>
              <a:t>Lauren Lugo, Tarik Dawson, Clement Ong, Nathan Gil</a:t>
            </a:r>
            <a:br>
              <a:rPr lang="en-US" sz="2455"/>
            </a:br>
            <a:r>
              <a:rPr lang="en-US" sz="2455"/>
              <a:t>Sponsor: </a:t>
            </a:r>
            <a:r>
              <a:rPr lang="en-US" sz="2488"/>
              <a:t>Peng-Hao Huang</a:t>
            </a:r>
            <a:br>
              <a:rPr lang="en-US" sz="2455"/>
            </a:br>
            <a:r>
              <a:rPr lang="en-US" sz="2455"/>
              <a:t>TA: Dalton W. Cyr</a:t>
            </a:r>
            <a:br>
              <a:rPr lang="en-US" sz="2455"/>
            </a:br>
            <a:br>
              <a:rPr lang="en-US" sz="2455"/>
            </a:br>
            <a:endParaRPr sz="2455"/>
          </a:p>
        </p:txBody>
      </p:sp>
      <p:pic>
        <p:nvPicPr>
          <p:cNvPr descr="DLCOE_logo_HWHT.png" id="60" name="Google Shape;6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130e1d5b3a_0_22"/>
          <p:cNvSpPr txBox="1"/>
          <p:nvPr>
            <p:ph type="title"/>
          </p:nvPr>
        </p:nvSpPr>
        <p:spPr>
          <a:xfrm>
            <a:off x="457200" y="61570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Website / </a:t>
            </a:r>
            <a:r>
              <a:rPr lang="en-US"/>
              <a:t>Android</a:t>
            </a:r>
            <a:r>
              <a:rPr lang="en-US"/>
              <a:t> Application</a:t>
            </a:r>
            <a:endParaRPr/>
          </a:p>
        </p:txBody>
      </p:sp>
      <p:graphicFrame>
        <p:nvGraphicFramePr>
          <p:cNvPr id="190" name="Google Shape;190;g2130e1d5b3a_0_22"/>
          <p:cNvGraphicFramePr/>
          <p:nvPr/>
        </p:nvGraphicFramePr>
        <p:xfrm>
          <a:off x="685800" y="127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{E1F207FB-71AB-4F5F-9267-502F40145A51}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last update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17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Replicated ESP32 environment / code on local laptop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Able to complete first testbench (sending data to backend database)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Redesign code for final system integration 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Validate ESP32 for </a:t>
                      </a:r>
                      <a:r>
                        <a:rPr lang="en-US" sz="1800"/>
                        <a:t>consistency</a:t>
                      </a:r>
                      <a:r>
                        <a:rPr lang="en-US" sz="1800"/>
                        <a:t> with large amounts of data being sent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(Website / App has already been validated - </a:t>
                      </a:r>
                      <a:r>
                        <a:rPr lang="en-US" sz="1800"/>
                        <a:t>just</a:t>
                      </a:r>
                      <a:r>
                        <a:rPr lang="en-US" sz="1800"/>
                        <a:t> needed backend data)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91" name="Google Shape;191;g2130e1d5b3a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825" y="4204175"/>
            <a:ext cx="5286225" cy="264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2130e1d5b3a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8150" y="4217281"/>
            <a:ext cx="155850" cy="136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130e1d5b3a_2_61"/>
          <p:cNvSpPr txBox="1"/>
          <p:nvPr>
            <p:ph type="title"/>
          </p:nvPr>
        </p:nvSpPr>
        <p:spPr>
          <a:xfrm>
            <a:off x="3274050" y="238851"/>
            <a:ext cx="63213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Validation Plan</a:t>
            </a:r>
            <a:endParaRPr/>
          </a:p>
        </p:txBody>
      </p:sp>
      <p:pic>
        <p:nvPicPr>
          <p:cNvPr id="199" name="Google Shape;199;g2130e1d5b3a_2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75" y="1147225"/>
            <a:ext cx="8939651" cy="4867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130e1d5b3a_2_112"/>
          <p:cNvSpPr txBox="1"/>
          <p:nvPr/>
        </p:nvSpPr>
        <p:spPr>
          <a:xfrm>
            <a:off x="3293950" y="189101"/>
            <a:ext cx="63213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</a:rPr>
              <a:t>Execution Plan</a:t>
            </a:r>
            <a:endParaRPr b="1" sz="3200">
              <a:solidFill>
                <a:srgbClr val="000000"/>
              </a:solidFill>
            </a:endParaRPr>
          </a:p>
        </p:txBody>
      </p:sp>
      <p:pic>
        <p:nvPicPr>
          <p:cNvPr id="206" name="Google Shape;206;g2130e1d5b3a_2_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963" y="824376"/>
            <a:ext cx="5718081" cy="586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130e1d5b3a_2_3"/>
          <p:cNvSpPr txBox="1"/>
          <p:nvPr>
            <p:ph idx="1" type="body"/>
          </p:nvPr>
        </p:nvSpPr>
        <p:spPr>
          <a:xfrm>
            <a:off x="457200" y="1008620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Thank You!</a:t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Questions?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30e1d5b3a_0_5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Summary</a:t>
            </a:r>
            <a:endParaRPr/>
          </a:p>
        </p:txBody>
      </p:sp>
      <p:pic>
        <p:nvPicPr>
          <p:cNvPr id="66" name="Google Shape;66;g2130e1d5b3a_0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2027675"/>
            <a:ext cx="4496700" cy="37019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g2130e1d5b3a_0_50"/>
          <p:cNvSpPr txBox="1"/>
          <p:nvPr/>
        </p:nvSpPr>
        <p:spPr>
          <a:xfrm>
            <a:off x="288350" y="1852875"/>
            <a:ext cx="4403100" cy="45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>
                <a:solidFill>
                  <a:srgbClr val="000000"/>
                </a:solidFill>
              </a:rPr>
              <a:t>Problem Statement: </a:t>
            </a:r>
            <a:endParaRPr sz="2000">
              <a:solidFill>
                <a:srgbClr val="000000"/>
              </a:solidFill>
            </a:endParaRPr>
          </a:p>
          <a:p>
            <a:pPr indent="-298450" lvl="1" marL="74295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lang="en-US" sz="2000">
                <a:solidFill>
                  <a:srgbClr val="000000"/>
                </a:solidFill>
              </a:rPr>
              <a:t>Provide the user with an independent solar power generating system that can charge both AC and DC devices 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556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>
                <a:solidFill>
                  <a:srgbClr val="000000"/>
                </a:solidFill>
              </a:rPr>
              <a:t>Solution proposal: </a:t>
            </a:r>
            <a:endParaRPr sz="2000">
              <a:solidFill>
                <a:srgbClr val="000000"/>
              </a:solidFill>
            </a:endParaRPr>
          </a:p>
          <a:p>
            <a:pPr indent="-298450" lvl="1" marL="74295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lang="en-US" sz="2000">
                <a:solidFill>
                  <a:srgbClr val="000000"/>
                </a:solidFill>
              </a:rPr>
              <a:t>Develop independent power grid using a solar panel that can charge the majority of items throughout the day and night. Both AC and DC power provided. 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130e1d5b3a_0_191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Integrated System Diagram</a:t>
            </a:r>
            <a:endParaRPr/>
          </a:p>
        </p:txBody>
      </p:sp>
      <p:pic>
        <p:nvPicPr>
          <p:cNvPr id="73" name="Google Shape;73;g2130e1d5b3a_0_191"/>
          <p:cNvPicPr preferRelativeResize="0"/>
          <p:nvPr/>
        </p:nvPicPr>
        <p:blipFill rotWithShape="1">
          <a:blip r:embed="rId3">
            <a:alphaModFix/>
          </a:blip>
          <a:srcRect b="3215" l="0" r="10778" t="6702"/>
          <a:stretch/>
        </p:blipFill>
        <p:spPr>
          <a:xfrm>
            <a:off x="644475" y="2910850"/>
            <a:ext cx="2155826" cy="290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g2130e1d5b3a_0_191"/>
          <p:cNvPicPr preferRelativeResize="0"/>
          <p:nvPr/>
        </p:nvPicPr>
        <p:blipFill rotWithShape="1">
          <a:blip r:embed="rId4">
            <a:alphaModFix/>
          </a:blip>
          <a:srcRect b="5730" l="8140" r="6883" t="10122"/>
          <a:stretch/>
        </p:blipFill>
        <p:spPr>
          <a:xfrm rot="-5400000">
            <a:off x="3749288" y="4371786"/>
            <a:ext cx="1765452" cy="2330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g2130e1d5b3a_0_191"/>
          <p:cNvPicPr preferRelativeResize="0"/>
          <p:nvPr/>
        </p:nvPicPr>
        <p:blipFill rotWithShape="1">
          <a:blip r:embed="rId5">
            <a:alphaModFix/>
          </a:blip>
          <a:srcRect b="14308" l="0" r="0" t="10701"/>
          <a:stretch/>
        </p:blipFill>
        <p:spPr>
          <a:xfrm rot="-5400000">
            <a:off x="3733400" y="2336263"/>
            <a:ext cx="1797224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2130e1d5b3a_0_191"/>
          <p:cNvSpPr txBox="1"/>
          <p:nvPr/>
        </p:nvSpPr>
        <p:spPr>
          <a:xfrm>
            <a:off x="5610225" y="2666775"/>
            <a:ext cx="147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Battery Sensor</a:t>
            </a:r>
            <a:endParaRPr/>
          </a:p>
        </p:txBody>
      </p:sp>
      <p:sp>
        <p:nvSpPr>
          <p:cNvPr id="77" name="Google Shape;77;g2130e1d5b3a_0_191"/>
          <p:cNvSpPr txBox="1"/>
          <p:nvPr/>
        </p:nvSpPr>
        <p:spPr>
          <a:xfrm>
            <a:off x="5610225" y="3285900"/>
            <a:ext cx="87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DC-AC</a:t>
            </a:r>
            <a:endParaRPr/>
          </a:p>
        </p:txBody>
      </p:sp>
      <p:sp>
        <p:nvSpPr>
          <p:cNvPr id="78" name="Google Shape;78;g2130e1d5b3a_0_191"/>
          <p:cNvSpPr txBox="1"/>
          <p:nvPr/>
        </p:nvSpPr>
        <p:spPr>
          <a:xfrm>
            <a:off x="5915025" y="5870300"/>
            <a:ext cx="87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Battery</a:t>
            </a:r>
            <a:endParaRPr/>
          </a:p>
        </p:txBody>
      </p:sp>
      <p:sp>
        <p:nvSpPr>
          <p:cNvPr id="79" name="Google Shape;79;g2130e1d5b3a_0_191"/>
          <p:cNvSpPr txBox="1"/>
          <p:nvPr/>
        </p:nvSpPr>
        <p:spPr>
          <a:xfrm>
            <a:off x="5885925" y="5337175"/>
            <a:ext cx="12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 ports</a:t>
            </a:r>
            <a:endParaRPr/>
          </a:p>
        </p:txBody>
      </p:sp>
      <p:sp>
        <p:nvSpPr>
          <p:cNvPr id="80" name="Google Shape;80;g2130e1d5b3a_0_191"/>
          <p:cNvSpPr txBox="1"/>
          <p:nvPr/>
        </p:nvSpPr>
        <p:spPr>
          <a:xfrm>
            <a:off x="2800300" y="6019800"/>
            <a:ext cx="87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DC-DC</a:t>
            </a:r>
            <a:endParaRPr/>
          </a:p>
        </p:txBody>
      </p:sp>
      <p:sp>
        <p:nvSpPr>
          <p:cNvPr id="81" name="Google Shape;81;g2130e1d5b3a_0_191"/>
          <p:cNvSpPr txBox="1"/>
          <p:nvPr/>
        </p:nvSpPr>
        <p:spPr>
          <a:xfrm>
            <a:off x="1157175" y="2586850"/>
            <a:ext cx="113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Solar</a:t>
            </a:r>
            <a:r>
              <a:rPr lang="en-US"/>
              <a:t> Panel</a:t>
            </a:r>
            <a:endParaRPr/>
          </a:p>
        </p:txBody>
      </p:sp>
      <p:sp>
        <p:nvSpPr>
          <p:cNvPr id="82" name="Google Shape;82;g2130e1d5b3a_0_191"/>
          <p:cNvSpPr txBox="1"/>
          <p:nvPr/>
        </p:nvSpPr>
        <p:spPr>
          <a:xfrm>
            <a:off x="5885913" y="4861700"/>
            <a:ext cx="135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Microcontroller</a:t>
            </a:r>
            <a:endParaRPr/>
          </a:p>
        </p:txBody>
      </p:sp>
      <p:sp>
        <p:nvSpPr>
          <p:cNvPr id="83" name="Google Shape;83;g2130e1d5b3a_0_191"/>
          <p:cNvSpPr txBox="1"/>
          <p:nvPr/>
        </p:nvSpPr>
        <p:spPr>
          <a:xfrm>
            <a:off x="4036663" y="4330775"/>
            <a:ext cx="11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Bottom level</a:t>
            </a:r>
            <a:endParaRPr/>
          </a:p>
        </p:txBody>
      </p:sp>
      <p:sp>
        <p:nvSpPr>
          <p:cNvPr id="84" name="Google Shape;84;g2130e1d5b3a_0_191"/>
          <p:cNvSpPr txBox="1"/>
          <p:nvPr/>
        </p:nvSpPr>
        <p:spPr>
          <a:xfrm>
            <a:off x="4165963" y="2008988"/>
            <a:ext cx="9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 level</a:t>
            </a:r>
            <a:endParaRPr/>
          </a:p>
        </p:txBody>
      </p:sp>
      <p:sp>
        <p:nvSpPr>
          <p:cNvPr id="85" name="Google Shape;85;g2130e1d5b3a_0_191"/>
          <p:cNvSpPr/>
          <p:nvPr/>
        </p:nvSpPr>
        <p:spPr>
          <a:xfrm>
            <a:off x="3092500" y="5232825"/>
            <a:ext cx="285600" cy="2865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2130e1d5b3a_0_191"/>
          <p:cNvSpPr/>
          <p:nvPr/>
        </p:nvSpPr>
        <p:spPr>
          <a:xfrm rot="3915003">
            <a:off x="5318911" y="4710281"/>
            <a:ext cx="190609" cy="139882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130e1d5b3a_0_191"/>
          <p:cNvSpPr/>
          <p:nvPr/>
        </p:nvSpPr>
        <p:spPr>
          <a:xfrm rot="3915982">
            <a:off x="5352516" y="4643909"/>
            <a:ext cx="260277" cy="209676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2130e1d5b3a_0_191"/>
          <p:cNvSpPr/>
          <p:nvPr/>
        </p:nvSpPr>
        <p:spPr>
          <a:xfrm rot="3913079">
            <a:off x="5402870" y="4602444"/>
            <a:ext cx="349264" cy="234631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2130e1d5b3a_0_191"/>
          <p:cNvSpPr/>
          <p:nvPr/>
        </p:nvSpPr>
        <p:spPr>
          <a:xfrm rot="3917198">
            <a:off x="5438948" y="4526151"/>
            <a:ext cx="485793" cy="310753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2130e1d5b3a_0_191"/>
          <p:cNvSpPr/>
          <p:nvPr/>
        </p:nvSpPr>
        <p:spPr>
          <a:xfrm>
            <a:off x="7111473" y="3432513"/>
            <a:ext cx="1406400" cy="759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2130e1d5b3a_0_191"/>
          <p:cNvSpPr/>
          <p:nvPr/>
        </p:nvSpPr>
        <p:spPr>
          <a:xfrm>
            <a:off x="6942600" y="4192666"/>
            <a:ext cx="1744200" cy="658800"/>
          </a:xfrm>
          <a:prstGeom prst="trapezoid">
            <a:avLst>
              <a:gd fmla="val 25000" name="adj"/>
            </a:avLst>
          </a:prstGeom>
          <a:solidFill>
            <a:srgbClr val="666666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92" name="Google Shape;92;g2130e1d5b3a_0_191"/>
          <p:cNvSpPr/>
          <p:nvPr/>
        </p:nvSpPr>
        <p:spPr>
          <a:xfrm>
            <a:off x="7220549" y="3492698"/>
            <a:ext cx="1188300" cy="619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Device</a:t>
            </a:r>
            <a:endParaRPr/>
          </a:p>
        </p:txBody>
      </p:sp>
      <p:sp>
        <p:nvSpPr>
          <p:cNvPr id="93" name="Google Shape;93;g2130e1d5b3a_0_191"/>
          <p:cNvSpPr/>
          <p:nvPr/>
        </p:nvSpPr>
        <p:spPr>
          <a:xfrm>
            <a:off x="7020946" y="4241631"/>
            <a:ext cx="1587300" cy="561000"/>
          </a:xfrm>
          <a:prstGeom prst="trapezoid">
            <a:avLst>
              <a:gd fmla="val 25000" name="adj"/>
            </a:avLst>
          </a:prstGeom>
          <a:solidFill>
            <a:srgbClr val="B7B7B7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" name="Google Shape;94;g2130e1d5b3a_0_191"/>
          <p:cNvCxnSpPr/>
          <p:nvPr/>
        </p:nvCxnSpPr>
        <p:spPr>
          <a:xfrm>
            <a:off x="7146632" y="4327591"/>
            <a:ext cx="13359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g2130e1d5b3a_0_191"/>
          <p:cNvCxnSpPr>
            <a:stCxn id="93" idx="1"/>
            <a:endCxn id="93" idx="3"/>
          </p:cNvCxnSpPr>
          <p:nvPr/>
        </p:nvCxnSpPr>
        <p:spPr>
          <a:xfrm>
            <a:off x="7091071" y="4522131"/>
            <a:ext cx="14472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g2130e1d5b3a_0_191"/>
          <p:cNvCxnSpPr/>
          <p:nvPr/>
        </p:nvCxnSpPr>
        <p:spPr>
          <a:xfrm>
            <a:off x="7107390" y="4424160"/>
            <a:ext cx="1414800" cy="15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g2130e1d5b3a_0_191"/>
          <p:cNvCxnSpPr/>
          <p:nvPr/>
        </p:nvCxnSpPr>
        <p:spPr>
          <a:xfrm rot="10800000">
            <a:off x="7063459" y="4657015"/>
            <a:ext cx="1502400" cy="1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g2130e1d5b3a_0_191"/>
          <p:cNvCxnSpPr/>
          <p:nvPr/>
        </p:nvCxnSpPr>
        <p:spPr>
          <a:xfrm flipH="1">
            <a:off x="7408820" y="4242084"/>
            <a:ext cx="52800" cy="5703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g2130e1d5b3a_0_191"/>
          <p:cNvCxnSpPr/>
          <p:nvPr/>
        </p:nvCxnSpPr>
        <p:spPr>
          <a:xfrm flipH="1">
            <a:off x="7179668" y="4246980"/>
            <a:ext cx="78300" cy="5604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g2130e1d5b3a_0_191"/>
          <p:cNvCxnSpPr>
            <a:stCxn id="93" idx="0"/>
            <a:endCxn id="93" idx="2"/>
          </p:cNvCxnSpPr>
          <p:nvPr/>
        </p:nvCxnSpPr>
        <p:spPr>
          <a:xfrm>
            <a:off x="7814596" y="4241631"/>
            <a:ext cx="0" cy="5610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g2130e1d5b3a_0_191"/>
          <p:cNvCxnSpPr/>
          <p:nvPr/>
        </p:nvCxnSpPr>
        <p:spPr>
          <a:xfrm flipH="1">
            <a:off x="7612287" y="4248567"/>
            <a:ext cx="12000" cy="5469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g2130e1d5b3a_0_191"/>
          <p:cNvCxnSpPr/>
          <p:nvPr/>
        </p:nvCxnSpPr>
        <p:spPr>
          <a:xfrm>
            <a:off x="7978725" y="4246980"/>
            <a:ext cx="26400" cy="5487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g2130e1d5b3a_0_191"/>
          <p:cNvCxnSpPr/>
          <p:nvPr/>
        </p:nvCxnSpPr>
        <p:spPr>
          <a:xfrm>
            <a:off x="8183818" y="4241223"/>
            <a:ext cx="41100" cy="5586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g2130e1d5b3a_0_191"/>
          <p:cNvCxnSpPr/>
          <p:nvPr/>
        </p:nvCxnSpPr>
        <p:spPr>
          <a:xfrm>
            <a:off x="8342033" y="4252738"/>
            <a:ext cx="61500" cy="5478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g2130e1d5b3a_0_191"/>
          <p:cNvSpPr/>
          <p:nvPr/>
        </p:nvSpPr>
        <p:spPr>
          <a:xfrm>
            <a:off x="6290775" y="4135050"/>
            <a:ext cx="285600" cy="2865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30e1d5b3a_0_101"/>
          <p:cNvSpPr txBox="1"/>
          <p:nvPr>
            <p:ph type="title"/>
          </p:nvPr>
        </p:nvSpPr>
        <p:spPr>
          <a:xfrm>
            <a:off x="457200" y="104282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Timeline </a:t>
            </a:r>
            <a:endParaRPr/>
          </a:p>
        </p:txBody>
      </p:sp>
      <p:grpSp>
        <p:nvGrpSpPr>
          <p:cNvPr id="111" name="Google Shape;111;g2130e1d5b3a_0_101"/>
          <p:cNvGrpSpPr/>
          <p:nvPr/>
        </p:nvGrpSpPr>
        <p:grpSpPr>
          <a:xfrm>
            <a:off x="1855883" y="2246966"/>
            <a:ext cx="1750298" cy="2819914"/>
            <a:chOff x="2283710" y="1574025"/>
            <a:chExt cx="1606073" cy="2315200"/>
          </a:xfrm>
        </p:grpSpPr>
        <p:cxnSp>
          <p:nvCxnSpPr>
            <p:cNvPr id="112" name="Google Shape;112;g2130e1d5b3a_0_101"/>
            <p:cNvCxnSpPr/>
            <p:nvPr/>
          </p:nvCxnSpPr>
          <p:spPr>
            <a:xfrm>
              <a:off x="3151986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3" name="Google Shape;113;g2130e1d5b3a_0_101"/>
            <p:cNvSpPr/>
            <p:nvPr/>
          </p:nvSpPr>
          <p:spPr>
            <a:xfrm flipH="1">
              <a:off x="2283710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/>
            </a:p>
          </p:txBody>
        </p:sp>
        <p:sp>
          <p:nvSpPr>
            <p:cNvPr id="114" name="Google Shape;114;g2130e1d5b3a_0_101"/>
            <p:cNvSpPr/>
            <p:nvPr/>
          </p:nvSpPr>
          <p:spPr>
            <a:xfrm>
              <a:off x="228388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g2130e1d5b3a_0_101"/>
            <p:cNvSpPr txBox="1"/>
            <p:nvPr/>
          </p:nvSpPr>
          <p:spPr>
            <a:xfrm>
              <a:off x="2404931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1000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Validate Individual Subsystems</a:t>
              </a:r>
              <a:endParaRPr b="1" sz="10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Google Shape;116;g2130e1d5b3a_0_101"/>
            <p:cNvSpPr txBox="1"/>
            <p:nvPr/>
          </p:nvSpPr>
          <p:spPr>
            <a:xfrm>
              <a:off x="2407381" y="3151825"/>
              <a:ext cx="1324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Team will finalize and validate individual subsystems</a:t>
              </a:r>
              <a:endParaRPr sz="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" name="Google Shape;117;g2130e1d5b3a_0_101"/>
            <p:cNvSpPr txBox="1"/>
            <p:nvPr/>
          </p:nvSpPr>
          <p:spPr>
            <a:xfrm>
              <a:off x="2480351" y="1574025"/>
              <a:ext cx="718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rgbClr val="6AA84F"/>
                  </a:solidFill>
                  <a:latin typeface="Roboto"/>
                  <a:ea typeface="Roboto"/>
                  <a:cs typeface="Roboto"/>
                  <a:sym typeface="Roboto"/>
                </a:rPr>
                <a:t>(Complete)</a:t>
              </a:r>
              <a:endParaRPr sz="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8" name="Google Shape;118;g2130e1d5b3a_0_101"/>
          <p:cNvGrpSpPr/>
          <p:nvPr/>
        </p:nvGrpSpPr>
        <p:grpSpPr>
          <a:xfrm>
            <a:off x="3474398" y="2246966"/>
            <a:ext cx="1750298" cy="2819914"/>
            <a:chOff x="3768859" y="1574025"/>
            <a:chExt cx="1606073" cy="2315200"/>
          </a:xfrm>
        </p:grpSpPr>
        <p:cxnSp>
          <p:nvCxnSpPr>
            <p:cNvPr id="119" name="Google Shape;119;g2130e1d5b3a_0_101"/>
            <p:cNvCxnSpPr/>
            <p:nvPr/>
          </p:nvCxnSpPr>
          <p:spPr>
            <a:xfrm>
              <a:off x="4637135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C58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0" name="Google Shape;120;g2130e1d5b3a_0_101"/>
            <p:cNvSpPr/>
            <p:nvPr/>
          </p:nvSpPr>
          <p:spPr>
            <a:xfrm flipH="1">
              <a:off x="376885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/>
            </a:p>
          </p:txBody>
        </p:sp>
        <p:sp>
          <p:nvSpPr>
            <p:cNvPr id="121" name="Google Shape;121;g2130e1d5b3a_0_101"/>
            <p:cNvSpPr/>
            <p:nvPr/>
          </p:nvSpPr>
          <p:spPr>
            <a:xfrm>
              <a:off x="376903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g2130e1d5b3a_0_101"/>
            <p:cNvSpPr txBox="1"/>
            <p:nvPr/>
          </p:nvSpPr>
          <p:spPr>
            <a:xfrm>
              <a:off x="3911103" y="279047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Integration Between Subsystems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g2130e1d5b3a_0_101"/>
            <p:cNvSpPr txBox="1"/>
            <p:nvPr/>
          </p:nvSpPr>
          <p:spPr>
            <a:xfrm>
              <a:off x="3892441" y="3151825"/>
              <a:ext cx="1324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ESP32 and Database is undergoing integration for bi-direction communication.  Integration between DC-DC and ESP32.still ongoing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Google Shape;124;g2130e1d5b3a_0_101"/>
            <p:cNvSpPr txBox="1"/>
            <p:nvPr/>
          </p:nvSpPr>
          <p:spPr>
            <a:xfrm>
              <a:off x="3813725" y="1574025"/>
              <a:ext cx="870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(</a:t>
              </a:r>
              <a:r>
                <a:rPr lang="en-US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Ongoing</a:t>
              </a:r>
              <a:r>
                <a:rPr lang="en-US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)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5" name="Google Shape;125;g2130e1d5b3a_0_101"/>
          <p:cNvGrpSpPr/>
          <p:nvPr/>
        </p:nvGrpSpPr>
        <p:grpSpPr>
          <a:xfrm>
            <a:off x="6714298" y="2246966"/>
            <a:ext cx="1750298" cy="2819914"/>
            <a:chOff x="6741789" y="1574025"/>
            <a:chExt cx="1606073" cy="2315200"/>
          </a:xfrm>
        </p:grpSpPr>
        <p:cxnSp>
          <p:nvCxnSpPr>
            <p:cNvPr id="126" name="Google Shape;126;g2130e1d5b3a_0_101"/>
            <p:cNvCxnSpPr/>
            <p:nvPr/>
          </p:nvCxnSpPr>
          <p:spPr>
            <a:xfrm>
              <a:off x="7610066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7" name="Google Shape;127;g2130e1d5b3a_0_101"/>
            <p:cNvSpPr/>
            <p:nvPr/>
          </p:nvSpPr>
          <p:spPr>
            <a:xfrm flipH="1">
              <a:off x="674178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/>
            </a:p>
          </p:txBody>
        </p:sp>
        <p:sp>
          <p:nvSpPr>
            <p:cNvPr id="128" name="Google Shape;128;g2130e1d5b3a_0_101"/>
            <p:cNvSpPr/>
            <p:nvPr/>
          </p:nvSpPr>
          <p:spPr>
            <a:xfrm>
              <a:off x="674196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g2130e1d5b3a_0_101"/>
            <p:cNvSpPr txBox="1"/>
            <p:nvPr/>
          </p:nvSpPr>
          <p:spPr>
            <a:xfrm>
              <a:off x="6865689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Final Demo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Google Shape;130;g2130e1d5b3a_0_101"/>
            <p:cNvSpPr txBox="1"/>
            <p:nvPr/>
          </p:nvSpPr>
          <p:spPr>
            <a:xfrm>
              <a:off x="6868139" y="3151825"/>
              <a:ext cx="1324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Team will demo the final completed system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" name="Google Shape;131;g2130e1d5b3a_0_101"/>
            <p:cNvSpPr txBox="1"/>
            <p:nvPr/>
          </p:nvSpPr>
          <p:spPr>
            <a:xfrm>
              <a:off x="6741798" y="1574025"/>
              <a:ext cx="9177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(Not Started)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2" name="Google Shape;132;g2130e1d5b3a_0_101"/>
          <p:cNvGrpSpPr/>
          <p:nvPr/>
        </p:nvGrpSpPr>
        <p:grpSpPr>
          <a:xfrm>
            <a:off x="234727" y="2246966"/>
            <a:ext cx="1750298" cy="2819914"/>
            <a:chOff x="796138" y="1574025"/>
            <a:chExt cx="1606073" cy="2315200"/>
          </a:xfrm>
        </p:grpSpPr>
        <p:sp>
          <p:nvSpPr>
            <p:cNvPr id="133" name="Google Shape;133;g2130e1d5b3a_0_101"/>
            <p:cNvSpPr txBox="1"/>
            <p:nvPr/>
          </p:nvSpPr>
          <p:spPr>
            <a:xfrm>
              <a:off x="915823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Finalize Subsystems </a:t>
              </a:r>
              <a:endParaRPr b="1" sz="10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" name="Google Shape;134;g2130e1d5b3a_0_101"/>
            <p:cNvSpPr txBox="1"/>
            <p:nvPr/>
          </p:nvSpPr>
          <p:spPr>
            <a:xfrm>
              <a:off x="918274" y="3151825"/>
              <a:ext cx="1324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Team members have finalized their designs and making finishing touches on  subsystem </a:t>
              </a:r>
              <a:endParaRPr sz="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" name="Google Shape;135;g2130e1d5b3a_0_101"/>
            <p:cNvSpPr txBox="1"/>
            <p:nvPr/>
          </p:nvSpPr>
          <p:spPr>
            <a:xfrm>
              <a:off x="915825" y="1574025"/>
              <a:ext cx="7938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(Complete)</a:t>
              </a:r>
              <a:endParaRPr sz="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6" name="Google Shape;136;g2130e1d5b3a_0_101"/>
            <p:cNvGrpSpPr/>
            <p:nvPr/>
          </p:nvGrpSpPr>
          <p:grpSpPr>
            <a:xfrm>
              <a:off x="796138" y="1695421"/>
              <a:ext cx="1606073" cy="908429"/>
              <a:chOff x="796138" y="1695421"/>
              <a:chExt cx="1606073" cy="908429"/>
            </a:xfrm>
          </p:grpSpPr>
          <p:sp>
            <p:nvSpPr>
              <p:cNvPr id="137" name="Google Shape;137;g2130e1d5b3a_0_101"/>
              <p:cNvSpPr/>
              <p:nvPr/>
            </p:nvSpPr>
            <p:spPr>
              <a:xfrm flipH="1">
                <a:off x="796138" y="2306625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6AA8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  </a:t>
                </a:r>
                <a:endParaRPr/>
              </a:p>
            </p:txBody>
          </p:sp>
          <p:sp>
            <p:nvSpPr>
              <p:cNvPr id="138" name="Google Shape;138;g2130e1d5b3a_0_101"/>
              <p:cNvSpPr/>
              <p:nvPr/>
            </p:nvSpPr>
            <p:spPr>
              <a:xfrm>
                <a:off x="796311" y="2460450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38761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9" name="Google Shape;139;g2130e1d5b3a_0_101"/>
              <p:cNvCxnSpPr/>
              <p:nvPr/>
            </p:nvCxnSpPr>
            <p:spPr>
              <a:xfrm>
                <a:off x="1664415" y="1695421"/>
                <a:ext cx="718500" cy="741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40" name="Google Shape;140;g2130e1d5b3a_0_101"/>
          <p:cNvGrpSpPr/>
          <p:nvPr/>
        </p:nvGrpSpPr>
        <p:grpSpPr>
          <a:xfrm>
            <a:off x="5095782" y="2246966"/>
            <a:ext cx="1750298" cy="2819914"/>
            <a:chOff x="5256641" y="1574025"/>
            <a:chExt cx="1606073" cy="2315200"/>
          </a:xfrm>
        </p:grpSpPr>
        <p:cxnSp>
          <p:nvCxnSpPr>
            <p:cNvPr id="141" name="Google Shape;141;g2130e1d5b3a_0_101"/>
            <p:cNvCxnSpPr/>
            <p:nvPr/>
          </p:nvCxnSpPr>
          <p:spPr>
            <a:xfrm>
              <a:off x="6124917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C58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2" name="Google Shape;142;g2130e1d5b3a_0_101"/>
            <p:cNvSpPr/>
            <p:nvPr/>
          </p:nvSpPr>
          <p:spPr>
            <a:xfrm flipH="1">
              <a:off x="5256641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/>
            </a:p>
          </p:txBody>
        </p:sp>
        <p:sp>
          <p:nvSpPr>
            <p:cNvPr id="143" name="Google Shape;143;g2130e1d5b3a_0_101"/>
            <p:cNvSpPr/>
            <p:nvPr/>
          </p:nvSpPr>
          <p:spPr>
            <a:xfrm>
              <a:off x="525681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g2130e1d5b3a_0_101"/>
            <p:cNvSpPr txBox="1"/>
            <p:nvPr/>
          </p:nvSpPr>
          <p:spPr>
            <a:xfrm>
              <a:off x="5377778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Validate System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g2130e1d5b3a_0_101"/>
            <p:cNvSpPr txBox="1"/>
            <p:nvPr/>
          </p:nvSpPr>
          <p:spPr>
            <a:xfrm>
              <a:off x="5380229" y="3151825"/>
              <a:ext cx="1324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Through power (Solar) test plans in place. 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g2130e1d5b3a_0_101"/>
            <p:cNvSpPr txBox="1"/>
            <p:nvPr/>
          </p:nvSpPr>
          <p:spPr>
            <a:xfrm>
              <a:off x="5307977" y="1574025"/>
              <a:ext cx="8637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(Ongoing)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7" name="Google Shape;147;g2130e1d5b3a_0_101"/>
          <p:cNvSpPr txBox="1"/>
          <p:nvPr/>
        </p:nvSpPr>
        <p:spPr>
          <a:xfrm>
            <a:off x="451500" y="2869600"/>
            <a:ext cx="15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Jan 18th - Feb 1st</a:t>
            </a:r>
            <a:endParaRPr sz="1100"/>
          </a:p>
        </p:txBody>
      </p:sp>
      <p:sp>
        <p:nvSpPr>
          <p:cNvPr id="148" name="Google Shape;148;g2130e1d5b3a_0_101"/>
          <p:cNvSpPr txBox="1"/>
          <p:nvPr/>
        </p:nvSpPr>
        <p:spPr>
          <a:xfrm>
            <a:off x="1964375" y="2869600"/>
            <a:ext cx="15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Feb 2nd - Feb 28th</a:t>
            </a:r>
            <a:endParaRPr sz="1100"/>
          </a:p>
        </p:txBody>
      </p:sp>
      <p:sp>
        <p:nvSpPr>
          <p:cNvPr id="149" name="Google Shape;149;g2130e1d5b3a_0_101"/>
          <p:cNvSpPr txBox="1"/>
          <p:nvPr/>
        </p:nvSpPr>
        <p:spPr>
          <a:xfrm>
            <a:off x="3584325" y="2869600"/>
            <a:ext cx="15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March 1st - April 7th</a:t>
            </a:r>
            <a:endParaRPr sz="1100"/>
          </a:p>
        </p:txBody>
      </p:sp>
      <p:sp>
        <p:nvSpPr>
          <p:cNvPr id="150" name="Google Shape;150;g2130e1d5b3a_0_101"/>
          <p:cNvSpPr txBox="1"/>
          <p:nvPr/>
        </p:nvSpPr>
        <p:spPr>
          <a:xfrm>
            <a:off x="5204275" y="2869600"/>
            <a:ext cx="15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April 7th - April 21st</a:t>
            </a:r>
            <a:endParaRPr sz="1100"/>
          </a:p>
        </p:txBody>
      </p:sp>
      <p:sp>
        <p:nvSpPr>
          <p:cNvPr id="151" name="Google Shape;151;g2130e1d5b3a_0_101"/>
          <p:cNvSpPr txBox="1"/>
          <p:nvPr/>
        </p:nvSpPr>
        <p:spPr>
          <a:xfrm>
            <a:off x="6737575" y="2869600"/>
            <a:ext cx="15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April 21st - April 28th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MPPT</a:t>
            </a:r>
            <a:endParaRPr/>
          </a:p>
        </p:txBody>
      </p:sp>
      <p:graphicFrame>
        <p:nvGraphicFramePr>
          <p:cNvPr id="157" name="Google Shape;157;p7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{E1F207FB-71AB-4F5F-9267-502F40145A51}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last update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20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New voltage regulator working properly 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Adding a new ESP32 to the board today, after burning the old one 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Validate all code to ESP32 PCB board and connection to switch/sensors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Integrate DC-DC converter board with ESP32, battery and battery switch/sensor boards together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130e1d5b3a_0_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DC-DC Converter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800"/>
              <a:t>Tarik Dawson</a:t>
            </a:r>
            <a:endParaRPr sz="1800"/>
          </a:p>
        </p:txBody>
      </p:sp>
      <p:graphicFrame>
        <p:nvGraphicFramePr>
          <p:cNvPr id="163" name="Google Shape;163;g2130e1d5b3a_0_2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{E1F207FB-71AB-4F5F-9267-502F40145A51}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last update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18 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New board arrived, soldered and tested. Everything in working order.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Tests partially complete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Enclosure arrived and partially modified.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Further modify enclosure to include other ports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Continue validation tests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Connect Solar Panel and conduct field test/through power solar test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130e1d5b3a_0_38"/>
          <p:cNvSpPr txBox="1"/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DC-DC Converter</a:t>
            </a:r>
            <a:endParaRPr/>
          </a:p>
        </p:txBody>
      </p:sp>
      <p:pic>
        <p:nvPicPr>
          <p:cNvPr id="169" name="Google Shape;169;g2130e1d5b3a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578" y="2005274"/>
            <a:ext cx="3543497" cy="215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2130e1d5b3a_0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2525" y="2005275"/>
            <a:ext cx="3325601" cy="2150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2130e1d5b3a_0_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3950" y="4448825"/>
            <a:ext cx="3522125" cy="22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2130e1d5b3a_0_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3900" y="4455262"/>
            <a:ext cx="3394237" cy="2234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130e1d5b3a_0_1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DC-AC Inverter</a:t>
            </a:r>
            <a:endParaRPr/>
          </a:p>
        </p:txBody>
      </p:sp>
      <p:graphicFrame>
        <p:nvGraphicFramePr>
          <p:cNvPr id="178" name="Google Shape;178;g2130e1d5b3a_0_12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{E1F207FB-71AB-4F5F-9267-502F40145A51}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last update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23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Resolved smoking MOSFET problem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Validated inverter operation and output without transformer connected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Touched up PCB design with minor changes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Significant power loss when connected to transformer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Test inverter </a:t>
                      </a:r>
                      <a:r>
                        <a:rPr lang="en-US" sz="1800"/>
                        <a:t>system</a:t>
                      </a:r>
                      <a:r>
                        <a:rPr lang="en-US" sz="1800"/>
                        <a:t> with DC-DC Converter system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130e1d5b3a_0_44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Inverter produces AC output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Output waveform (without transformer) is as expected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Modified sine wave, expected amplitude and frequency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Vin = 12V, Vout = 10.96V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Current problems: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Significant power loss when connected to transformer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Vin set at 12V, drops to 6.3V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Vout = 27.65V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Plans: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Test with larger deadband gap in PWM wave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Test and validate with other subsystems</a:t>
            </a:r>
            <a:endParaRPr sz="1800"/>
          </a:p>
        </p:txBody>
      </p:sp>
      <p:sp>
        <p:nvSpPr>
          <p:cNvPr id="184" name="Google Shape;184;g2130e1d5b3a_0_44"/>
          <p:cNvSpPr txBox="1"/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DC-AC Inverter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Nowka, Kevin J.</dc:creator>
</cp:coreProperties>
</file>