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66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40107" autoAdjust="0"/>
  </p:normalViewPr>
  <p:slideViewPr>
    <p:cSldViewPr snapToGrid="0" showGuides="1">
      <p:cViewPr varScale="1">
        <p:scale>
          <a:sx n="48" d="100"/>
          <a:sy n="48" d="100"/>
        </p:scale>
        <p:origin x="336" y="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Use Case Diagram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adalah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satu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jenis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dari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diagram UML (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Unified Modelling Language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)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menggambarkan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hubungan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interaksi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antara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sistem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dan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aktor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Use Case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mendeskripsikan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tipe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interaksi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antara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pengguna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sistem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dengan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sistemnya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Use Case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merupakan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sesuatu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mudah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dipelajari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 Langkah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awal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untuk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melakukan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pemodelan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perlu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adanya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suatu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diagram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mampu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menjabarkan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aksi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aktor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dengan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aksi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dalam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sistem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itu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sendiri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seperti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terdapat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pada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Use Case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82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Seperti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layaknya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runtutan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proses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berjalannya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suatu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sistem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dan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digambarkan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secara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vertikal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Activity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diagram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adalah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salah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satu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contoh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diagram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dari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UML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dalam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pengembangan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dari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Use Case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1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Sequence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menggambarkan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urutan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atau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tahapan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harus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dilakukan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untuk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menghasilkan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sesuatu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seperti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tertera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pada Use Case diagram.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62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Sequence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menggambarkan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urutan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atau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tahapan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harus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dilakukan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untuk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menghasilkan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sesuatu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seperti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tertera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pada Use Case diagram.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52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6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27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33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100" b="1" u="sng" dirty="0">
                <a:latin typeface="Bahnschrift SemiLight" panose="020B0502040204020203" pitchFamily="34" charset="0"/>
              </a:rPr>
              <a:t>Flowchart </a:t>
            </a:r>
            <a:r>
              <a:rPr lang="en-ID" sz="1100" b="1" u="sng" dirty="0" err="1">
                <a:latin typeface="Bahnschrift SemiLight" panose="020B0502040204020203" pitchFamily="34" charset="0"/>
              </a:rPr>
              <a:t>dokumen</a:t>
            </a:r>
            <a:endParaRPr lang="en-ID" sz="1100" b="1" u="sng" dirty="0">
              <a:latin typeface="Bahnschrift SemiLight" panose="020B0502040204020203" pitchFamily="34" charset="0"/>
            </a:endParaRPr>
          </a:p>
          <a:p>
            <a:r>
              <a:rPr lang="en-ID" sz="1100" dirty="0" err="1">
                <a:latin typeface="Bahnschrift SemiLight" panose="020B0502040204020203" pitchFamily="34" charset="0"/>
              </a:rPr>
              <a:t>Pertama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ada</a:t>
            </a:r>
            <a:r>
              <a:rPr lang="en-ID" sz="1100" dirty="0">
                <a:latin typeface="Bahnschrift SemiLight" panose="020B0502040204020203" pitchFamily="34" charset="0"/>
              </a:rPr>
              <a:t> flowchart </a:t>
            </a:r>
            <a:r>
              <a:rPr lang="en-ID" sz="1100" dirty="0" err="1">
                <a:latin typeface="Bahnschrift SemiLight" panose="020B0502040204020203" pitchFamily="34" charset="0"/>
              </a:rPr>
              <a:t>dokumen</a:t>
            </a:r>
            <a:r>
              <a:rPr lang="en-ID" sz="1100" dirty="0">
                <a:latin typeface="Bahnschrift SemiLight" panose="020B0502040204020203" pitchFamily="34" charset="0"/>
              </a:rPr>
              <a:t> (document flowchart) </a:t>
            </a:r>
            <a:r>
              <a:rPr lang="en-ID" sz="1100" dirty="0" err="1">
                <a:latin typeface="Bahnschrift SemiLight" panose="020B0502040204020203" pitchFamily="34" charset="0"/>
              </a:rPr>
              <a:t>atau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bisa</a:t>
            </a:r>
            <a:r>
              <a:rPr lang="en-ID" sz="1100" dirty="0">
                <a:latin typeface="Bahnschrift SemiLight" panose="020B0502040204020203" pitchFamily="34" charset="0"/>
              </a:rPr>
              <a:t> juga </a:t>
            </a:r>
            <a:r>
              <a:rPr lang="en-ID" sz="1100" dirty="0" err="1">
                <a:latin typeface="Bahnschrift SemiLight" panose="020B0502040204020203" pitchFamily="34" charset="0"/>
              </a:rPr>
              <a:t>disebut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dengan</a:t>
            </a:r>
            <a:r>
              <a:rPr lang="en-ID" sz="1100" dirty="0">
                <a:latin typeface="Bahnschrift SemiLight" panose="020B0502040204020203" pitchFamily="34" charset="0"/>
              </a:rPr>
              <a:t> paperwork flowchart. Flowchart </a:t>
            </a:r>
            <a:r>
              <a:rPr lang="en-ID" sz="1100" dirty="0" err="1">
                <a:latin typeface="Bahnschrift SemiLight" panose="020B0502040204020203" pitchFamily="34" charset="0"/>
              </a:rPr>
              <a:t>dokumen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berfungsi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untuk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menelusuri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alur</a:t>
            </a:r>
            <a:r>
              <a:rPr lang="en-ID" sz="1100" dirty="0">
                <a:latin typeface="Bahnschrift SemiLight" panose="020B0502040204020203" pitchFamily="34" charset="0"/>
              </a:rPr>
              <a:t> form </a:t>
            </a:r>
            <a:r>
              <a:rPr lang="en-ID" sz="1100" dirty="0" err="1">
                <a:latin typeface="Bahnschrift SemiLight" panose="020B0502040204020203" pitchFamily="34" charset="0"/>
              </a:rPr>
              <a:t>dari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satu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bagian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ke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bagian</a:t>
            </a:r>
            <a:r>
              <a:rPr lang="en-ID" sz="1100" dirty="0">
                <a:latin typeface="Bahnschrift SemiLight" panose="020B0502040204020203" pitchFamily="34" charset="0"/>
              </a:rPr>
              <a:t> yang lain, </a:t>
            </a:r>
            <a:r>
              <a:rPr lang="en-ID" sz="1100" dirty="0" err="1">
                <a:latin typeface="Bahnschrift SemiLight" panose="020B0502040204020203" pitchFamily="34" charset="0"/>
              </a:rPr>
              <a:t>termasuk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bagaimana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laporan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diproses</a:t>
            </a:r>
            <a:r>
              <a:rPr lang="en-ID" sz="1100" dirty="0">
                <a:latin typeface="Bahnschrift SemiLight" panose="020B0502040204020203" pitchFamily="34" charset="0"/>
              </a:rPr>
              <a:t>, </a:t>
            </a:r>
            <a:r>
              <a:rPr lang="en-ID" sz="1100" dirty="0" err="1">
                <a:latin typeface="Bahnschrift SemiLight" panose="020B0502040204020203" pitchFamily="34" charset="0"/>
              </a:rPr>
              <a:t>dicatat</a:t>
            </a:r>
            <a:r>
              <a:rPr lang="en-ID" sz="1100" dirty="0">
                <a:latin typeface="Bahnschrift SemiLight" panose="020B0502040204020203" pitchFamily="34" charset="0"/>
              </a:rPr>
              <a:t>, dan </a:t>
            </a:r>
            <a:r>
              <a:rPr lang="en-ID" sz="1100" dirty="0" err="1">
                <a:latin typeface="Bahnschrift SemiLight" panose="020B0502040204020203" pitchFamily="34" charset="0"/>
              </a:rPr>
              <a:t>disimpan</a:t>
            </a:r>
            <a:r>
              <a:rPr lang="en-ID" sz="1100" dirty="0">
                <a:latin typeface="Bahnschrift SemiLight" panose="020B0502040204020203" pitchFamily="34" charset="0"/>
              </a:rPr>
              <a:t>.</a:t>
            </a:r>
          </a:p>
          <a:p>
            <a:endParaRPr lang="en-ID" sz="1100" dirty="0">
              <a:latin typeface="Bahnschrift SemiLight" panose="020B0502040204020203" pitchFamily="34" charset="0"/>
            </a:endParaRPr>
          </a:p>
          <a:p>
            <a:r>
              <a:rPr lang="en-ID" sz="1100" b="1" u="sng" dirty="0">
                <a:latin typeface="Bahnschrift SemiLight" panose="020B0502040204020203" pitchFamily="34" charset="0"/>
              </a:rPr>
              <a:t>Flowchart program</a:t>
            </a:r>
          </a:p>
          <a:p>
            <a:r>
              <a:rPr lang="en-ID" sz="1100" dirty="0" err="1">
                <a:latin typeface="Bahnschrift SemiLight" panose="020B0502040204020203" pitchFamily="34" charset="0"/>
              </a:rPr>
              <a:t>Selanjutnya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kita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akan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membahas</a:t>
            </a:r>
            <a:r>
              <a:rPr lang="en-ID" sz="1100" dirty="0">
                <a:latin typeface="Bahnschrift SemiLight" panose="020B0502040204020203" pitchFamily="34" charset="0"/>
              </a:rPr>
              <a:t> flowchart program. Flowchart </a:t>
            </a:r>
            <a:r>
              <a:rPr lang="en-ID" sz="1100" dirty="0" err="1">
                <a:latin typeface="Bahnschrift SemiLight" panose="020B0502040204020203" pitchFamily="34" charset="0"/>
              </a:rPr>
              <a:t>ini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menggambarkan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secara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rinci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prosedur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dari</a:t>
            </a:r>
            <a:r>
              <a:rPr lang="en-ID" sz="1100" dirty="0">
                <a:latin typeface="Bahnschrift SemiLight" panose="020B0502040204020203" pitchFamily="34" charset="0"/>
              </a:rPr>
              <a:t> proses program. Flowchart program </a:t>
            </a:r>
            <a:r>
              <a:rPr lang="en-ID" sz="1100" dirty="0" err="1">
                <a:latin typeface="Bahnschrift SemiLight" panose="020B0502040204020203" pitchFamily="34" charset="0"/>
              </a:rPr>
              <a:t>terdiri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dari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dua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macam</a:t>
            </a:r>
            <a:r>
              <a:rPr lang="en-ID" sz="1100" dirty="0">
                <a:latin typeface="Bahnschrift SemiLight" panose="020B0502040204020203" pitchFamily="34" charset="0"/>
              </a:rPr>
              <a:t>, </a:t>
            </a:r>
            <a:r>
              <a:rPr lang="en-ID" sz="1100" dirty="0" err="1">
                <a:latin typeface="Bahnschrift SemiLight" panose="020B0502040204020203" pitchFamily="34" charset="0"/>
              </a:rPr>
              <a:t>antara</a:t>
            </a:r>
            <a:r>
              <a:rPr lang="en-ID" sz="1100" dirty="0">
                <a:latin typeface="Bahnschrift SemiLight" panose="020B0502040204020203" pitchFamily="34" charset="0"/>
              </a:rPr>
              <a:t> lain: flowchart </a:t>
            </a:r>
            <a:r>
              <a:rPr lang="en-ID" sz="1100" dirty="0" err="1">
                <a:latin typeface="Bahnschrift SemiLight" panose="020B0502040204020203" pitchFamily="34" charset="0"/>
              </a:rPr>
              <a:t>logika</a:t>
            </a:r>
            <a:r>
              <a:rPr lang="en-ID" sz="1100" dirty="0">
                <a:latin typeface="Bahnschrift SemiLight" panose="020B0502040204020203" pitchFamily="34" charset="0"/>
              </a:rPr>
              <a:t> program (program logic flowchart) dan flowchart program </a:t>
            </a:r>
            <a:r>
              <a:rPr lang="en-ID" sz="1100" dirty="0" err="1">
                <a:latin typeface="Bahnschrift SemiLight" panose="020B0502040204020203" pitchFamily="34" charset="0"/>
              </a:rPr>
              <a:t>komputer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terinci</a:t>
            </a:r>
            <a:r>
              <a:rPr lang="en-ID" sz="1100" dirty="0">
                <a:latin typeface="Bahnschrift SemiLight" panose="020B0502040204020203" pitchFamily="34" charset="0"/>
              </a:rPr>
              <a:t> (detailed computer program flowchart).</a:t>
            </a:r>
          </a:p>
          <a:p>
            <a:endParaRPr lang="en-ID" sz="1100" dirty="0">
              <a:latin typeface="Bahnschrift SemiLight" panose="020B0502040204020203" pitchFamily="34" charset="0"/>
            </a:endParaRPr>
          </a:p>
          <a:p>
            <a:r>
              <a:rPr lang="en-ID" sz="1100" b="1" u="sng" dirty="0">
                <a:latin typeface="Bahnschrift SemiLight" panose="020B0502040204020203" pitchFamily="34" charset="0"/>
              </a:rPr>
              <a:t>Flowchart proses</a:t>
            </a:r>
          </a:p>
          <a:p>
            <a:r>
              <a:rPr lang="en-ID" sz="1100" dirty="0">
                <a:latin typeface="Bahnschrift SemiLight" panose="020B0502040204020203" pitchFamily="34" charset="0"/>
              </a:rPr>
              <a:t>Flowchart proses </a:t>
            </a:r>
            <a:r>
              <a:rPr lang="en-ID" sz="1100" dirty="0" err="1">
                <a:latin typeface="Bahnschrift SemiLight" panose="020B0502040204020203" pitchFamily="34" charset="0"/>
              </a:rPr>
              <a:t>adalah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cara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penggambaran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rekayasa</a:t>
            </a:r>
            <a:r>
              <a:rPr lang="en-ID" sz="1100" dirty="0">
                <a:latin typeface="Bahnschrift SemiLight" panose="020B0502040204020203" pitchFamily="34" charset="0"/>
              </a:rPr>
              <a:t> industrial </a:t>
            </a:r>
            <a:r>
              <a:rPr lang="en-ID" sz="1100" dirty="0" err="1">
                <a:latin typeface="Bahnschrift SemiLight" panose="020B0502040204020203" pitchFamily="34" charset="0"/>
              </a:rPr>
              <a:t>dengan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cara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merinci</a:t>
            </a:r>
            <a:r>
              <a:rPr lang="en-ID" sz="1100" dirty="0">
                <a:latin typeface="Bahnschrift SemiLight" panose="020B0502040204020203" pitchFamily="34" charset="0"/>
              </a:rPr>
              <a:t> dan </a:t>
            </a:r>
            <a:r>
              <a:rPr lang="en-ID" sz="1100" dirty="0" err="1">
                <a:latin typeface="Bahnschrift SemiLight" panose="020B0502040204020203" pitchFamily="34" charset="0"/>
              </a:rPr>
              <a:t>menganalisis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langkah-langkah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selanjutnya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dalam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suatu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prosedur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atau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sistem</a:t>
            </a:r>
            <a:r>
              <a:rPr lang="en-ID" sz="1100" dirty="0">
                <a:latin typeface="Bahnschrift SemiLight" panose="020B0502040204020203" pitchFamily="34" charset="0"/>
              </a:rPr>
              <a:t>.</a:t>
            </a:r>
          </a:p>
          <a:p>
            <a:endParaRPr lang="en-ID" sz="1100" dirty="0">
              <a:latin typeface="Bahnschrift SemiLight" panose="020B0502040204020203" pitchFamily="34" charset="0"/>
            </a:endParaRPr>
          </a:p>
          <a:p>
            <a:r>
              <a:rPr lang="en-ID" sz="1100" b="1" i="1" u="sng" dirty="0">
                <a:latin typeface="Bahnschrift SemiLight" panose="020B0502040204020203" pitchFamily="34" charset="0"/>
              </a:rPr>
              <a:t>Flowchart </a:t>
            </a:r>
            <a:r>
              <a:rPr lang="en-ID" sz="1100" b="1" i="1" u="sng" dirty="0" err="1">
                <a:latin typeface="Bahnschrift SemiLight" panose="020B0502040204020203" pitchFamily="34" charset="0"/>
              </a:rPr>
              <a:t>sistem</a:t>
            </a:r>
            <a:endParaRPr lang="en-ID" sz="1100" b="1" i="1" u="sng" dirty="0">
              <a:latin typeface="Bahnschrift SemiLight" panose="020B0502040204020203" pitchFamily="34" charset="0"/>
            </a:endParaRPr>
          </a:p>
          <a:p>
            <a:r>
              <a:rPr lang="en-ID" sz="1100" dirty="0">
                <a:latin typeface="Bahnschrift SemiLight" panose="020B0502040204020203" pitchFamily="34" charset="0"/>
              </a:rPr>
              <a:t>Yang </a:t>
            </a:r>
            <a:r>
              <a:rPr lang="en-ID" sz="1100" dirty="0" err="1">
                <a:latin typeface="Bahnschrift SemiLight" panose="020B0502040204020203" pitchFamily="34" charset="0"/>
              </a:rPr>
              <a:t>keempat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ada</a:t>
            </a:r>
            <a:r>
              <a:rPr lang="en-ID" sz="1100" dirty="0">
                <a:latin typeface="Bahnschrift SemiLight" panose="020B0502040204020203" pitchFamily="34" charset="0"/>
              </a:rPr>
              <a:t> flowchart </a:t>
            </a:r>
            <a:r>
              <a:rPr lang="en-ID" sz="1100" dirty="0" err="1">
                <a:latin typeface="Bahnschrift SemiLight" panose="020B0502040204020203" pitchFamily="34" charset="0"/>
              </a:rPr>
              <a:t>sistem</a:t>
            </a:r>
            <a:r>
              <a:rPr lang="en-ID" sz="1100" dirty="0">
                <a:latin typeface="Bahnschrift SemiLight" panose="020B0502040204020203" pitchFamily="34" charset="0"/>
              </a:rPr>
              <a:t>. Flowchart </a:t>
            </a:r>
            <a:r>
              <a:rPr lang="en-ID" sz="1100" dirty="0" err="1">
                <a:latin typeface="Bahnschrift SemiLight" panose="020B0502040204020203" pitchFamily="34" charset="0"/>
              </a:rPr>
              <a:t>sistem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adalah</a:t>
            </a:r>
            <a:r>
              <a:rPr lang="en-ID" sz="1100" dirty="0">
                <a:latin typeface="Bahnschrift SemiLight" panose="020B0502040204020203" pitchFamily="34" charset="0"/>
              </a:rPr>
              <a:t> flowchart yang </a:t>
            </a:r>
            <a:r>
              <a:rPr lang="en-ID" sz="1100" dirty="0" err="1">
                <a:latin typeface="Bahnschrift SemiLight" panose="020B0502040204020203" pitchFamily="34" charset="0"/>
              </a:rPr>
              <a:t>menampilkan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tahapan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atau</a:t>
            </a:r>
            <a:r>
              <a:rPr lang="en-ID" sz="1100" dirty="0">
                <a:latin typeface="Bahnschrift SemiLight" panose="020B0502040204020203" pitchFamily="34" charset="0"/>
              </a:rPr>
              <a:t> proses </a:t>
            </a:r>
            <a:r>
              <a:rPr lang="en-ID" sz="1100" dirty="0" err="1">
                <a:latin typeface="Bahnschrift SemiLight" panose="020B0502040204020203" pitchFamily="34" charset="0"/>
              </a:rPr>
              <a:t>kerja</a:t>
            </a:r>
            <a:r>
              <a:rPr lang="en-ID" sz="1100" dirty="0">
                <a:latin typeface="Bahnschrift SemiLight" panose="020B0502040204020203" pitchFamily="34" charset="0"/>
              </a:rPr>
              <a:t> yang </a:t>
            </a:r>
            <a:r>
              <a:rPr lang="en-ID" sz="1100" dirty="0" err="1">
                <a:latin typeface="Bahnschrift SemiLight" panose="020B0502040204020203" pitchFamily="34" charset="0"/>
              </a:rPr>
              <a:t>sedang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berlangsung</a:t>
            </a:r>
            <a:r>
              <a:rPr lang="en-ID" sz="1100" dirty="0">
                <a:latin typeface="Bahnschrift SemiLight" panose="020B0502040204020203" pitchFamily="34" charset="0"/>
              </a:rPr>
              <a:t> di </a:t>
            </a:r>
            <a:r>
              <a:rPr lang="en-ID" sz="1100" dirty="0" err="1">
                <a:latin typeface="Bahnschrift SemiLight" panose="020B0502040204020203" pitchFamily="34" charset="0"/>
              </a:rPr>
              <a:t>dalam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sistem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secara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menyeluruh</a:t>
            </a:r>
            <a:r>
              <a:rPr lang="en-ID" sz="1100" dirty="0">
                <a:latin typeface="Bahnschrift SemiLight" panose="020B0502040204020203" pitchFamily="34" charset="0"/>
              </a:rPr>
              <a:t>. </a:t>
            </a:r>
            <a:r>
              <a:rPr lang="en-ID" sz="1100" dirty="0" err="1">
                <a:latin typeface="Bahnschrift SemiLight" panose="020B0502040204020203" pitchFamily="34" charset="0"/>
              </a:rPr>
              <a:t>Selain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itu</a:t>
            </a:r>
            <a:r>
              <a:rPr lang="en-ID" sz="1100" dirty="0">
                <a:latin typeface="Bahnschrift SemiLight" panose="020B0502040204020203" pitchFamily="34" charset="0"/>
              </a:rPr>
              <a:t> flowchart </a:t>
            </a:r>
            <a:r>
              <a:rPr lang="en-ID" sz="1100" dirty="0" err="1">
                <a:latin typeface="Bahnschrift SemiLight" panose="020B0502040204020203" pitchFamily="34" charset="0"/>
              </a:rPr>
              <a:t>sistem</a:t>
            </a:r>
            <a:r>
              <a:rPr lang="en-ID" sz="1100" dirty="0">
                <a:latin typeface="Bahnschrift SemiLight" panose="020B0502040204020203" pitchFamily="34" charset="0"/>
              </a:rPr>
              <a:t> juga </a:t>
            </a:r>
            <a:r>
              <a:rPr lang="en-ID" sz="1100" dirty="0" err="1">
                <a:latin typeface="Bahnschrift SemiLight" panose="020B0502040204020203" pitchFamily="34" charset="0"/>
              </a:rPr>
              <a:t>menguraikan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urutan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dari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setiap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prosedur</a:t>
            </a:r>
            <a:r>
              <a:rPr lang="en-ID" sz="1100" dirty="0">
                <a:latin typeface="Bahnschrift SemiLight" panose="020B0502040204020203" pitchFamily="34" charset="0"/>
              </a:rPr>
              <a:t> yang </a:t>
            </a:r>
            <a:r>
              <a:rPr lang="en-ID" sz="1100" dirty="0" err="1">
                <a:latin typeface="Bahnschrift SemiLight" panose="020B0502040204020203" pitchFamily="34" charset="0"/>
              </a:rPr>
              <a:t>ada</a:t>
            </a:r>
            <a:r>
              <a:rPr lang="en-ID" sz="1100" dirty="0">
                <a:latin typeface="Bahnschrift SemiLight" panose="020B0502040204020203" pitchFamily="34" charset="0"/>
              </a:rPr>
              <a:t> di </a:t>
            </a:r>
            <a:r>
              <a:rPr lang="en-ID" sz="1100" dirty="0" err="1">
                <a:latin typeface="Bahnschrift SemiLight" panose="020B0502040204020203" pitchFamily="34" charset="0"/>
              </a:rPr>
              <a:t>dalam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sistem</a:t>
            </a:r>
            <a:r>
              <a:rPr lang="en-ID" sz="1100" dirty="0">
                <a:latin typeface="Bahnschrift SemiLight" panose="020B0502040204020203" pitchFamily="34" charset="0"/>
              </a:rPr>
              <a:t>.</a:t>
            </a:r>
          </a:p>
          <a:p>
            <a:endParaRPr lang="en-ID" sz="1100" dirty="0">
              <a:latin typeface="Bahnschrift SemiLight" panose="020B0502040204020203" pitchFamily="34" charset="0"/>
            </a:endParaRPr>
          </a:p>
          <a:p>
            <a:r>
              <a:rPr lang="en-ID" sz="1100" b="1" i="1" u="sng" dirty="0">
                <a:latin typeface="Bahnschrift SemiLight" panose="020B0502040204020203" pitchFamily="34" charset="0"/>
              </a:rPr>
              <a:t>Flowchart </a:t>
            </a:r>
            <a:r>
              <a:rPr lang="en-ID" sz="1100" b="1" i="1" u="sng" dirty="0" err="1">
                <a:latin typeface="Bahnschrift SemiLight" panose="020B0502040204020203" pitchFamily="34" charset="0"/>
              </a:rPr>
              <a:t>skematik</a:t>
            </a:r>
            <a:endParaRPr lang="en-ID" sz="1100" b="1" i="1" u="sng" dirty="0">
              <a:latin typeface="Bahnschrift SemiLight" panose="020B0502040204020203" pitchFamily="34" charset="0"/>
            </a:endParaRPr>
          </a:p>
          <a:p>
            <a:r>
              <a:rPr lang="en-ID" sz="1100" dirty="0" err="1">
                <a:latin typeface="Bahnschrift SemiLight" panose="020B0502040204020203" pitchFamily="34" charset="0"/>
              </a:rPr>
              <a:t>Terakhir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ada</a:t>
            </a:r>
            <a:r>
              <a:rPr lang="en-ID" sz="1100" dirty="0">
                <a:latin typeface="Bahnschrift SemiLight" panose="020B0502040204020203" pitchFamily="34" charset="0"/>
              </a:rPr>
              <a:t> flowchart </a:t>
            </a:r>
            <a:r>
              <a:rPr lang="en-ID" sz="1100" dirty="0" err="1">
                <a:latin typeface="Bahnschrift SemiLight" panose="020B0502040204020203" pitchFamily="34" charset="0"/>
              </a:rPr>
              <a:t>skematik</a:t>
            </a:r>
            <a:r>
              <a:rPr lang="en-ID" sz="1100" dirty="0">
                <a:latin typeface="Bahnschrift SemiLight" panose="020B0502040204020203" pitchFamily="34" charset="0"/>
              </a:rPr>
              <a:t>. Flowchart </a:t>
            </a:r>
            <a:r>
              <a:rPr lang="en-ID" sz="1100" dirty="0" err="1">
                <a:latin typeface="Bahnschrift SemiLight" panose="020B0502040204020203" pitchFamily="34" charset="0"/>
              </a:rPr>
              <a:t>ini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menampilkan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alur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prosedur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suatu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sistem</a:t>
            </a:r>
            <a:r>
              <a:rPr lang="en-ID" sz="1100" dirty="0">
                <a:latin typeface="Bahnschrift SemiLight" panose="020B0502040204020203" pitchFamily="34" charset="0"/>
              </a:rPr>
              <a:t>, </a:t>
            </a:r>
            <a:r>
              <a:rPr lang="en-ID" sz="1100" dirty="0" err="1">
                <a:latin typeface="Bahnschrift SemiLight" panose="020B0502040204020203" pitchFamily="34" charset="0"/>
              </a:rPr>
              <a:t>hampir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sama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dengan</a:t>
            </a:r>
            <a:r>
              <a:rPr lang="en-ID" sz="1100" dirty="0">
                <a:latin typeface="Bahnschrift SemiLight" panose="020B0502040204020203" pitchFamily="34" charset="0"/>
              </a:rPr>
              <a:t> flowchart </a:t>
            </a:r>
            <a:r>
              <a:rPr lang="en-ID" sz="1100" dirty="0" err="1">
                <a:latin typeface="Bahnschrift SemiLight" panose="020B0502040204020203" pitchFamily="34" charset="0"/>
              </a:rPr>
              <a:t>sistem</a:t>
            </a:r>
            <a:r>
              <a:rPr lang="en-ID" sz="1100" dirty="0">
                <a:latin typeface="Bahnschrift SemiLight" panose="020B0502040204020203" pitchFamily="34" charset="0"/>
              </a:rPr>
              <a:t>. </a:t>
            </a:r>
            <a:r>
              <a:rPr lang="en-ID" sz="1100" dirty="0" err="1">
                <a:latin typeface="Bahnschrift SemiLight" panose="020B0502040204020203" pitchFamily="34" charset="0"/>
              </a:rPr>
              <a:t>Namun</a:t>
            </a:r>
            <a:r>
              <a:rPr lang="en-ID" sz="1100" dirty="0">
                <a:latin typeface="Bahnschrift SemiLight" panose="020B0502040204020203" pitchFamily="34" charset="0"/>
              </a:rPr>
              <a:t>, </a:t>
            </a:r>
            <a:r>
              <a:rPr lang="en-ID" sz="1100" dirty="0" err="1">
                <a:latin typeface="Bahnschrift SemiLight" panose="020B0502040204020203" pitchFamily="34" charset="0"/>
              </a:rPr>
              <a:t>ada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perbedaan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dalam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penggunaan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simbol-simbol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dalam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menggambarkan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alur</a:t>
            </a:r>
            <a:r>
              <a:rPr lang="en-ID" sz="1100" dirty="0">
                <a:latin typeface="Bahnschrift SemiLight" panose="020B0502040204020203" pitchFamily="34" charset="0"/>
              </a:rPr>
              <a:t>. </a:t>
            </a:r>
            <a:r>
              <a:rPr lang="en-ID" sz="1100" dirty="0" err="1">
                <a:latin typeface="Bahnschrift SemiLight" panose="020B0502040204020203" pitchFamily="34" charset="0"/>
              </a:rPr>
              <a:t>Selain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simbol-simbol</a:t>
            </a:r>
            <a:r>
              <a:rPr lang="en-ID" sz="1100" dirty="0">
                <a:latin typeface="Bahnschrift SemiLight" panose="020B0502040204020203" pitchFamily="34" charset="0"/>
              </a:rPr>
              <a:t>, flowchart </a:t>
            </a:r>
            <a:r>
              <a:rPr lang="en-ID" sz="1100" dirty="0" err="1">
                <a:latin typeface="Bahnschrift SemiLight" panose="020B0502040204020203" pitchFamily="34" charset="0"/>
              </a:rPr>
              <a:t>skematik</a:t>
            </a:r>
            <a:r>
              <a:rPr lang="en-ID" sz="1100" dirty="0">
                <a:latin typeface="Bahnschrift SemiLight" panose="020B0502040204020203" pitchFamily="34" charset="0"/>
              </a:rPr>
              <a:t> juga </a:t>
            </a:r>
            <a:r>
              <a:rPr lang="en-ID" sz="1100" dirty="0" err="1">
                <a:latin typeface="Bahnschrift SemiLight" panose="020B0502040204020203" pitchFamily="34" charset="0"/>
              </a:rPr>
              <a:t>menggunakan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gambar-gambar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komputer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serta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peralatan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lainnya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untuk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mempermudah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dalam</a:t>
            </a:r>
            <a:r>
              <a:rPr lang="en-ID" sz="1100" dirty="0">
                <a:latin typeface="Bahnschrift SemiLight" panose="020B0502040204020203" pitchFamily="34" charset="0"/>
              </a:rPr>
              <a:t> </a:t>
            </a:r>
            <a:r>
              <a:rPr lang="en-ID" sz="1100" dirty="0" err="1">
                <a:latin typeface="Bahnschrift SemiLight" panose="020B0502040204020203" pitchFamily="34" charset="0"/>
              </a:rPr>
              <a:t>pembacaan</a:t>
            </a:r>
            <a:r>
              <a:rPr lang="en-ID" sz="1100" dirty="0">
                <a:latin typeface="Bahnschrift SemiLight" panose="020B0502040204020203" pitchFamily="34" charset="0"/>
              </a:rPr>
              <a:t> flowchart </a:t>
            </a:r>
            <a:r>
              <a:rPr lang="en-ID" sz="1100" dirty="0" err="1">
                <a:latin typeface="Bahnschrift SemiLight" panose="020B0502040204020203" pitchFamily="34" charset="0"/>
              </a:rPr>
              <a:t>untuk</a:t>
            </a:r>
            <a:r>
              <a:rPr lang="en-ID" sz="1100" dirty="0">
                <a:latin typeface="Bahnschrift SemiLight" panose="020B0502040204020203" pitchFamily="34" charset="0"/>
              </a:rPr>
              <a:t> orang </a:t>
            </a:r>
            <a:r>
              <a:rPr lang="en-ID" sz="1100" dirty="0" err="1">
                <a:latin typeface="Bahnschrift SemiLight" panose="020B0502040204020203" pitchFamily="34" charset="0"/>
              </a:rPr>
              <a:t>awam</a:t>
            </a:r>
            <a:r>
              <a:rPr lang="en-ID" sz="1100" dirty="0">
                <a:latin typeface="Bahnschrift SemiLight" panose="020B0502040204020203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5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5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55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52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2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6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7/5/2022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7/5/2022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7/5/2022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7/5/2022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7/5/2022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7/5/2022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7/5/2022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7/5/2022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7/5/2022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7/5/2022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coding.com/blog/apa-itu-uml/" TargetMode="External"/><Relationship Id="rId2" Type="http://schemas.openxmlformats.org/officeDocument/2006/relationships/hyperlink" Target="https://www.dicoding.com/blog/flowchart-adalah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dicoding.com/academies/list?price=free" TargetMode="External"/><Relationship Id="rId4" Type="http://schemas.openxmlformats.org/officeDocument/2006/relationships/hyperlink" Target="https://www.dicoding.com/blog/cara-membuat-flowchart-yang-baik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81F472-DA8D-8968-F769-676578834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7" y="2636091"/>
            <a:ext cx="6858000" cy="1428747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Assalamu’alaikum</a:t>
            </a:r>
            <a:r>
              <a:rPr lang="en-US" sz="3200" dirty="0">
                <a:latin typeface="Algerian" panose="04020705040A02060702" pitchFamily="82" charset="0"/>
              </a:rPr>
              <a:t>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C63A388-0355-069F-F539-95F3EE49A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3" y="3043947"/>
            <a:ext cx="6857999" cy="613036"/>
          </a:xfrm>
        </p:spPr>
        <p:txBody>
          <a:bodyPr>
            <a:normAutofit fontScale="92500"/>
          </a:bodyPr>
          <a:lstStyle/>
          <a:p>
            <a:pPr algn="ctr"/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Warahmatullahi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wabarakatuh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Engravers MT" panose="020907070805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F85706-8592-A5A7-8F0D-C72985C82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78" y="249900"/>
            <a:ext cx="1055375" cy="1178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D82B4-569D-A0C9-9F4F-4C8B7D329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1" y="-323963"/>
            <a:ext cx="2326449" cy="232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82C52DE-502F-68B9-8878-64247FB12E5B}"/>
              </a:ext>
            </a:extLst>
          </p:cNvPr>
          <p:cNvSpPr txBox="1"/>
          <p:nvPr/>
        </p:nvSpPr>
        <p:spPr>
          <a:xfrm>
            <a:off x="961292" y="373546"/>
            <a:ext cx="100349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3200" dirty="0" err="1">
                <a:latin typeface="Cooper Black" panose="0208090404030B020404" pitchFamily="18" charset="0"/>
              </a:rPr>
              <a:t>Tujuan</a:t>
            </a:r>
            <a:r>
              <a:rPr lang="en-ID" sz="3200" dirty="0">
                <a:latin typeface="Cooper Black" panose="0208090404030B020404" pitchFamily="18" charset="0"/>
              </a:rPr>
              <a:t> dan </a:t>
            </a:r>
            <a:r>
              <a:rPr lang="en-ID" sz="3200" dirty="0" err="1">
                <a:latin typeface="Cooper Black" panose="0208090404030B020404" pitchFamily="18" charset="0"/>
              </a:rPr>
              <a:t>fungsi</a:t>
            </a:r>
            <a:r>
              <a:rPr lang="en-ID" sz="3200" dirty="0">
                <a:latin typeface="Cooper Black" panose="0208090404030B020404" pitchFamily="18" charset="0"/>
              </a:rPr>
              <a:t> </a:t>
            </a:r>
            <a:r>
              <a:rPr lang="en-ID" sz="3200" dirty="0"/>
              <a:t>( Unified Modelling Language )</a:t>
            </a:r>
            <a:r>
              <a:rPr lang="en-ID" sz="3200" dirty="0">
                <a:latin typeface="Cooper Black" panose="0208090404030B020404" pitchFamily="18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B02FC-207A-28C5-39A2-E84F3A368589}"/>
              </a:ext>
            </a:extLst>
          </p:cNvPr>
          <p:cNvSpPr txBox="1"/>
          <p:nvPr/>
        </p:nvSpPr>
        <p:spPr>
          <a:xfrm>
            <a:off x="1359876" y="1329031"/>
            <a:ext cx="879230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memberikan</a:t>
            </a:r>
            <a:r>
              <a:rPr lang="en-ID" sz="2400" dirty="0"/>
              <a:t> </a:t>
            </a:r>
            <a:r>
              <a:rPr lang="en-ID" sz="2400" dirty="0" err="1"/>
              <a:t>bahasa</a:t>
            </a:r>
            <a:r>
              <a:rPr lang="en-ID" sz="2400" dirty="0"/>
              <a:t> </a:t>
            </a:r>
            <a:r>
              <a:rPr lang="en-ID" sz="2400" dirty="0" err="1"/>
              <a:t>pemodelan</a:t>
            </a:r>
            <a:r>
              <a:rPr lang="en-ID" sz="2400" dirty="0"/>
              <a:t> visual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gambar</a:t>
            </a:r>
            <a:r>
              <a:rPr lang="en-ID" sz="2400" dirty="0"/>
              <a:t> </a:t>
            </a:r>
            <a:r>
              <a:rPr lang="en-ID" sz="2400" dirty="0" err="1"/>
              <a:t>kepada</a:t>
            </a:r>
            <a:r>
              <a:rPr lang="en-ID" sz="2400" dirty="0"/>
              <a:t> para </a:t>
            </a:r>
            <a:r>
              <a:rPr lang="en-ID" sz="2400" dirty="0" err="1"/>
              <a:t>pengguna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berbagai</a:t>
            </a:r>
            <a:r>
              <a:rPr lang="en-ID" sz="2400" dirty="0"/>
              <a:t> </a:t>
            </a:r>
            <a:r>
              <a:rPr lang="en-ID" sz="2400" dirty="0" err="1"/>
              <a:t>macam</a:t>
            </a:r>
            <a:r>
              <a:rPr lang="en-ID" sz="2400" dirty="0"/>
              <a:t> </a:t>
            </a:r>
            <a:r>
              <a:rPr lang="en-ID" sz="2400" dirty="0" err="1"/>
              <a:t>pemrograman</a:t>
            </a:r>
            <a:r>
              <a:rPr lang="en-ID" sz="2400" dirty="0"/>
              <a:t>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2400" dirty="0" err="1"/>
              <a:t>Menyatukan</a:t>
            </a:r>
            <a:r>
              <a:rPr lang="en-ID" sz="2400" dirty="0"/>
              <a:t> </a:t>
            </a:r>
            <a:r>
              <a:rPr lang="en-ID" sz="2400" dirty="0" err="1"/>
              <a:t>informasi-informasi</a:t>
            </a:r>
            <a:r>
              <a:rPr lang="en-ID" sz="2400" dirty="0"/>
              <a:t> </a:t>
            </a:r>
            <a:r>
              <a:rPr lang="en-ID" sz="2400" dirty="0" err="1"/>
              <a:t>terbaik</a:t>
            </a:r>
            <a:r>
              <a:rPr lang="en-ID" sz="2400" dirty="0"/>
              <a:t> yang </a:t>
            </a:r>
            <a:r>
              <a:rPr lang="en-ID" sz="2400" dirty="0" err="1"/>
              <a:t>ada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pemodelan</a:t>
            </a:r>
            <a:r>
              <a:rPr lang="en-ID" sz="24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2400" dirty="0" err="1"/>
              <a:t>Memberikan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</a:t>
            </a:r>
            <a:r>
              <a:rPr lang="en-ID" sz="2400" dirty="0" err="1"/>
              <a:t>gambaran</a:t>
            </a:r>
            <a:r>
              <a:rPr lang="en-ID" sz="2400" dirty="0"/>
              <a:t> model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sebagai</a:t>
            </a:r>
            <a:r>
              <a:rPr lang="en-ID" sz="2400" dirty="0"/>
              <a:t> </a:t>
            </a:r>
            <a:r>
              <a:rPr lang="en-ID" sz="2400" dirty="0" err="1"/>
              <a:t>bahasa</a:t>
            </a:r>
            <a:r>
              <a:rPr lang="en-ID" sz="2400" dirty="0"/>
              <a:t> </a:t>
            </a:r>
            <a:r>
              <a:rPr lang="en-ID" sz="2400" dirty="0" err="1"/>
              <a:t>pemodelan</a:t>
            </a:r>
            <a:r>
              <a:rPr lang="en-ID" sz="2400" dirty="0"/>
              <a:t> visual yang </a:t>
            </a:r>
            <a:r>
              <a:rPr lang="en-ID" sz="2400" dirty="0" err="1"/>
              <a:t>ekspresif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pengembangan</a:t>
            </a:r>
            <a:r>
              <a:rPr lang="en-ID" sz="2400" dirty="0"/>
              <a:t> </a:t>
            </a:r>
            <a:r>
              <a:rPr lang="en-ID" sz="2400" dirty="0" err="1"/>
              <a:t>sistem</a:t>
            </a:r>
            <a:r>
              <a:rPr lang="en-ID" sz="24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hanya</a:t>
            </a:r>
            <a:r>
              <a:rPr lang="en-ID" sz="2400" dirty="0"/>
              <a:t> </a:t>
            </a:r>
            <a:r>
              <a:rPr lang="en-ID" sz="2400" dirty="0" err="1"/>
              <a:t>menggambarkan</a:t>
            </a:r>
            <a:r>
              <a:rPr lang="en-ID" sz="2400" dirty="0"/>
              <a:t> model </a:t>
            </a:r>
            <a:r>
              <a:rPr lang="en-ID" sz="2400" dirty="0" err="1"/>
              <a:t>sistem</a:t>
            </a:r>
            <a:r>
              <a:rPr lang="en-ID" sz="2400" dirty="0"/>
              <a:t> software </a:t>
            </a:r>
            <a:r>
              <a:rPr lang="en-ID" sz="2400" dirty="0" err="1"/>
              <a:t>saja</a:t>
            </a:r>
            <a:r>
              <a:rPr lang="en-ID" sz="2400" dirty="0"/>
              <a:t>, </a:t>
            </a:r>
            <a:r>
              <a:rPr lang="en-ID" sz="2400" dirty="0" err="1"/>
              <a:t>namun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memodelkan</a:t>
            </a:r>
            <a:r>
              <a:rPr lang="en-ID" sz="2400" dirty="0"/>
              <a:t> </a:t>
            </a:r>
            <a:r>
              <a:rPr lang="en-ID" sz="2400" dirty="0" err="1"/>
              <a:t>sistem</a:t>
            </a:r>
            <a:r>
              <a:rPr lang="en-ID" sz="2400" dirty="0"/>
              <a:t> </a:t>
            </a:r>
            <a:r>
              <a:rPr lang="en-ID" sz="2400" dirty="0" err="1"/>
              <a:t>berorientasi</a:t>
            </a:r>
            <a:r>
              <a:rPr lang="en-ID" sz="2400" dirty="0"/>
              <a:t> </a:t>
            </a:r>
            <a:r>
              <a:rPr lang="en-ID" sz="2400" dirty="0" err="1"/>
              <a:t>objek</a:t>
            </a:r>
            <a:r>
              <a:rPr lang="en-ID" sz="24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2400" dirty="0" err="1"/>
              <a:t>Mempermudah</a:t>
            </a:r>
            <a:r>
              <a:rPr lang="en-ID" sz="2400" dirty="0"/>
              <a:t> </a:t>
            </a:r>
            <a:r>
              <a:rPr lang="en-ID" sz="2400" dirty="0" err="1"/>
              <a:t>pengguna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membaca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</a:t>
            </a:r>
            <a:r>
              <a:rPr lang="en-ID" sz="2400" dirty="0" err="1"/>
              <a:t>sistem</a:t>
            </a:r>
            <a:r>
              <a:rPr lang="en-ID" sz="24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2400" dirty="0" err="1"/>
              <a:t>Berguna</a:t>
            </a:r>
            <a:r>
              <a:rPr lang="en-ID" sz="2400" dirty="0"/>
              <a:t> </a:t>
            </a:r>
            <a:r>
              <a:rPr lang="en-ID" sz="2400" dirty="0" err="1"/>
              <a:t>sebagai</a:t>
            </a:r>
            <a:r>
              <a:rPr lang="en-ID" sz="2400" dirty="0"/>
              <a:t> blueprint, </a:t>
            </a:r>
            <a:r>
              <a:rPr lang="en-ID" sz="2400" dirty="0" err="1"/>
              <a:t>jelas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nantinya</a:t>
            </a:r>
            <a:r>
              <a:rPr lang="en-ID" sz="2400" dirty="0"/>
              <a:t> </a:t>
            </a:r>
            <a:r>
              <a:rPr lang="en-ID" sz="2400" dirty="0" err="1"/>
              <a:t>menjelaskan</a:t>
            </a:r>
            <a:r>
              <a:rPr lang="en-ID" sz="2400" dirty="0"/>
              <a:t> </a:t>
            </a:r>
            <a:r>
              <a:rPr lang="en-ID" sz="2400" dirty="0" err="1"/>
              <a:t>informasi</a:t>
            </a:r>
            <a:r>
              <a:rPr lang="en-ID" sz="2400" dirty="0"/>
              <a:t> yang </a:t>
            </a:r>
            <a:r>
              <a:rPr lang="en-ID" sz="2400" dirty="0" err="1"/>
              <a:t>lebih</a:t>
            </a:r>
            <a:r>
              <a:rPr lang="en-ID" sz="2400" dirty="0"/>
              <a:t> detail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perancangan</a:t>
            </a:r>
            <a:r>
              <a:rPr lang="en-ID" sz="2400" dirty="0"/>
              <a:t> </a:t>
            </a:r>
            <a:r>
              <a:rPr lang="en-ID" sz="2400" dirty="0" err="1"/>
              <a:t>berupa</a:t>
            </a:r>
            <a:r>
              <a:rPr lang="en-ID" sz="2400" dirty="0"/>
              <a:t> coding </a:t>
            </a:r>
            <a:r>
              <a:rPr lang="en-ID" sz="2400" dirty="0" err="1"/>
              <a:t>suatu</a:t>
            </a:r>
            <a:r>
              <a:rPr lang="en-ID" sz="2400" dirty="0"/>
              <a:t> program.</a:t>
            </a:r>
          </a:p>
        </p:txBody>
      </p:sp>
    </p:spTree>
    <p:extLst>
      <p:ext uri="{BB962C8B-B14F-4D97-AF65-F5344CB8AC3E}">
        <p14:creationId xmlns:p14="http://schemas.microsoft.com/office/powerpoint/2010/main" val="297601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82C52DE-502F-68B9-8878-64247FB12E5B}"/>
              </a:ext>
            </a:extLst>
          </p:cNvPr>
          <p:cNvSpPr txBox="1"/>
          <p:nvPr/>
        </p:nvSpPr>
        <p:spPr>
          <a:xfrm>
            <a:off x="656492" y="646468"/>
            <a:ext cx="103163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oper Black" panose="0208090404030B020404" pitchFamily="18" charset="0"/>
              </a:rPr>
              <a:t>Contoh</a:t>
            </a:r>
            <a:r>
              <a:rPr lang="en-US" sz="2400" dirty="0">
                <a:latin typeface="Cooper Black" panose="0208090404030B020404" pitchFamily="18" charset="0"/>
              </a:rPr>
              <a:t> – </a:t>
            </a:r>
            <a:r>
              <a:rPr lang="en-US" sz="2400" dirty="0" err="1">
                <a:latin typeface="Cooper Black" panose="0208090404030B020404" pitchFamily="18" charset="0"/>
              </a:rPr>
              <a:t>contoh</a:t>
            </a:r>
            <a:r>
              <a:rPr lang="en-US" sz="2400" dirty="0">
                <a:latin typeface="Cooper Black" panose="0208090404030B020404" pitchFamily="18" charset="0"/>
              </a:rPr>
              <a:t> Diagram UML </a:t>
            </a:r>
            <a:r>
              <a:rPr lang="en-ID" sz="2400" dirty="0"/>
              <a:t>(Unified Modelling Language )</a:t>
            </a:r>
            <a:endParaRPr lang="en-ID" sz="2400" dirty="0">
              <a:latin typeface="Cooper Black" panose="0208090404030B0204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D9979A-7C84-6370-889F-9D7A3A9E9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494" y="1632205"/>
            <a:ext cx="5580184" cy="45793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340236-E8C4-4B0A-69A3-D62D8558E9D9}"/>
              </a:ext>
            </a:extLst>
          </p:cNvPr>
          <p:cNvSpPr txBox="1"/>
          <p:nvPr/>
        </p:nvSpPr>
        <p:spPr>
          <a:xfrm>
            <a:off x="656492" y="203209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/>
              <a:t>1. Use Case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09532-075A-4B4E-A10F-F22CEBA60A53}"/>
              </a:ext>
            </a:extLst>
          </p:cNvPr>
          <p:cNvSpPr txBox="1"/>
          <p:nvPr/>
        </p:nvSpPr>
        <p:spPr>
          <a:xfrm>
            <a:off x="1078523" y="2576951"/>
            <a:ext cx="37982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/>
              <a:t>Use Case Diagram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jenis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diagram UML (Unified Modelling Language) yang </a:t>
            </a:r>
            <a:r>
              <a:rPr lang="en-ID" sz="2000" dirty="0" err="1"/>
              <a:t>menggambarkan</a:t>
            </a:r>
            <a:r>
              <a:rPr lang="en-ID" sz="2000" dirty="0"/>
              <a:t> </a:t>
            </a:r>
            <a:r>
              <a:rPr lang="en-ID" sz="2000" dirty="0" err="1"/>
              <a:t>hubungan</a:t>
            </a:r>
            <a:r>
              <a:rPr lang="en-ID" sz="2000" dirty="0"/>
              <a:t> </a:t>
            </a:r>
            <a:r>
              <a:rPr lang="en-ID" sz="2000" dirty="0" err="1"/>
              <a:t>interaksi</a:t>
            </a:r>
            <a:r>
              <a:rPr lang="en-ID" sz="2000" dirty="0"/>
              <a:t> </a:t>
            </a:r>
            <a:r>
              <a:rPr lang="en-ID" sz="2000" dirty="0" err="1"/>
              <a:t>antara</a:t>
            </a:r>
            <a:r>
              <a:rPr lang="en-ID" sz="2000" dirty="0"/>
              <a:t> </a:t>
            </a:r>
            <a:r>
              <a:rPr lang="en-ID" sz="2000" dirty="0" err="1"/>
              <a:t>sistem</a:t>
            </a:r>
            <a:r>
              <a:rPr lang="en-ID" sz="2000" dirty="0"/>
              <a:t> dan </a:t>
            </a:r>
            <a:r>
              <a:rPr lang="en-ID" sz="2000" dirty="0" err="1"/>
              <a:t>aktor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462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82C52DE-502F-68B9-8878-64247FB12E5B}"/>
              </a:ext>
            </a:extLst>
          </p:cNvPr>
          <p:cNvSpPr txBox="1"/>
          <p:nvPr/>
        </p:nvSpPr>
        <p:spPr>
          <a:xfrm>
            <a:off x="0" y="614914"/>
            <a:ext cx="12403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oper Black" panose="0208090404030B020404" pitchFamily="18" charset="0"/>
              </a:rPr>
              <a:t>Contoh</a:t>
            </a:r>
            <a:r>
              <a:rPr lang="en-US" sz="2400" dirty="0">
                <a:latin typeface="Cooper Black" panose="0208090404030B020404" pitchFamily="18" charset="0"/>
              </a:rPr>
              <a:t> – </a:t>
            </a:r>
            <a:r>
              <a:rPr lang="en-US" sz="2400" dirty="0" err="1">
                <a:latin typeface="Cooper Black" panose="0208090404030B020404" pitchFamily="18" charset="0"/>
              </a:rPr>
              <a:t>contoh</a:t>
            </a:r>
            <a:r>
              <a:rPr lang="en-US" sz="2400" dirty="0">
                <a:latin typeface="Cooper Black" panose="0208090404030B020404" pitchFamily="18" charset="0"/>
              </a:rPr>
              <a:t> Diagram UML </a:t>
            </a:r>
            <a:r>
              <a:rPr lang="en-ID" sz="2400" dirty="0"/>
              <a:t>(Unified Modelling Language )</a:t>
            </a:r>
            <a:endParaRPr lang="en-ID" sz="2400" dirty="0">
              <a:latin typeface="Cooper Black" panose="0208090404030B0204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40236-E8C4-4B0A-69A3-D62D8558E9D9}"/>
              </a:ext>
            </a:extLst>
          </p:cNvPr>
          <p:cNvSpPr txBox="1"/>
          <p:nvPr/>
        </p:nvSpPr>
        <p:spPr>
          <a:xfrm>
            <a:off x="539262" y="175129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/>
              <a:t>2. Activity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09532-075A-4B4E-A10F-F22CEBA60A53}"/>
              </a:ext>
            </a:extLst>
          </p:cNvPr>
          <p:cNvSpPr txBox="1"/>
          <p:nvPr/>
        </p:nvSpPr>
        <p:spPr>
          <a:xfrm>
            <a:off x="1078523" y="2574820"/>
            <a:ext cx="379827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/>
              <a:t>Activity diagram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bahasa</a:t>
            </a:r>
            <a:r>
              <a:rPr lang="en-ID" sz="2400" dirty="0"/>
              <a:t> Indonesia </a:t>
            </a:r>
            <a:r>
              <a:rPr lang="en-ID" sz="2400" dirty="0" err="1"/>
              <a:t>berarti</a:t>
            </a:r>
            <a:r>
              <a:rPr lang="en-ID" sz="2400" dirty="0"/>
              <a:t> diagram </a:t>
            </a:r>
            <a:r>
              <a:rPr lang="en-ID" sz="2400" dirty="0" err="1"/>
              <a:t>aktivitas</a:t>
            </a:r>
            <a:r>
              <a:rPr lang="en-ID" sz="2400" dirty="0"/>
              <a:t>, </a:t>
            </a:r>
            <a:r>
              <a:rPr lang="en-ID" sz="2400" dirty="0" err="1"/>
              <a:t>merupakan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diagram yang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memodelkan</a:t>
            </a:r>
            <a:r>
              <a:rPr lang="en-ID" sz="2400" dirty="0"/>
              <a:t> </a:t>
            </a:r>
            <a:r>
              <a:rPr lang="en-ID" sz="2400" dirty="0" err="1"/>
              <a:t>berbagai</a:t>
            </a:r>
            <a:r>
              <a:rPr lang="en-ID" sz="2400" dirty="0"/>
              <a:t> proses yang </a:t>
            </a:r>
            <a:r>
              <a:rPr lang="en-ID" sz="2400" dirty="0" err="1"/>
              <a:t>tejadi</a:t>
            </a:r>
            <a:r>
              <a:rPr lang="en-ID" sz="2400" dirty="0"/>
              <a:t> pada </a:t>
            </a:r>
            <a:r>
              <a:rPr lang="en-ID" sz="2400" dirty="0" err="1"/>
              <a:t>sistem</a:t>
            </a:r>
            <a:r>
              <a:rPr lang="en-ID" sz="24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C59F97-D058-5252-049D-717A95B9A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0" y="1236192"/>
            <a:ext cx="73152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82C52DE-502F-68B9-8878-64247FB12E5B}"/>
              </a:ext>
            </a:extLst>
          </p:cNvPr>
          <p:cNvSpPr txBox="1"/>
          <p:nvPr/>
        </p:nvSpPr>
        <p:spPr>
          <a:xfrm>
            <a:off x="422031" y="344202"/>
            <a:ext cx="117699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latin typeface="Cooper Black" panose="0208090404030B020404" pitchFamily="18" charset="0"/>
              </a:rPr>
              <a:t>Contoh</a:t>
            </a:r>
            <a:r>
              <a:rPr lang="en-US" sz="2800" dirty="0">
                <a:latin typeface="Cooper Black" panose="0208090404030B020404" pitchFamily="18" charset="0"/>
              </a:rPr>
              <a:t> – </a:t>
            </a:r>
            <a:r>
              <a:rPr lang="en-US" sz="2800" dirty="0" err="1">
                <a:latin typeface="Cooper Black" panose="0208090404030B020404" pitchFamily="18" charset="0"/>
              </a:rPr>
              <a:t>contoh</a:t>
            </a:r>
            <a:r>
              <a:rPr lang="en-US" sz="2800" dirty="0">
                <a:latin typeface="Cooper Black" panose="0208090404030B020404" pitchFamily="18" charset="0"/>
              </a:rPr>
              <a:t> Diagram UML </a:t>
            </a:r>
            <a:r>
              <a:rPr lang="en-ID" sz="2800" dirty="0"/>
              <a:t>(Unified Modelling Language )</a:t>
            </a:r>
            <a:endParaRPr lang="en-ID" sz="2800" dirty="0">
              <a:latin typeface="Cooper Black" panose="0208090404030B0204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40236-E8C4-4B0A-69A3-D62D8558E9D9}"/>
              </a:ext>
            </a:extLst>
          </p:cNvPr>
          <p:cNvSpPr txBox="1"/>
          <p:nvPr/>
        </p:nvSpPr>
        <p:spPr>
          <a:xfrm>
            <a:off x="844062" y="180102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/>
              <a:t>3. Sequence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09532-075A-4B4E-A10F-F22CEBA60A53}"/>
              </a:ext>
            </a:extLst>
          </p:cNvPr>
          <p:cNvSpPr txBox="1"/>
          <p:nvPr/>
        </p:nvSpPr>
        <p:spPr>
          <a:xfrm>
            <a:off x="984739" y="2459504"/>
            <a:ext cx="37982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/>
              <a:t>Sequence diagram </a:t>
            </a:r>
            <a:r>
              <a:rPr lang="en-ID" sz="2400" dirty="0" err="1"/>
              <a:t>merupakan</a:t>
            </a:r>
            <a:r>
              <a:rPr lang="en-ID" sz="2400" dirty="0"/>
              <a:t> diagram yang </a:t>
            </a:r>
            <a:r>
              <a:rPr lang="en-ID" sz="2400" dirty="0" err="1"/>
              <a:t>menjelaskan</a:t>
            </a:r>
            <a:r>
              <a:rPr lang="en-ID" sz="2400" dirty="0"/>
              <a:t> </a:t>
            </a:r>
            <a:r>
              <a:rPr lang="en-ID" sz="2400" dirty="0" err="1"/>
              <a:t>interaksi</a:t>
            </a:r>
            <a:r>
              <a:rPr lang="en-ID" sz="2400" dirty="0"/>
              <a:t> </a:t>
            </a:r>
            <a:r>
              <a:rPr lang="en-ID" sz="2400" dirty="0" err="1"/>
              <a:t>objek</a:t>
            </a:r>
            <a:r>
              <a:rPr lang="en-ID" sz="2400" dirty="0"/>
              <a:t> </a:t>
            </a:r>
            <a:r>
              <a:rPr lang="en-ID" sz="2400" dirty="0" err="1"/>
              <a:t>berdasarkan</a:t>
            </a:r>
            <a:r>
              <a:rPr lang="en-ID" sz="2400" dirty="0"/>
              <a:t> </a:t>
            </a:r>
            <a:r>
              <a:rPr lang="en-ID" sz="2400" dirty="0" err="1"/>
              <a:t>urutan</a:t>
            </a:r>
            <a:r>
              <a:rPr lang="en-ID" sz="2400" dirty="0"/>
              <a:t> </a:t>
            </a:r>
            <a:r>
              <a:rPr lang="en-ID" sz="2400" dirty="0" err="1"/>
              <a:t>waktu</a:t>
            </a:r>
            <a:r>
              <a:rPr lang="en-ID" sz="2400" dirty="0"/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F0BCD1-57A7-CB74-2722-0581D953F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938" y="1101593"/>
            <a:ext cx="6096000" cy="4000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818F6C-628A-9AD1-9296-DC4F20474278}"/>
              </a:ext>
            </a:extLst>
          </p:cNvPr>
          <p:cNvSpPr txBox="1"/>
          <p:nvPr/>
        </p:nvSpPr>
        <p:spPr>
          <a:xfrm>
            <a:off x="844062" y="5478362"/>
            <a:ext cx="9448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 err="1"/>
              <a:t>itulah</a:t>
            </a:r>
            <a:r>
              <a:rPr lang="en-ID" sz="2000" dirty="0"/>
              <a:t> </a:t>
            </a:r>
            <a:r>
              <a:rPr lang="en-ID" sz="2000" dirty="0" err="1"/>
              <a:t>beberapa</a:t>
            </a:r>
            <a:r>
              <a:rPr lang="en-ID" sz="2000" dirty="0"/>
              <a:t> </a:t>
            </a:r>
            <a:r>
              <a:rPr lang="en-ID" sz="2000" dirty="0" err="1"/>
              <a:t>contoh</a:t>
            </a:r>
            <a:r>
              <a:rPr lang="en-ID" sz="2000" dirty="0"/>
              <a:t> diagram UML (Unified Modelling Language) yang </a:t>
            </a:r>
            <a:r>
              <a:rPr lang="en-ID" sz="2000" dirty="0" err="1"/>
              <a:t>sering</a:t>
            </a:r>
            <a:r>
              <a:rPr lang="en-ID" sz="2000" dirty="0"/>
              <a:t> </a:t>
            </a:r>
            <a:r>
              <a:rPr lang="en-ID" sz="2000" dirty="0" err="1"/>
              <a:t>digunakan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perancangan</a:t>
            </a:r>
            <a:r>
              <a:rPr lang="en-ID" sz="2000" dirty="0"/>
              <a:t> dan </a:t>
            </a:r>
            <a:r>
              <a:rPr lang="en-ID" sz="2000" dirty="0" err="1"/>
              <a:t>pemodelan</a:t>
            </a:r>
            <a:r>
              <a:rPr lang="en-ID" sz="2000" dirty="0"/>
              <a:t> </a:t>
            </a:r>
            <a:r>
              <a:rPr lang="en-ID" sz="2000" dirty="0" err="1"/>
              <a:t>suatu</a:t>
            </a:r>
            <a:r>
              <a:rPr lang="en-ID" sz="2000" dirty="0"/>
              <a:t> </a:t>
            </a:r>
            <a:r>
              <a:rPr lang="en-ID" sz="2000" dirty="0" err="1"/>
              <a:t>sistem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04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82C52DE-502F-68B9-8878-64247FB12E5B}"/>
              </a:ext>
            </a:extLst>
          </p:cNvPr>
          <p:cNvSpPr txBox="1"/>
          <p:nvPr/>
        </p:nvSpPr>
        <p:spPr>
          <a:xfrm>
            <a:off x="703384" y="717088"/>
            <a:ext cx="114886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ooper Black" panose="0208090404030B020404" pitchFamily="18" charset="0"/>
              </a:rPr>
              <a:t>Kesimpulan </a:t>
            </a:r>
            <a:r>
              <a:rPr lang="en-US" sz="2800" dirty="0" err="1">
                <a:latin typeface="Cooper Black" panose="0208090404030B020404" pitchFamily="18" charset="0"/>
              </a:rPr>
              <a:t>dari</a:t>
            </a:r>
            <a:r>
              <a:rPr lang="en-US" sz="2800" dirty="0">
                <a:latin typeface="Cooper Black" panose="0208090404030B020404" pitchFamily="18" charset="0"/>
              </a:rPr>
              <a:t> UML </a:t>
            </a:r>
            <a:r>
              <a:rPr lang="en-ID" sz="2800" dirty="0"/>
              <a:t>(Unified Modelling Language)</a:t>
            </a:r>
            <a:r>
              <a:rPr lang="en-US" sz="2800" dirty="0">
                <a:latin typeface="Cooper Black" panose="0208090404030B020404" pitchFamily="18" charset="0"/>
              </a:rPr>
              <a:t> </a:t>
            </a:r>
          </a:p>
          <a:p>
            <a:pPr algn="ctr"/>
            <a:endParaRPr lang="en-ID" sz="2800" dirty="0">
              <a:latin typeface="Cooper Black" panose="0208090404030B0204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DEBF7-DE60-349E-36B1-2669B308CE87}"/>
              </a:ext>
            </a:extLst>
          </p:cNvPr>
          <p:cNvSpPr txBox="1"/>
          <p:nvPr/>
        </p:nvSpPr>
        <p:spPr>
          <a:xfrm>
            <a:off x="1899137" y="2274838"/>
            <a:ext cx="970670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/>
              <a:t>UML sangat </a:t>
            </a:r>
            <a:r>
              <a:rPr lang="en-ID" sz="2800" dirty="0" err="1"/>
              <a:t>cocok</a:t>
            </a:r>
            <a:r>
              <a:rPr lang="en-ID" sz="2800" dirty="0"/>
              <a:t> </a:t>
            </a:r>
            <a:r>
              <a:rPr lang="en-ID" sz="2800" dirty="0" err="1"/>
              <a:t>bagi</a:t>
            </a:r>
            <a:r>
              <a:rPr lang="en-ID" sz="2800" dirty="0"/>
              <a:t> </a:t>
            </a:r>
            <a:r>
              <a:rPr lang="en-ID" sz="2800" dirty="0" err="1"/>
              <a:t>pemula</a:t>
            </a:r>
            <a:r>
              <a:rPr lang="en-ID" sz="2800" dirty="0"/>
              <a:t> yang </a:t>
            </a:r>
            <a:r>
              <a:rPr lang="en-ID" sz="2800" dirty="0" err="1"/>
              <a:t>ingin</a:t>
            </a:r>
            <a:r>
              <a:rPr lang="en-ID" sz="2800" dirty="0"/>
              <a:t> </a:t>
            </a:r>
            <a:r>
              <a:rPr lang="en-ID" sz="2800" dirty="0" err="1"/>
              <a:t>belajar</a:t>
            </a:r>
            <a:r>
              <a:rPr lang="en-ID" sz="2800" dirty="0"/>
              <a:t> </a:t>
            </a:r>
            <a:r>
              <a:rPr lang="en-ID" sz="2800" dirty="0" err="1"/>
              <a:t>mengenai</a:t>
            </a:r>
            <a:r>
              <a:rPr lang="en-ID" sz="2800" dirty="0"/>
              <a:t> </a:t>
            </a:r>
            <a:r>
              <a:rPr lang="en-ID" sz="2800" dirty="0" err="1"/>
              <a:t>konsep</a:t>
            </a:r>
            <a:r>
              <a:rPr lang="en-ID" sz="2800" dirty="0"/>
              <a:t> </a:t>
            </a:r>
            <a:r>
              <a:rPr lang="en-ID" sz="2800" dirty="0" err="1"/>
              <a:t>pemodelan</a:t>
            </a:r>
            <a:r>
              <a:rPr lang="en-ID" sz="2800" dirty="0"/>
              <a:t> dan </a:t>
            </a:r>
            <a:r>
              <a:rPr lang="en-ID" sz="2800" dirty="0" err="1"/>
              <a:t>simulasi</a:t>
            </a:r>
            <a:r>
              <a:rPr lang="en-ID" sz="2800" dirty="0"/>
              <a:t>. </a:t>
            </a:r>
            <a:r>
              <a:rPr lang="en-ID" sz="2800" dirty="0" err="1"/>
              <a:t>Maka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mempelajari</a:t>
            </a:r>
            <a:r>
              <a:rPr lang="en-ID" sz="2800" dirty="0"/>
              <a:t> UML (Unified Modelling Language), </a:t>
            </a:r>
            <a:r>
              <a:rPr lang="en-ID" sz="2800" dirty="0" err="1"/>
              <a:t>jelas</a:t>
            </a:r>
            <a:r>
              <a:rPr lang="en-ID" sz="2800" dirty="0"/>
              <a:t> </a:t>
            </a:r>
            <a:r>
              <a:rPr lang="en-ID" sz="2800" dirty="0" err="1"/>
              <a:t>akan</a:t>
            </a:r>
            <a:r>
              <a:rPr lang="en-ID" sz="2800" dirty="0"/>
              <a:t> </a:t>
            </a:r>
            <a:r>
              <a:rPr lang="en-ID" sz="2800" dirty="0" err="1"/>
              <a:t>mempermudah</a:t>
            </a:r>
            <a:r>
              <a:rPr lang="en-ID" sz="2800" dirty="0"/>
              <a:t> </a:t>
            </a:r>
            <a:r>
              <a:rPr lang="en-ID" sz="2800" dirty="0" err="1"/>
              <a:t>pembuatan</a:t>
            </a:r>
            <a:r>
              <a:rPr lang="en-ID" sz="2800" dirty="0"/>
              <a:t> program </a:t>
            </a:r>
            <a:r>
              <a:rPr lang="en-ID" sz="2800" dirty="0" err="1"/>
              <a:t>aplikasi</a:t>
            </a:r>
            <a:r>
              <a:rPr lang="en-ID" sz="2800" dirty="0"/>
              <a:t> </a:t>
            </a:r>
            <a:r>
              <a:rPr lang="en-ID" sz="2800" dirty="0" err="1"/>
              <a:t>serta</a:t>
            </a:r>
            <a:r>
              <a:rPr lang="en-ID" sz="2800" dirty="0"/>
              <a:t> </a:t>
            </a:r>
            <a:r>
              <a:rPr lang="en-ID" sz="2800" dirty="0" err="1"/>
              <a:t>mempermudah</a:t>
            </a:r>
            <a:r>
              <a:rPr lang="en-ID" sz="2800" dirty="0"/>
              <a:t> </a:t>
            </a:r>
            <a:r>
              <a:rPr lang="en-ID" sz="2800" dirty="0" err="1"/>
              <a:t>bagi</a:t>
            </a:r>
            <a:r>
              <a:rPr lang="en-ID" sz="2800" dirty="0"/>
              <a:t> </a:t>
            </a:r>
            <a:r>
              <a:rPr lang="en-ID" sz="2800" dirty="0" err="1"/>
              <a:t>pengguna</a:t>
            </a:r>
            <a:r>
              <a:rPr lang="en-ID" sz="2800" dirty="0"/>
              <a:t> yang </a:t>
            </a:r>
            <a:r>
              <a:rPr lang="en-ID" sz="2800" dirty="0" err="1"/>
              <a:t>akan</a:t>
            </a:r>
            <a:r>
              <a:rPr lang="en-ID" sz="2800" dirty="0"/>
              <a:t> </a:t>
            </a:r>
            <a:r>
              <a:rPr lang="en-ID" sz="2800" dirty="0" err="1"/>
              <a:t>menggunakan</a:t>
            </a:r>
            <a:r>
              <a:rPr lang="en-ID" sz="2800" dirty="0"/>
              <a:t> </a:t>
            </a:r>
            <a:r>
              <a:rPr lang="en-ID" sz="2800" dirty="0" err="1"/>
              <a:t>aplikasi</a:t>
            </a:r>
            <a:r>
              <a:rPr lang="en-ID" sz="2800" dirty="0"/>
              <a:t> </a:t>
            </a:r>
            <a:r>
              <a:rPr lang="en-ID" sz="2800" dirty="0" err="1"/>
              <a:t>tersebut</a:t>
            </a:r>
            <a:r>
              <a:rPr lang="en-ID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631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3E9CB4-B7B2-6902-4853-D2E8D472589B}"/>
              </a:ext>
            </a:extLst>
          </p:cNvPr>
          <p:cNvSpPr txBox="1"/>
          <p:nvPr/>
        </p:nvSpPr>
        <p:spPr>
          <a:xfrm>
            <a:off x="1600200" y="2270669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Referensi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737C4AC0-800B-14F7-64C8-09F676C9272A}"/>
              </a:ext>
            </a:extLst>
          </p:cNvPr>
          <p:cNvSpPr/>
          <p:nvPr/>
        </p:nvSpPr>
        <p:spPr>
          <a:xfrm>
            <a:off x="5720862" y="428529"/>
            <a:ext cx="5416061" cy="2047860"/>
          </a:xfrm>
          <a:prstGeom prst="borderCallout2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sz="2400" dirty="0">
              <a:solidFill>
                <a:srgbClr val="56C7AA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ID" sz="2400" dirty="0">
              <a:solidFill>
                <a:srgbClr val="56C7AA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D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https://www.dicoding.com/blog/flowchart-adalah/</a:t>
            </a:r>
            <a:endParaRPr lang="en-ID" sz="2400" dirty="0">
              <a:solidFill>
                <a:schemeClr val="tx1"/>
              </a:solidFill>
            </a:endParaRPr>
          </a:p>
          <a:p>
            <a:endParaRPr lang="en-ID" sz="2400" dirty="0">
              <a:solidFill>
                <a:schemeClr val="tx1"/>
              </a:solidFill>
            </a:endParaRPr>
          </a:p>
          <a:p>
            <a:r>
              <a:rPr lang="en-ID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https://www.dicoding.com/blog/apa-itu-uml/</a:t>
            </a:r>
            <a:endParaRPr lang="en-ID" sz="2400" dirty="0">
              <a:solidFill>
                <a:schemeClr val="tx1"/>
              </a:solidFill>
            </a:endParaRPr>
          </a:p>
          <a:p>
            <a:endParaRPr lang="en-ID" sz="2400" dirty="0"/>
          </a:p>
          <a:p>
            <a:endParaRPr lang="en-ID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9EBAF0-3DC8-6CEB-A49D-A6B8EF49D44B}"/>
              </a:ext>
            </a:extLst>
          </p:cNvPr>
          <p:cNvSpPr txBox="1"/>
          <p:nvPr/>
        </p:nvSpPr>
        <p:spPr>
          <a:xfrm>
            <a:off x="9848850" y="343486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Pembelajaran</a:t>
            </a:r>
            <a:r>
              <a:rPr lang="en-US" sz="2400" dirty="0"/>
              <a:t> </a:t>
            </a:r>
            <a:r>
              <a:rPr lang="en-US" sz="2400" dirty="0" err="1"/>
              <a:t>Lanjutan</a:t>
            </a:r>
            <a:endParaRPr lang="en-ID" sz="2400" dirty="0"/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4899E3F3-74AB-DFD6-FCA5-470E94E026FE}"/>
              </a:ext>
            </a:extLst>
          </p:cNvPr>
          <p:cNvSpPr/>
          <p:nvPr/>
        </p:nvSpPr>
        <p:spPr>
          <a:xfrm rot="10800000">
            <a:off x="956162" y="4125667"/>
            <a:ext cx="6458684" cy="20478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7110"/>
              <a:gd name="adj6" fmla="val -37327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67D611-49B8-E1F4-8B10-58F1C4D3D094}"/>
              </a:ext>
            </a:extLst>
          </p:cNvPr>
          <p:cNvSpPr txBox="1"/>
          <p:nvPr/>
        </p:nvSpPr>
        <p:spPr>
          <a:xfrm>
            <a:off x="1147028" y="4207368"/>
            <a:ext cx="607695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https://www.dicoding.com/blog/cara-membuat-flowchart-yang-baik/</a:t>
            </a:r>
            <a:endParaRPr lang="en-ID" sz="2400" dirty="0"/>
          </a:p>
          <a:p>
            <a:endParaRPr lang="en-ID" sz="2400" dirty="0"/>
          </a:p>
          <a:p>
            <a:r>
              <a:rPr lang="en-ID" sz="2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https://www.dicoding.com/academies/list?price=free</a:t>
            </a:r>
            <a:endParaRPr lang="en-ID" sz="2400" dirty="0"/>
          </a:p>
          <a:p>
            <a:endParaRPr lang="en-ID" sz="2400" dirty="0"/>
          </a:p>
          <a:p>
            <a:endParaRPr lang="en-ID" sz="2400" dirty="0"/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66204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81F472-DA8D-8968-F769-676578834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637" y="2031367"/>
            <a:ext cx="8774726" cy="2326449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/>
              <a:t>Terimakasih</a:t>
            </a:r>
            <a:r>
              <a:rPr lang="en-US" sz="4800" dirty="0"/>
              <a:t>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C63A388-0355-069F-F539-95F3EE49A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503" y="2060248"/>
            <a:ext cx="9210993" cy="2326449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Wassalmu’alaikum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Engravers MT" panose="02090707080505020304" pitchFamily="18" charset="0"/>
            </a:endParaRPr>
          </a:p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warahmatullahi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wabarakatuh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Engravers MT" panose="020907070805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F85706-8592-A5A7-8F0D-C72985C82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78" y="249900"/>
            <a:ext cx="1055375" cy="1178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D82B4-569D-A0C9-9F4F-4C8B7D329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1" y="-323963"/>
            <a:ext cx="2326449" cy="232644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A867098-3F8B-96ED-ECB0-D60B43F4071C}"/>
              </a:ext>
            </a:extLst>
          </p:cNvPr>
          <p:cNvSpPr txBox="1">
            <a:spLocks/>
          </p:cNvSpPr>
          <p:nvPr/>
        </p:nvSpPr>
        <p:spPr>
          <a:xfrm>
            <a:off x="-654147" y="1316598"/>
            <a:ext cx="8774726" cy="2326449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R="9144" algn="l" rtl="0" eaLnBrk="1" latinLnBrk="0" hangingPunct="1">
              <a:spcBef>
                <a:spcPct val="0"/>
              </a:spcBef>
              <a:buNone/>
              <a:defRPr kumimoji="0" sz="4000" b="1" kern="1200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2400" dirty="0" err="1"/>
              <a:t>Sekian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kami,</a:t>
            </a:r>
          </a:p>
        </p:txBody>
      </p:sp>
    </p:spTree>
    <p:extLst>
      <p:ext uri="{BB962C8B-B14F-4D97-AF65-F5344CB8AC3E}">
        <p14:creationId xmlns:p14="http://schemas.microsoft.com/office/powerpoint/2010/main" val="159979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6821-42E9-8DB7-A0EC-5CBDF95898EF}"/>
              </a:ext>
            </a:extLst>
          </p:cNvPr>
          <p:cNvSpPr txBox="1">
            <a:spLocks/>
          </p:cNvSpPr>
          <p:nvPr/>
        </p:nvSpPr>
        <p:spPr>
          <a:xfrm>
            <a:off x="2356338" y="1908769"/>
            <a:ext cx="7479323" cy="800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Algerian" panose="04020705040A02060702" pitchFamily="82" charset="0"/>
              </a:rPr>
              <a:t> </a:t>
            </a:r>
            <a:r>
              <a:rPr lang="en-US" sz="3200" dirty="0" err="1">
                <a:latin typeface="Algerian" panose="04020705040A02060702" pitchFamily="82" charset="0"/>
              </a:rPr>
              <a:t>Pengembangan</a:t>
            </a:r>
            <a:r>
              <a:rPr lang="en-US" sz="3200" dirty="0">
                <a:latin typeface="Algerian" panose="04020705040A02060702" pitchFamily="82" charset="0"/>
              </a:rPr>
              <a:t> PERANGKAT LUNAK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08E66-5937-E28E-CAFF-1DE1AF663995}"/>
              </a:ext>
            </a:extLst>
          </p:cNvPr>
          <p:cNvSpPr txBox="1">
            <a:spLocks/>
          </p:cNvSpPr>
          <p:nvPr/>
        </p:nvSpPr>
        <p:spPr>
          <a:xfrm>
            <a:off x="2666999" y="2709661"/>
            <a:ext cx="6857999" cy="168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mohamad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 alit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zikrillah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 maulana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 x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lutfi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Engravers MT" panose="02090707080505020304" pitchFamily="18" charset="0"/>
              </a:rPr>
              <a:t>Alfian</a:t>
            </a:r>
            <a:endParaRPr lang="en-US" sz="1800" dirty="0">
              <a:solidFill>
                <a:schemeClr val="accent2">
                  <a:lumMod val="75000"/>
                </a:schemeClr>
              </a:solidFill>
              <a:latin typeface="Engravers MT" panose="02090707080505020304" pitchFamily="18" charset="0"/>
            </a:endParaRPr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F1A0C001-FB47-43EA-33A1-AFF664F43CC0}"/>
              </a:ext>
            </a:extLst>
          </p:cNvPr>
          <p:cNvSpPr/>
          <p:nvPr/>
        </p:nvSpPr>
        <p:spPr>
          <a:xfrm>
            <a:off x="3730868" y="2563379"/>
            <a:ext cx="4730262" cy="70338"/>
          </a:xfrm>
          <a:prstGeom prst="mathMin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D77BBD-72EE-588D-B608-00E9303764DB}"/>
              </a:ext>
            </a:extLst>
          </p:cNvPr>
          <p:cNvSpPr txBox="1">
            <a:spLocks/>
          </p:cNvSpPr>
          <p:nvPr/>
        </p:nvSpPr>
        <p:spPr>
          <a:xfrm>
            <a:off x="964219" y="4372362"/>
            <a:ext cx="10263557" cy="2326449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2800" dirty="0" err="1"/>
              <a:t>Pembahasan</a:t>
            </a:r>
            <a:r>
              <a:rPr lang="en-US" sz="2800" dirty="0"/>
              <a:t> </a:t>
            </a:r>
            <a:r>
              <a:rPr lang="en-US" sz="2800" dirty="0" err="1"/>
              <a:t>Tentang</a:t>
            </a:r>
            <a:r>
              <a:rPr lang="en-US" sz="2800" dirty="0"/>
              <a:t> Flowchart &amp; UML </a:t>
            </a:r>
          </a:p>
          <a:p>
            <a:pPr algn="ctr"/>
            <a:r>
              <a:rPr lang="en-ID" sz="2800" dirty="0"/>
              <a:t>( Unified Modelling Language )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010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A6A603-AA49-54CB-3832-5F28374FBD77}"/>
              </a:ext>
            </a:extLst>
          </p:cNvPr>
          <p:cNvSpPr txBox="1"/>
          <p:nvPr/>
        </p:nvSpPr>
        <p:spPr>
          <a:xfrm>
            <a:off x="1499820" y="1531928"/>
            <a:ext cx="919235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dirty="0">
                <a:latin typeface="Cooper Black" panose="0208090404030B020404" pitchFamily="18" charset="0"/>
              </a:rPr>
              <a:t>I.  </a:t>
            </a:r>
            <a:r>
              <a:rPr lang="en-ID" sz="3200" dirty="0" err="1">
                <a:latin typeface="Cooper Black" panose="0208090404030B020404" pitchFamily="18" charset="0"/>
              </a:rPr>
              <a:t>Pengertian</a:t>
            </a:r>
            <a:r>
              <a:rPr lang="en-ID" sz="3200" dirty="0">
                <a:latin typeface="Cooper Black" panose="0208090404030B020404" pitchFamily="18" charset="0"/>
              </a:rPr>
              <a:t> flowchart</a:t>
            </a:r>
          </a:p>
          <a:p>
            <a:pPr algn="ctr"/>
            <a:endParaRPr lang="en-ID" sz="3200" dirty="0"/>
          </a:p>
          <a:p>
            <a:r>
              <a:rPr lang="en-ID" sz="2800" i="1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Flowchart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atau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bagan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alur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adalah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diagram yang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menampilkan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langkah-langkah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dan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keputusan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untuk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melakukan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sebuah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proses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dari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suatu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program.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Setiap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langkah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digambarkan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dalam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bentuk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diagram dan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dihubungkan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dengan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garis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atau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arah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panah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504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338CED-1BB7-4893-EE99-B3E2BC504733}"/>
              </a:ext>
            </a:extLst>
          </p:cNvPr>
          <p:cNvSpPr txBox="1"/>
          <p:nvPr/>
        </p:nvSpPr>
        <p:spPr>
          <a:xfrm>
            <a:off x="1974605" y="1228397"/>
            <a:ext cx="896302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3200" dirty="0" err="1">
                <a:latin typeface="Cooper Black" panose="0208090404030B020404" pitchFamily="18" charset="0"/>
              </a:rPr>
              <a:t>Fungsi</a:t>
            </a:r>
            <a:r>
              <a:rPr lang="en-ID" sz="3200" dirty="0">
                <a:latin typeface="Cooper Black" panose="0208090404030B020404" pitchFamily="18" charset="0"/>
              </a:rPr>
              <a:t> flowchart</a:t>
            </a:r>
          </a:p>
          <a:p>
            <a:pPr algn="ctr"/>
            <a:endParaRPr lang="en-ID" sz="2800" dirty="0"/>
          </a:p>
          <a:p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Fungsi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utama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dari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flowchart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adalah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memberi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gambaran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jalannya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sebuah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program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dari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satu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proses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ke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proses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lainnya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.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Sehingga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alur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program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menjadi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mudah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dipahami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oleh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semua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orang.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Selain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itu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fungsi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lain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dari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flowchart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adalah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untuk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menyederhanakan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rangkaian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prosedur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agar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memudahkan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pemahaman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terhadap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informasi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tersebut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77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7BF8F3-B9A2-64E0-20EE-0D52D3575505}"/>
              </a:ext>
            </a:extLst>
          </p:cNvPr>
          <p:cNvSpPr txBox="1"/>
          <p:nvPr/>
        </p:nvSpPr>
        <p:spPr>
          <a:xfrm>
            <a:off x="4260972" y="1186934"/>
            <a:ext cx="3670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dirty="0" err="1">
                <a:latin typeface="Cooper Black" panose="0208090404030B020404" pitchFamily="18" charset="0"/>
              </a:rPr>
              <a:t>Jenis</a:t>
            </a:r>
            <a:r>
              <a:rPr lang="en-ID" sz="3200" dirty="0">
                <a:latin typeface="Cooper Black" panose="0208090404030B020404" pitchFamily="18" charset="0"/>
              </a:rPr>
              <a:t> flowchart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AF4C3C-DC9C-30EA-7303-4AC1DDEFC61A}"/>
              </a:ext>
            </a:extLst>
          </p:cNvPr>
          <p:cNvSpPr/>
          <p:nvPr/>
        </p:nvSpPr>
        <p:spPr>
          <a:xfrm>
            <a:off x="1819822" y="2434063"/>
            <a:ext cx="2110153" cy="116058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dirty="0"/>
              <a:t>Flowchart </a:t>
            </a:r>
            <a:r>
              <a:rPr lang="en-ID" sz="2800" dirty="0" err="1"/>
              <a:t>dokumen</a:t>
            </a:r>
            <a:endParaRPr lang="en-ID" sz="2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5589D2-83A9-3852-8B8B-572286753F3B}"/>
              </a:ext>
            </a:extLst>
          </p:cNvPr>
          <p:cNvSpPr/>
          <p:nvPr/>
        </p:nvSpPr>
        <p:spPr>
          <a:xfrm>
            <a:off x="6875951" y="4179277"/>
            <a:ext cx="2110153" cy="116058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Flowchart </a:t>
            </a:r>
            <a:r>
              <a:rPr lang="en-ID" sz="2800" b="1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skematik</a:t>
            </a:r>
            <a:endParaRPr lang="en-ID" sz="28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120E20-630D-5A37-A558-9185CF73562E}"/>
              </a:ext>
            </a:extLst>
          </p:cNvPr>
          <p:cNvSpPr/>
          <p:nvPr/>
        </p:nvSpPr>
        <p:spPr>
          <a:xfrm>
            <a:off x="5040923" y="2434063"/>
            <a:ext cx="2110153" cy="116058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Flowchart program</a:t>
            </a:r>
            <a:endParaRPr lang="en-ID" sz="28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F52781-6FFF-318E-991C-3BF6A39CEEEB}"/>
              </a:ext>
            </a:extLst>
          </p:cNvPr>
          <p:cNvSpPr/>
          <p:nvPr/>
        </p:nvSpPr>
        <p:spPr>
          <a:xfrm>
            <a:off x="3205895" y="4262862"/>
            <a:ext cx="2110153" cy="116058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Flowchart </a:t>
            </a:r>
            <a:r>
              <a:rPr lang="en-ID" sz="2800" b="1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sistem</a:t>
            </a:r>
            <a:endParaRPr lang="en-ID" sz="28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EEFBCE-1AB4-FAAB-FEFD-283C1B7C0A9B}"/>
              </a:ext>
            </a:extLst>
          </p:cNvPr>
          <p:cNvSpPr/>
          <p:nvPr/>
        </p:nvSpPr>
        <p:spPr>
          <a:xfrm>
            <a:off x="8194434" y="2491154"/>
            <a:ext cx="2110153" cy="116058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Flowchart proses</a:t>
            </a:r>
            <a:endParaRPr lang="en-ID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04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B745C6-6902-C002-BB14-A66F3FB5A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32" y="428625"/>
            <a:ext cx="3293268" cy="56380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E1BAF3-A2DE-B661-0DDC-894978CC41E3}"/>
              </a:ext>
            </a:extLst>
          </p:cNvPr>
          <p:cNvSpPr txBox="1"/>
          <p:nvPr/>
        </p:nvSpPr>
        <p:spPr>
          <a:xfrm>
            <a:off x="4705350" y="428625"/>
            <a:ext cx="668655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 err="1"/>
              <a:t>Pembahasan</a:t>
            </a:r>
            <a:r>
              <a:rPr lang="en-ID" sz="2400" dirty="0"/>
              <a:t>:</a:t>
            </a:r>
          </a:p>
          <a:p>
            <a:endParaRPr lang="en-ID" sz="2400" dirty="0"/>
          </a:p>
          <a:p>
            <a:r>
              <a:rPr lang="en-ID" sz="2400" dirty="0"/>
              <a:t>*. </a:t>
            </a:r>
            <a:r>
              <a:rPr lang="en-ID" sz="2400" dirty="0" err="1"/>
              <a:t>Pertama</a:t>
            </a:r>
            <a:r>
              <a:rPr lang="en-ID" sz="2400" dirty="0"/>
              <a:t> </a:t>
            </a:r>
            <a:r>
              <a:rPr lang="en-ID" sz="2400" dirty="0" err="1"/>
              <a:t>pengguna</a:t>
            </a:r>
            <a:r>
              <a:rPr lang="en-ID" sz="2400" dirty="0"/>
              <a:t> </a:t>
            </a:r>
            <a:r>
              <a:rPr lang="en-ID" sz="2400" dirty="0" err="1"/>
              <a:t>menginput</a:t>
            </a:r>
            <a:r>
              <a:rPr lang="en-ID" sz="2400" dirty="0"/>
              <a:t> data yang </a:t>
            </a:r>
            <a:r>
              <a:rPr lang="en-ID" sz="2400" dirty="0" err="1"/>
              <a:t>berupa</a:t>
            </a:r>
            <a:r>
              <a:rPr lang="en-ID" sz="2400" dirty="0"/>
              <a:t> </a:t>
            </a:r>
            <a:r>
              <a:rPr lang="en-ID" sz="2400" dirty="0" err="1"/>
              <a:t>nilai</a:t>
            </a:r>
            <a:r>
              <a:rPr lang="en-ID" sz="2400" dirty="0"/>
              <a:t>  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bilangan</a:t>
            </a:r>
            <a:r>
              <a:rPr lang="en-ID" sz="2400" dirty="0"/>
              <a:t> </a:t>
            </a:r>
            <a:r>
              <a:rPr lang="en-ID" sz="2400" dirty="0" err="1"/>
              <a:t>bulat</a:t>
            </a:r>
            <a:r>
              <a:rPr lang="en-ID" sz="2400" dirty="0"/>
              <a:t>.</a:t>
            </a:r>
          </a:p>
          <a:p>
            <a:endParaRPr lang="en-ID" sz="2400" dirty="0"/>
          </a:p>
          <a:p>
            <a:r>
              <a:rPr lang="en-ID" sz="2400" dirty="0"/>
              <a:t>*. </a:t>
            </a:r>
            <a:r>
              <a:rPr lang="en-ID" sz="2400" dirty="0" err="1"/>
              <a:t>Kemudian</a:t>
            </a:r>
            <a:r>
              <a:rPr lang="en-ID" sz="2400" dirty="0"/>
              <a:t> </a:t>
            </a:r>
            <a:r>
              <a:rPr lang="en-ID" sz="2400" dirty="0" err="1"/>
              <a:t>nilai</a:t>
            </a:r>
            <a:r>
              <a:rPr lang="en-ID" sz="2400" dirty="0"/>
              <a:t> yang </a:t>
            </a:r>
            <a:r>
              <a:rPr lang="en-ID" sz="2400" dirty="0" err="1"/>
              <a:t>dimasukan</a:t>
            </a:r>
            <a:r>
              <a:rPr lang="en-ID" sz="2400" dirty="0"/>
              <a:t> </a:t>
            </a:r>
            <a:r>
              <a:rPr lang="en-ID" sz="2400" dirty="0" err="1"/>
              <a:t>diproses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cara</a:t>
            </a:r>
            <a:r>
              <a:rPr lang="en-ID" sz="2400" dirty="0"/>
              <a:t> </a:t>
            </a:r>
            <a:r>
              <a:rPr lang="en-ID" sz="2400" dirty="0" err="1"/>
              <a:t>dibagi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angka</a:t>
            </a:r>
            <a:r>
              <a:rPr lang="en-ID" sz="2400" dirty="0"/>
              <a:t> 2.</a:t>
            </a:r>
          </a:p>
          <a:p>
            <a:endParaRPr lang="en-ID" sz="2400" dirty="0"/>
          </a:p>
          <a:p>
            <a:r>
              <a:rPr lang="en-ID" sz="2400" dirty="0"/>
              <a:t>*. Jika </a:t>
            </a:r>
            <a:r>
              <a:rPr lang="en-ID" sz="2400" dirty="0" err="1"/>
              <a:t>sisa</a:t>
            </a:r>
            <a:r>
              <a:rPr lang="en-ID" sz="2400" dirty="0"/>
              <a:t> </a:t>
            </a:r>
            <a:r>
              <a:rPr lang="en-ID" sz="2400" dirty="0" err="1"/>
              <a:t>bagi</a:t>
            </a:r>
            <a:r>
              <a:rPr lang="en-ID" sz="2400" dirty="0"/>
              <a:t> </a:t>
            </a:r>
            <a:r>
              <a:rPr lang="en-ID" sz="2400" dirty="0" err="1"/>
              <a:t>sama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0 </a:t>
            </a:r>
            <a:r>
              <a:rPr lang="en-ID" sz="2400" dirty="0" err="1"/>
              <a:t>berarti</a:t>
            </a:r>
            <a:r>
              <a:rPr lang="en-ID" sz="2400" dirty="0"/>
              <a:t> </a:t>
            </a:r>
            <a:r>
              <a:rPr lang="en-ID" sz="2400" dirty="0" err="1"/>
              <a:t>bilangan</a:t>
            </a:r>
            <a:r>
              <a:rPr lang="en-ID" sz="2400" dirty="0"/>
              <a:t> yang </a:t>
            </a:r>
            <a:r>
              <a:rPr lang="en-ID" sz="2400" dirty="0" err="1"/>
              <a:t>dimasukan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bilangan</a:t>
            </a:r>
            <a:r>
              <a:rPr lang="en-ID" sz="2400" dirty="0"/>
              <a:t> </a:t>
            </a:r>
            <a:r>
              <a:rPr lang="en-ID" sz="2400" dirty="0" err="1"/>
              <a:t>genap</a:t>
            </a:r>
            <a:r>
              <a:rPr lang="en-ID" sz="2400" dirty="0"/>
              <a:t>.</a:t>
            </a:r>
          </a:p>
          <a:p>
            <a:endParaRPr lang="en-ID" sz="2400" dirty="0"/>
          </a:p>
          <a:p>
            <a:r>
              <a:rPr lang="en-ID" sz="2400" dirty="0"/>
              <a:t>*. Jika </a:t>
            </a:r>
            <a:r>
              <a:rPr lang="en-ID" sz="2400" dirty="0" err="1"/>
              <a:t>sisa</a:t>
            </a:r>
            <a:r>
              <a:rPr lang="en-ID" sz="2400" dirty="0"/>
              <a:t> </a:t>
            </a:r>
            <a:r>
              <a:rPr lang="en-ID" sz="2400" dirty="0" err="1"/>
              <a:t>bagi</a:t>
            </a:r>
            <a:r>
              <a:rPr lang="en-ID" sz="2400" dirty="0"/>
              <a:t>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sama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0 </a:t>
            </a:r>
            <a:r>
              <a:rPr lang="en-ID" sz="2400" dirty="0" err="1"/>
              <a:t>berarti</a:t>
            </a:r>
            <a:r>
              <a:rPr lang="en-ID" sz="2400" dirty="0"/>
              <a:t> </a:t>
            </a:r>
            <a:r>
              <a:rPr lang="en-ID" sz="2400" dirty="0" err="1"/>
              <a:t>bilangan</a:t>
            </a:r>
            <a:r>
              <a:rPr lang="en-ID" sz="2400" dirty="0"/>
              <a:t> yang </a:t>
            </a:r>
            <a:r>
              <a:rPr lang="en-ID" sz="2400" dirty="0" err="1"/>
              <a:t>dimasukan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bilangan</a:t>
            </a:r>
            <a:r>
              <a:rPr lang="en-ID" sz="2400" dirty="0"/>
              <a:t> </a:t>
            </a:r>
            <a:r>
              <a:rPr lang="en-ID" sz="2400" dirty="0" err="1"/>
              <a:t>ganjil</a:t>
            </a:r>
            <a:r>
              <a:rPr lang="en-ID" sz="2400" dirty="0"/>
              <a:t>.</a:t>
            </a:r>
          </a:p>
          <a:p>
            <a:endParaRPr lang="en-ID" sz="2400" dirty="0"/>
          </a:p>
          <a:p>
            <a:r>
              <a:rPr lang="en-ID" sz="2400" dirty="0"/>
              <a:t>*. </a:t>
            </a:r>
            <a:r>
              <a:rPr lang="en-ID" sz="2400" dirty="0" err="1"/>
              <a:t>Selesai</a:t>
            </a:r>
            <a:r>
              <a:rPr lang="en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830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578271-1451-A8EF-B1A9-1196CC04715F}"/>
              </a:ext>
            </a:extLst>
          </p:cNvPr>
          <p:cNvSpPr txBox="1"/>
          <p:nvPr/>
        </p:nvSpPr>
        <p:spPr>
          <a:xfrm>
            <a:off x="893151" y="923091"/>
            <a:ext cx="1040569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ooper Black" panose="0208090404030B020404" pitchFamily="18" charset="0"/>
              </a:rPr>
              <a:t>Kesimpulan</a:t>
            </a:r>
            <a:r>
              <a:rPr lang="en-ID" sz="3200" dirty="0">
                <a:latin typeface="Cooper Black" panose="0208090404030B020404" pitchFamily="18" charset="0"/>
              </a:rPr>
              <a:t> </a:t>
            </a:r>
            <a:r>
              <a:rPr lang="en-ID" sz="3200" dirty="0" err="1">
                <a:latin typeface="Cooper Black" panose="0208090404030B020404" pitchFamily="18" charset="0"/>
              </a:rPr>
              <a:t>dari</a:t>
            </a:r>
            <a:r>
              <a:rPr lang="en-ID" sz="3200" dirty="0">
                <a:latin typeface="Cooper Black" panose="0208090404030B020404" pitchFamily="18" charset="0"/>
              </a:rPr>
              <a:t> Flowchart</a:t>
            </a:r>
            <a:r>
              <a:rPr lang="en-US" sz="3200" dirty="0">
                <a:latin typeface="Cooper Black" panose="0208090404030B020404" pitchFamily="18" charset="0"/>
              </a:rPr>
              <a:t> </a:t>
            </a:r>
          </a:p>
          <a:p>
            <a:endParaRPr lang="en-ID" sz="3200" dirty="0">
              <a:latin typeface="Castellar" panose="020A0402060406010301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9AC66-93C1-DF39-B3F1-5E88DD919401}"/>
              </a:ext>
            </a:extLst>
          </p:cNvPr>
          <p:cNvSpPr txBox="1"/>
          <p:nvPr/>
        </p:nvSpPr>
        <p:spPr>
          <a:xfrm>
            <a:off x="1409700" y="2000309"/>
            <a:ext cx="9372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Dengan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menggunakan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flowchart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kita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dapat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lebih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mudah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untuk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menjelaskan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proses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berjalannya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suatu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program,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karena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fungsi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dari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flowchart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adalah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untuk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menjabarkan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proses-proses yang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berjalan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menggunakan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simbol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./</a:t>
            </a:r>
          </a:p>
          <a:p>
            <a:endParaRPr lang="en-ID" sz="28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Flowchart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ini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juga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dapat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digunakan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sebagai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alat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untuk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menyampaikan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informasi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tentang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program </a:t>
            </a:r>
            <a:r>
              <a:rPr lang="en-ID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kepada</a:t>
            </a:r>
            <a:r>
              <a:rPr lang="en-ID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orang lain.</a:t>
            </a:r>
          </a:p>
        </p:txBody>
      </p:sp>
    </p:spTree>
    <p:extLst>
      <p:ext uri="{BB962C8B-B14F-4D97-AF65-F5344CB8AC3E}">
        <p14:creationId xmlns:p14="http://schemas.microsoft.com/office/powerpoint/2010/main" val="297866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82C52DE-502F-68B9-8878-64247FB12E5B}"/>
              </a:ext>
            </a:extLst>
          </p:cNvPr>
          <p:cNvSpPr txBox="1"/>
          <p:nvPr/>
        </p:nvSpPr>
        <p:spPr>
          <a:xfrm>
            <a:off x="234461" y="843848"/>
            <a:ext cx="119575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3200" dirty="0">
                <a:latin typeface="Cooper Black" panose="0208090404030B020404" pitchFamily="18" charset="0"/>
              </a:rPr>
              <a:t>II .  </a:t>
            </a:r>
            <a:r>
              <a:rPr lang="en-ID" sz="3200" dirty="0" err="1">
                <a:latin typeface="Cooper Black" panose="0208090404030B020404" pitchFamily="18" charset="0"/>
              </a:rPr>
              <a:t>Pengertian</a:t>
            </a:r>
            <a:r>
              <a:rPr lang="en-ID" sz="3200" dirty="0">
                <a:latin typeface="Cooper Black" panose="0208090404030B020404" pitchFamily="18" charset="0"/>
              </a:rPr>
              <a:t> UML ( Unified Modelling Language )</a:t>
            </a:r>
            <a:r>
              <a:rPr lang="en-ID" sz="3200" i="1" dirty="0">
                <a:solidFill>
                  <a:srgbClr val="555555"/>
                </a:solidFill>
                <a:latin typeface="Source Sans Pro" panose="020B0604020202020204" pitchFamily="34" charset="0"/>
              </a:rPr>
              <a:t>  </a:t>
            </a:r>
            <a:endParaRPr lang="en-ID" sz="3200" dirty="0">
              <a:latin typeface="Cooper Black" panose="0208090404030B0204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B02FC-207A-28C5-39A2-E84F3A368589}"/>
              </a:ext>
            </a:extLst>
          </p:cNvPr>
          <p:cNvSpPr txBox="1"/>
          <p:nvPr/>
        </p:nvSpPr>
        <p:spPr>
          <a:xfrm>
            <a:off x="1699846" y="2391172"/>
            <a:ext cx="87923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/>
              <a:t>UML (Unified Modelling Language)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suatu</a:t>
            </a:r>
            <a:r>
              <a:rPr lang="en-ID" sz="2800" dirty="0"/>
              <a:t> </a:t>
            </a:r>
            <a:r>
              <a:rPr lang="en-ID" sz="2800" dirty="0" err="1"/>
              <a:t>metode</a:t>
            </a:r>
            <a:r>
              <a:rPr lang="en-ID" sz="2800" dirty="0"/>
              <a:t> </a:t>
            </a:r>
            <a:r>
              <a:rPr lang="en-ID" sz="2800" dirty="0" err="1"/>
              <a:t>dalam</a:t>
            </a:r>
            <a:r>
              <a:rPr lang="en-ID" sz="2800" dirty="0"/>
              <a:t> </a:t>
            </a:r>
            <a:r>
              <a:rPr lang="en-ID" sz="2800" dirty="0" err="1"/>
              <a:t>pemodelan</a:t>
            </a:r>
            <a:r>
              <a:rPr lang="en-ID" sz="2800" dirty="0"/>
              <a:t> </a:t>
            </a:r>
            <a:r>
              <a:rPr lang="en-ID" sz="2800" dirty="0" err="1"/>
              <a:t>secara</a:t>
            </a:r>
            <a:r>
              <a:rPr lang="en-ID" sz="2800" dirty="0"/>
              <a:t> visual yang </a:t>
            </a:r>
            <a:r>
              <a:rPr lang="en-ID" sz="2800" dirty="0" err="1"/>
              <a:t>digunakan</a:t>
            </a:r>
            <a:r>
              <a:rPr lang="en-ID" sz="2800" dirty="0"/>
              <a:t> </a:t>
            </a:r>
            <a:r>
              <a:rPr lang="en-ID" sz="2800" dirty="0" err="1"/>
              <a:t>sebagai</a:t>
            </a:r>
            <a:r>
              <a:rPr lang="en-ID" sz="2800" dirty="0"/>
              <a:t> </a:t>
            </a:r>
            <a:r>
              <a:rPr lang="en-ID" sz="2800" dirty="0" err="1"/>
              <a:t>sarana</a:t>
            </a:r>
            <a:r>
              <a:rPr lang="en-ID" sz="2800" dirty="0"/>
              <a:t> </a:t>
            </a:r>
            <a:r>
              <a:rPr lang="en-ID" sz="2800" dirty="0" err="1"/>
              <a:t>perancangan</a:t>
            </a:r>
            <a:r>
              <a:rPr lang="en-ID" sz="2800" dirty="0"/>
              <a:t> </a:t>
            </a:r>
            <a:r>
              <a:rPr lang="en-ID" sz="2800" dirty="0" err="1"/>
              <a:t>sistem</a:t>
            </a:r>
            <a:r>
              <a:rPr lang="en-ID" sz="2800" dirty="0"/>
              <a:t> </a:t>
            </a:r>
            <a:r>
              <a:rPr lang="en-ID" sz="2800" dirty="0" err="1"/>
              <a:t>berorientasi</a:t>
            </a:r>
            <a:r>
              <a:rPr lang="en-ID" sz="2800" dirty="0"/>
              <a:t> </a:t>
            </a:r>
            <a:r>
              <a:rPr lang="en-ID" sz="2800" dirty="0" err="1"/>
              <a:t>objek</a:t>
            </a:r>
            <a:r>
              <a:rPr lang="en-ID" sz="2800" dirty="0"/>
              <a:t>. Awal </a:t>
            </a:r>
            <a:r>
              <a:rPr lang="en-ID" sz="2800" dirty="0" err="1"/>
              <a:t>mulanya</a:t>
            </a:r>
            <a:r>
              <a:rPr lang="en-ID" sz="2800" dirty="0"/>
              <a:t>, UML </a:t>
            </a:r>
            <a:r>
              <a:rPr lang="en-ID" sz="2800" dirty="0" err="1"/>
              <a:t>diciptakan</a:t>
            </a:r>
            <a:r>
              <a:rPr lang="en-ID" sz="2800" dirty="0"/>
              <a:t> oleh Object Management Group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versi</a:t>
            </a:r>
            <a:r>
              <a:rPr lang="en-ID" sz="2800" dirty="0"/>
              <a:t> </a:t>
            </a:r>
            <a:r>
              <a:rPr lang="en-ID" sz="2800" dirty="0" err="1"/>
              <a:t>awal</a:t>
            </a:r>
            <a:r>
              <a:rPr lang="en-ID" sz="2800" dirty="0"/>
              <a:t> 1.0 pada </a:t>
            </a:r>
            <a:r>
              <a:rPr lang="en-ID" sz="2800" dirty="0" err="1"/>
              <a:t>bulan</a:t>
            </a:r>
            <a:r>
              <a:rPr lang="en-ID" sz="2800" dirty="0"/>
              <a:t> </a:t>
            </a:r>
            <a:r>
              <a:rPr lang="en-ID" sz="2800" dirty="0" err="1"/>
              <a:t>Januari</a:t>
            </a:r>
            <a:r>
              <a:rPr lang="en-ID" sz="2800" dirty="0"/>
              <a:t> 1997.</a:t>
            </a:r>
          </a:p>
        </p:txBody>
      </p:sp>
    </p:spTree>
    <p:extLst>
      <p:ext uri="{BB962C8B-B14F-4D97-AF65-F5344CB8AC3E}">
        <p14:creationId xmlns:p14="http://schemas.microsoft.com/office/powerpoint/2010/main" val="171332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82C52DE-502F-68B9-8878-64247FB12E5B}"/>
              </a:ext>
            </a:extLst>
          </p:cNvPr>
          <p:cNvSpPr txBox="1"/>
          <p:nvPr/>
        </p:nvSpPr>
        <p:spPr>
          <a:xfrm>
            <a:off x="646549" y="1030037"/>
            <a:ext cx="108989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Cooper Black" panose="0208090404030B020404" pitchFamily="18" charset="0"/>
              </a:rPr>
              <a:t>Definisi</a:t>
            </a:r>
            <a:r>
              <a:rPr lang="en-US" sz="3200" dirty="0">
                <a:latin typeface="Cooper Black" panose="0208090404030B020404" pitchFamily="18" charset="0"/>
              </a:rPr>
              <a:t> UML </a:t>
            </a:r>
            <a:r>
              <a:rPr lang="en-ID" sz="3200" dirty="0">
                <a:latin typeface="Cooper Black" panose="0208090404030B020404" pitchFamily="18" charset="0"/>
              </a:rPr>
              <a:t>( Unified Modelling Language )</a:t>
            </a:r>
            <a:r>
              <a:rPr lang="en-ID" sz="3200" i="1" dirty="0">
                <a:solidFill>
                  <a:srgbClr val="555555"/>
                </a:solidFill>
                <a:latin typeface="Source Sans Pro" panose="020B0604020202020204" pitchFamily="34" charset="0"/>
              </a:rPr>
              <a:t> </a:t>
            </a:r>
            <a:endParaRPr lang="en-ID" sz="3200" dirty="0">
              <a:latin typeface="Cooper Black" panose="0208090404030B0204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B02FC-207A-28C5-39A2-E84F3A368589}"/>
              </a:ext>
            </a:extLst>
          </p:cNvPr>
          <p:cNvSpPr txBox="1"/>
          <p:nvPr/>
        </p:nvSpPr>
        <p:spPr>
          <a:xfrm>
            <a:off x="1805353" y="2521059"/>
            <a:ext cx="933157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/>
              <a:t>UML juga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didefinisikan</a:t>
            </a:r>
            <a:r>
              <a:rPr lang="en-ID" sz="2800" dirty="0"/>
              <a:t> </a:t>
            </a:r>
            <a:r>
              <a:rPr lang="en-ID" sz="2800" dirty="0" err="1"/>
              <a:t>sebagai</a:t>
            </a:r>
            <a:r>
              <a:rPr lang="en-ID" sz="2800" dirty="0"/>
              <a:t> </a:t>
            </a:r>
            <a:r>
              <a:rPr lang="en-ID" sz="2800" dirty="0" err="1"/>
              <a:t>suatu</a:t>
            </a:r>
            <a:r>
              <a:rPr lang="en-ID" sz="2800" dirty="0"/>
              <a:t> </a:t>
            </a:r>
            <a:r>
              <a:rPr lang="en-ID" sz="2800" dirty="0" err="1"/>
              <a:t>bahasa</a:t>
            </a:r>
            <a:r>
              <a:rPr lang="en-ID" sz="2800" dirty="0"/>
              <a:t> </a:t>
            </a:r>
            <a:r>
              <a:rPr lang="en-ID" sz="2800" dirty="0" err="1"/>
              <a:t>standar</a:t>
            </a:r>
            <a:r>
              <a:rPr lang="en-ID" sz="2800" dirty="0"/>
              <a:t> </a:t>
            </a:r>
            <a:r>
              <a:rPr lang="en-ID" sz="2800" dirty="0" err="1"/>
              <a:t>visualisasi</a:t>
            </a:r>
            <a:r>
              <a:rPr lang="en-ID" sz="2800" dirty="0"/>
              <a:t>, </a:t>
            </a:r>
            <a:r>
              <a:rPr lang="en-ID" sz="2800" dirty="0" err="1"/>
              <a:t>perancangan</a:t>
            </a:r>
            <a:r>
              <a:rPr lang="en-ID" sz="2800" dirty="0"/>
              <a:t>, dan </a:t>
            </a:r>
            <a:r>
              <a:rPr lang="en-ID" sz="2800" dirty="0" err="1"/>
              <a:t>pendokumentasian</a:t>
            </a:r>
            <a:r>
              <a:rPr lang="en-ID" sz="2800" dirty="0"/>
              <a:t> </a:t>
            </a:r>
            <a:r>
              <a:rPr lang="en-ID" sz="2800" dirty="0" err="1"/>
              <a:t>sistem</a:t>
            </a:r>
            <a:r>
              <a:rPr lang="en-ID" sz="2800" dirty="0"/>
              <a:t>, </a:t>
            </a:r>
            <a:r>
              <a:rPr lang="en-ID" sz="2800" dirty="0" err="1"/>
              <a:t>atau</a:t>
            </a:r>
            <a:r>
              <a:rPr lang="en-ID" sz="2800" dirty="0"/>
              <a:t> </a:t>
            </a:r>
            <a:r>
              <a:rPr lang="en-ID" sz="2800" dirty="0" err="1"/>
              <a:t>dikenal</a:t>
            </a:r>
            <a:r>
              <a:rPr lang="en-ID" sz="2800" dirty="0"/>
              <a:t> juga </a:t>
            </a:r>
            <a:r>
              <a:rPr lang="en-ID" sz="2800" dirty="0" err="1"/>
              <a:t>sebagai</a:t>
            </a:r>
            <a:r>
              <a:rPr lang="en-ID" sz="2800" dirty="0"/>
              <a:t> </a:t>
            </a:r>
            <a:r>
              <a:rPr lang="en-ID" sz="2800" dirty="0" err="1"/>
              <a:t>bahasa</a:t>
            </a:r>
            <a:r>
              <a:rPr lang="en-ID" sz="2800" dirty="0"/>
              <a:t> </a:t>
            </a:r>
            <a:r>
              <a:rPr lang="en-ID" sz="2800" dirty="0" err="1"/>
              <a:t>standar</a:t>
            </a:r>
            <a:r>
              <a:rPr lang="en-ID" sz="2800" dirty="0"/>
              <a:t> </a:t>
            </a:r>
            <a:r>
              <a:rPr lang="en-ID" sz="2800" dirty="0" err="1"/>
              <a:t>penulisan</a:t>
            </a:r>
            <a:r>
              <a:rPr lang="en-ID" sz="2800" dirty="0"/>
              <a:t> blueprint </a:t>
            </a:r>
            <a:r>
              <a:rPr lang="en-ID" sz="2800" dirty="0" err="1"/>
              <a:t>sebuah</a:t>
            </a:r>
            <a:r>
              <a:rPr lang="en-ID" sz="2800" dirty="0"/>
              <a:t> software.</a:t>
            </a:r>
          </a:p>
        </p:txBody>
      </p:sp>
    </p:spTree>
    <p:extLst>
      <p:ext uri="{BB962C8B-B14F-4D97-AF65-F5344CB8AC3E}">
        <p14:creationId xmlns:p14="http://schemas.microsoft.com/office/powerpoint/2010/main" val="17895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1F21CAEF-9FBE-490C-A0F8-816FBEE90D46}" vid="{85D2A922-5EE5-4375-8B4A-B39999B1589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97</TotalTime>
  <Words>1000</Words>
  <Application>Microsoft Office PowerPoint</Application>
  <PresentationFormat>Widescreen</PresentationFormat>
  <Paragraphs>105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Algerian</vt:lpstr>
      <vt:lpstr>Arial</vt:lpstr>
      <vt:lpstr>Bahnschrift SemiLight</vt:lpstr>
      <vt:lpstr>Castellar</vt:lpstr>
      <vt:lpstr>Cooper Black</vt:lpstr>
      <vt:lpstr>Engravers MT</vt:lpstr>
      <vt:lpstr>Leelawadee</vt:lpstr>
      <vt:lpstr>Source Sans Pro</vt:lpstr>
      <vt:lpstr>Wingdings</vt:lpstr>
      <vt:lpstr>Wingdings 2</vt:lpstr>
      <vt:lpstr>Wingdings 3</vt:lpstr>
      <vt:lpstr>Nightfall design template</vt:lpstr>
      <vt:lpstr>Assalamu’alaikum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Assalamu’alaikum</dc:title>
  <dc:creator>DM-21</dc:creator>
  <cp:lastModifiedBy>DM-21</cp:lastModifiedBy>
  <cp:revision>7</cp:revision>
  <dcterms:created xsi:type="dcterms:W3CDTF">2022-07-05T01:23:23Z</dcterms:created>
  <dcterms:modified xsi:type="dcterms:W3CDTF">2022-07-05T03:42:59Z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