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356E-A887-4245-AFD7-BE971902D696}" type="datetimeFigureOut">
              <a:rPr lang="es-ES" smtClean="0"/>
              <a:pPr/>
              <a:t>20/05/2012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A223-6E71-493C-900F-5A7EE60A8F2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356E-A887-4245-AFD7-BE971902D696}" type="datetimeFigureOut">
              <a:rPr lang="es-ES" smtClean="0"/>
              <a:pPr/>
              <a:t>20/05/2012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A223-6E71-493C-900F-5A7EE60A8F2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356E-A887-4245-AFD7-BE971902D696}" type="datetimeFigureOut">
              <a:rPr lang="es-ES" smtClean="0"/>
              <a:pPr/>
              <a:t>20/05/2012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A223-6E71-493C-900F-5A7EE60A8F2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356E-A887-4245-AFD7-BE971902D696}" type="datetimeFigureOut">
              <a:rPr lang="es-ES" smtClean="0"/>
              <a:pPr/>
              <a:t>20/05/2012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A223-6E71-493C-900F-5A7EE60A8F2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356E-A887-4245-AFD7-BE971902D696}" type="datetimeFigureOut">
              <a:rPr lang="es-ES" smtClean="0"/>
              <a:pPr/>
              <a:t>20/05/2012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A223-6E71-493C-900F-5A7EE60A8F2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356E-A887-4245-AFD7-BE971902D696}" type="datetimeFigureOut">
              <a:rPr lang="es-ES" smtClean="0"/>
              <a:pPr/>
              <a:t>20/05/2012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A223-6E71-493C-900F-5A7EE60A8F2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356E-A887-4245-AFD7-BE971902D696}" type="datetimeFigureOut">
              <a:rPr lang="es-ES" smtClean="0"/>
              <a:pPr/>
              <a:t>20/05/2012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A223-6E71-493C-900F-5A7EE60A8F2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356E-A887-4245-AFD7-BE971902D696}" type="datetimeFigureOut">
              <a:rPr lang="es-ES" smtClean="0"/>
              <a:pPr/>
              <a:t>20/05/2012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A223-6E71-493C-900F-5A7EE60A8F2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356E-A887-4245-AFD7-BE971902D696}" type="datetimeFigureOut">
              <a:rPr lang="es-ES" smtClean="0"/>
              <a:pPr/>
              <a:t>20/05/2012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A223-6E71-493C-900F-5A7EE60A8F2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356E-A887-4245-AFD7-BE971902D696}" type="datetimeFigureOut">
              <a:rPr lang="es-ES" smtClean="0"/>
              <a:pPr/>
              <a:t>20/05/2012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A223-6E71-493C-900F-5A7EE60A8F2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356E-A887-4245-AFD7-BE971902D696}" type="datetimeFigureOut">
              <a:rPr lang="es-ES" smtClean="0"/>
              <a:pPr/>
              <a:t>20/05/2012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A223-6E71-493C-900F-5A7EE60A8F2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B356E-A887-4245-AFD7-BE971902D696}" type="datetimeFigureOut">
              <a:rPr lang="es-ES" smtClean="0"/>
              <a:pPr/>
              <a:t>20/05/2012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CA223-6E71-493C-900F-5A7EE60A8F2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3419872" y="332656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ym typeface="Symbol"/>
              </a:rPr>
              <a:t>Thrusts</a:t>
            </a:r>
            <a:r>
              <a:rPr lang="es-ES" dirty="0" smtClean="0">
                <a:sym typeface="Symbol"/>
              </a:rPr>
              <a:t>:</a:t>
            </a:r>
          </a:p>
          <a:p>
            <a:r>
              <a:rPr lang="es-ES" dirty="0" smtClean="0">
                <a:sym typeface="Symbol"/>
              </a:rPr>
              <a:t></a:t>
            </a:r>
            <a:r>
              <a:rPr lang="es-ES" dirty="0" smtClean="0"/>
              <a:t>V</a:t>
            </a:r>
            <a:r>
              <a:rPr lang="es-ES" baseline="-25000" dirty="0" smtClean="0"/>
              <a:t>1</a:t>
            </a:r>
            <a:r>
              <a:rPr lang="es-ES" dirty="0" smtClean="0"/>
              <a:t> = 120 m/s</a:t>
            </a:r>
          </a:p>
          <a:p>
            <a:r>
              <a:rPr lang="es-ES" dirty="0" smtClean="0">
                <a:sym typeface="Symbol"/>
              </a:rPr>
              <a:t></a:t>
            </a:r>
            <a:r>
              <a:rPr lang="es-ES" dirty="0" smtClean="0"/>
              <a:t>V</a:t>
            </a:r>
            <a:r>
              <a:rPr lang="es-ES" baseline="-25000" dirty="0" smtClean="0"/>
              <a:t>2</a:t>
            </a:r>
            <a:r>
              <a:rPr lang="es-ES" dirty="0" smtClean="0"/>
              <a:t> = 7.6 m/s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616624" y="332656"/>
            <a:ext cx="3275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ym typeface="Symbol"/>
              </a:rPr>
              <a:t>Conditions</a:t>
            </a:r>
            <a:r>
              <a:rPr lang="es-ES" dirty="0" smtClean="0">
                <a:sym typeface="Symbol"/>
              </a:rPr>
              <a:t> at </a:t>
            </a:r>
            <a:r>
              <a:rPr lang="es-ES" dirty="0" err="1" smtClean="0">
                <a:sym typeface="Symbol"/>
              </a:rPr>
              <a:t>sail</a:t>
            </a:r>
            <a:r>
              <a:rPr lang="es-ES" dirty="0" smtClean="0">
                <a:sym typeface="Symbol"/>
              </a:rPr>
              <a:t> </a:t>
            </a:r>
            <a:r>
              <a:rPr lang="es-ES" dirty="0" err="1" smtClean="0">
                <a:sym typeface="Symbol"/>
              </a:rPr>
              <a:t>deployment</a:t>
            </a:r>
            <a:r>
              <a:rPr lang="es-ES" dirty="0" smtClean="0">
                <a:sym typeface="Symbol"/>
              </a:rPr>
              <a:t>:</a:t>
            </a:r>
          </a:p>
          <a:p>
            <a:r>
              <a:rPr lang="es-ES" dirty="0" err="1" smtClean="0">
                <a:sym typeface="Symbol"/>
              </a:rPr>
              <a:t>Rp</a:t>
            </a:r>
            <a:r>
              <a:rPr lang="es-ES" dirty="0" smtClean="0"/>
              <a:t>= 36,200 km </a:t>
            </a:r>
            <a:r>
              <a:rPr lang="es-ES" dirty="0" err="1" smtClean="0"/>
              <a:t>altitude</a:t>
            </a:r>
            <a:endParaRPr lang="es-ES" dirty="0" smtClean="0"/>
          </a:p>
          <a:p>
            <a:r>
              <a:rPr lang="es-ES" dirty="0" smtClean="0">
                <a:sym typeface="Symbol"/>
              </a:rPr>
              <a:t>Ra</a:t>
            </a:r>
            <a:r>
              <a:rPr lang="es-ES" dirty="0" smtClean="0"/>
              <a:t> = 43,000 km </a:t>
            </a:r>
            <a:r>
              <a:rPr lang="es-ES" dirty="0" err="1" smtClean="0"/>
              <a:t>altitude</a:t>
            </a:r>
            <a:endParaRPr lang="es-ES" dirty="0" smtClean="0"/>
          </a:p>
        </p:txBody>
      </p:sp>
      <p:sp>
        <p:nvSpPr>
          <p:cNvPr id="14" name="13 Flecha derecha"/>
          <p:cNvSpPr/>
          <p:nvPr/>
        </p:nvSpPr>
        <p:spPr>
          <a:xfrm>
            <a:off x="5076056" y="614301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CuadroTexto"/>
          <p:cNvSpPr txBox="1"/>
          <p:nvPr/>
        </p:nvSpPr>
        <p:spPr>
          <a:xfrm>
            <a:off x="323528" y="332656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ym typeface="Symbol"/>
              </a:rPr>
              <a:t>Initial</a:t>
            </a:r>
            <a:r>
              <a:rPr lang="es-ES" dirty="0" smtClean="0">
                <a:sym typeface="Symbol"/>
              </a:rPr>
              <a:t> </a:t>
            </a:r>
            <a:r>
              <a:rPr lang="es-ES" dirty="0" err="1" smtClean="0">
                <a:sym typeface="Symbol"/>
              </a:rPr>
              <a:t>Orbit</a:t>
            </a:r>
            <a:r>
              <a:rPr lang="es-ES" dirty="0" smtClean="0">
                <a:sym typeface="Symbol"/>
              </a:rPr>
              <a:t>: </a:t>
            </a:r>
            <a:r>
              <a:rPr lang="es-ES" u="sng" dirty="0" smtClean="0">
                <a:sym typeface="Symbol"/>
              </a:rPr>
              <a:t>GEO</a:t>
            </a:r>
            <a:endParaRPr lang="es-ES" u="sng" dirty="0" smtClean="0"/>
          </a:p>
          <a:p>
            <a:r>
              <a:rPr lang="es-ES" dirty="0" smtClean="0">
                <a:sym typeface="Symbol"/>
              </a:rPr>
              <a:t>Ra = </a:t>
            </a:r>
            <a:r>
              <a:rPr lang="es-ES" dirty="0" err="1" smtClean="0">
                <a:sym typeface="Symbol"/>
              </a:rPr>
              <a:t>Rp</a:t>
            </a:r>
            <a:r>
              <a:rPr lang="es-ES" dirty="0" smtClean="0">
                <a:sym typeface="Symbol"/>
              </a:rPr>
              <a:t> = 0.110</a:t>
            </a:r>
            <a:endParaRPr lang="es-ES" dirty="0" smtClean="0"/>
          </a:p>
        </p:txBody>
      </p:sp>
      <p:sp>
        <p:nvSpPr>
          <p:cNvPr id="17" name="16 Flecha derecha"/>
          <p:cNvSpPr/>
          <p:nvPr/>
        </p:nvSpPr>
        <p:spPr>
          <a:xfrm>
            <a:off x="2771800" y="614301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467544" y="14847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ym typeface="Symbol"/>
              </a:rPr>
              <a:t>Trajectory</a:t>
            </a:r>
            <a:r>
              <a:rPr lang="es-ES" dirty="0" smtClean="0">
                <a:sym typeface="Symbol"/>
              </a:rPr>
              <a:t> </a:t>
            </a:r>
            <a:r>
              <a:rPr lang="es-ES" dirty="0" err="1" smtClean="0">
                <a:sym typeface="Symbol"/>
              </a:rPr>
              <a:t>after</a:t>
            </a:r>
            <a:r>
              <a:rPr lang="es-ES" dirty="0" smtClean="0">
                <a:sym typeface="Symbol"/>
              </a:rPr>
              <a:t> </a:t>
            </a:r>
            <a:r>
              <a:rPr lang="es-ES" dirty="0" err="1" smtClean="0">
                <a:sym typeface="Symbol"/>
              </a:rPr>
              <a:t>sailing</a:t>
            </a:r>
            <a:r>
              <a:rPr lang="es-ES" dirty="0" smtClean="0">
                <a:sym typeface="Symbol"/>
              </a:rPr>
              <a:t>:</a:t>
            </a:r>
            <a:endParaRPr lang="es-E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 l="29328" t="16065" r="31100" b="19676"/>
          <a:stretch>
            <a:fillRect/>
          </a:stretch>
        </p:blipFill>
        <p:spPr bwMode="auto">
          <a:xfrm>
            <a:off x="1619672" y="1916832"/>
            <a:ext cx="4392488" cy="4458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Elipse"/>
          <p:cNvSpPr/>
          <p:nvPr/>
        </p:nvSpPr>
        <p:spPr>
          <a:xfrm>
            <a:off x="2985533" y="3109898"/>
            <a:ext cx="1803640" cy="1687254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Elipse"/>
          <p:cNvSpPr/>
          <p:nvPr/>
        </p:nvSpPr>
        <p:spPr>
          <a:xfrm>
            <a:off x="2699792" y="2808381"/>
            <a:ext cx="2448272" cy="2290288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20 Conector recto"/>
          <p:cNvCxnSpPr>
            <a:stCxn id="12" idx="7"/>
          </p:cNvCxnSpPr>
          <p:nvPr/>
        </p:nvCxnSpPr>
        <p:spPr>
          <a:xfrm flipV="1">
            <a:off x="4525036" y="2564904"/>
            <a:ext cx="1775156" cy="792086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13" idx="6"/>
          </p:cNvCxnSpPr>
          <p:nvPr/>
        </p:nvCxnSpPr>
        <p:spPr>
          <a:xfrm flipV="1">
            <a:off x="5148064" y="3068960"/>
            <a:ext cx="1368152" cy="884565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flipV="1">
            <a:off x="5469467" y="3717032"/>
            <a:ext cx="1224136" cy="648072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6274434" y="234888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ym typeface="Symbol"/>
              </a:rPr>
              <a:t>t = 1 </a:t>
            </a:r>
            <a:r>
              <a:rPr lang="es-ES" dirty="0" err="1" smtClean="0">
                <a:sym typeface="Symbol"/>
              </a:rPr>
              <a:t>year</a:t>
            </a:r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6529095" y="285652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ym typeface="Symbol"/>
              </a:rPr>
              <a:t>t = 2 </a:t>
            </a:r>
            <a:r>
              <a:rPr lang="es-ES" dirty="0" err="1" smtClean="0">
                <a:sym typeface="Symbol"/>
              </a:rPr>
              <a:t>years</a:t>
            </a:r>
            <a:endParaRPr lang="es-ES" dirty="0"/>
          </a:p>
        </p:txBody>
      </p:sp>
      <p:sp>
        <p:nvSpPr>
          <p:cNvPr id="28" name="27 CuadroTexto"/>
          <p:cNvSpPr txBox="1"/>
          <p:nvPr/>
        </p:nvSpPr>
        <p:spPr>
          <a:xfrm>
            <a:off x="6732240" y="349171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ym typeface="Symbol"/>
              </a:rPr>
              <a:t>t = 3 </a:t>
            </a:r>
            <a:r>
              <a:rPr lang="es-ES" dirty="0" err="1" smtClean="0">
                <a:sym typeface="Symbol"/>
              </a:rPr>
              <a:t>years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23916" t="20790" r="27654" b="16841"/>
          <a:stretch>
            <a:fillRect/>
          </a:stretch>
        </p:blipFill>
        <p:spPr bwMode="auto">
          <a:xfrm>
            <a:off x="827584" y="2322536"/>
            <a:ext cx="5400600" cy="43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CuadroTexto"/>
          <p:cNvSpPr txBox="1"/>
          <p:nvPr/>
        </p:nvSpPr>
        <p:spPr>
          <a:xfrm>
            <a:off x="3419872" y="332656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ym typeface="Symbol"/>
              </a:rPr>
              <a:t>Thrusts</a:t>
            </a:r>
            <a:r>
              <a:rPr lang="es-ES" dirty="0" smtClean="0">
                <a:sym typeface="Symbol"/>
              </a:rPr>
              <a:t>:</a:t>
            </a:r>
          </a:p>
          <a:p>
            <a:r>
              <a:rPr lang="es-ES" dirty="0" smtClean="0">
                <a:sym typeface="Symbol"/>
              </a:rPr>
              <a:t></a:t>
            </a:r>
            <a:r>
              <a:rPr lang="es-ES" dirty="0" smtClean="0"/>
              <a:t>V</a:t>
            </a:r>
            <a:r>
              <a:rPr lang="es-ES" baseline="-25000" dirty="0" smtClean="0"/>
              <a:t>1</a:t>
            </a:r>
            <a:r>
              <a:rPr lang="es-ES" dirty="0" smtClean="0"/>
              <a:t> = 53 m/s</a:t>
            </a:r>
          </a:p>
          <a:p>
            <a:r>
              <a:rPr lang="es-ES" dirty="0" smtClean="0">
                <a:sym typeface="Symbol"/>
              </a:rPr>
              <a:t></a:t>
            </a:r>
            <a:r>
              <a:rPr lang="es-ES" dirty="0" smtClean="0"/>
              <a:t>V</a:t>
            </a:r>
            <a:r>
              <a:rPr lang="es-ES" baseline="-25000" dirty="0" smtClean="0"/>
              <a:t>2</a:t>
            </a:r>
            <a:r>
              <a:rPr lang="es-ES" dirty="0" smtClean="0"/>
              <a:t> = 100 m/s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616624" y="332656"/>
            <a:ext cx="3275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ym typeface="Symbol"/>
              </a:rPr>
              <a:t>Conditions</a:t>
            </a:r>
            <a:r>
              <a:rPr lang="es-ES" dirty="0" smtClean="0">
                <a:sym typeface="Symbol"/>
              </a:rPr>
              <a:t> at </a:t>
            </a:r>
            <a:r>
              <a:rPr lang="es-ES" dirty="0" err="1" smtClean="0">
                <a:sym typeface="Symbol"/>
              </a:rPr>
              <a:t>sail</a:t>
            </a:r>
            <a:r>
              <a:rPr lang="es-ES" dirty="0" smtClean="0">
                <a:sym typeface="Symbol"/>
              </a:rPr>
              <a:t> </a:t>
            </a:r>
            <a:r>
              <a:rPr lang="es-ES" dirty="0" err="1" smtClean="0">
                <a:sym typeface="Symbol"/>
              </a:rPr>
              <a:t>deployment</a:t>
            </a:r>
            <a:r>
              <a:rPr lang="es-ES" dirty="0" smtClean="0">
                <a:sym typeface="Symbol"/>
              </a:rPr>
              <a:t>:</a:t>
            </a:r>
          </a:p>
          <a:p>
            <a:r>
              <a:rPr lang="es-ES" dirty="0" err="1" smtClean="0">
                <a:sym typeface="Symbol"/>
              </a:rPr>
              <a:t>Rp</a:t>
            </a:r>
            <a:r>
              <a:rPr lang="es-ES" dirty="0" smtClean="0"/>
              <a:t>= 800 km </a:t>
            </a:r>
            <a:r>
              <a:rPr lang="es-ES" dirty="0" err="1" smtClean="0"/>
              <a:t>altitude</a:t>
            </a:r>
            <a:endParaRPr lang="es-ES" dirty="0" smtClean="0"/>
          </a:p>
          <a:p>
            <a:r>
              <a:rPr lang="es-ES" dirty="0" smtClean="0">
                <a:sym typeface="Symbol"/>
              </a:rPr>
              <a:t>Ra</a:t>
            </a:r>
            <a:r>
              <a:rPr lang="es-ES" dirty="0" smtClean="0"/>
              <a:t> = 42,560 km </a:t>
            </a:r>
            <a:r>
              <a:rPr lang="es-ES" dirty="0" err="1" smtClean="0"/>
              <a:t>altitude</a:t>
            </a:r>
            <a:endParaRPr lang="es-ES" dirty="0" smtClean="0"/>
          </a:p>
        </p:txBody>
      </p:sp>
      <p:sp>
        <p:nvSpPr>
          <p:cNvPr id="14" name="13 Flecha derecha"/>
          <p:cNvSpPr/>
          <p:nvPr/>
        </p:nvSpPr>
        <p:spPr>
          <a:xfrm>
            <a:off x="5076056" y="614301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CuadroTexto"/>
          <p:cNvSpPr txBox="1"/>
          <p:nvPr/>
        </p:nvSpPr>
        <p:spPr>
          <a:xfrm>
            <a:off x="323528" y="332656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ym typeface="Symbol"/>
              </a:rPr>
              <a:t>Initial</a:t>
            </a:r>
            <a:r>
              <a:rPr lang="es-ES" dirty="0" smtClean="0">
                <a:sym typeface="Symbol"/>
              </a:rPr>
              <a:t> </a:t>
            </a:r>
            <a:r>
              <a:rPr lang="es-ES" dirty="0" err="1" smtClean="0">
                <a:sym typeface="Symbol"/>
              </a:rPr>
              <a:t>Orbit</a:t>
            </a:r>
            <a:r>
              <a:rPr lang="es-ES" dirty="0" smtClean="0">
                <a:sym typeface="Symbol"/>
              </a:rPr>
              <a:t>: </a:t>
            </a:r>
            <a:r>
              <a:rPr lang="es-ES" u="sng" dirty="0" smtClean="0">
                <a:sym typeface="Symbol"/>
              </a:rPr>
              <a:t>GTO</a:t>
            </a:r>
            <a:endParaRPr lang="es-ES" u="sng" dirty="0" smtClean="0"/>
          </a:p>
          <a:p>
            <a:r>
              <a:rPr lang="es-ES" dirty="0" err="1" smtClean="0">
                <a:sym typeface="Symbol"/>
              </a:rPr>
              <a:t>Rp</a:t>
            </a:r>
            <a:r>
              <a:rPr lang="es-ES" dirty="0" smtClean="0">
                <a:sym typeface="Symbol"/>
              </a:rPr>
              <a:t> = 0.017 (278 km </a:t>
            </a:r>
            <a:r>
              <a:rPr lang="es-ES" dirty="0" err="1" smtClean="0">
                <a:sym typeface="Symbol"/>
              </a:rPr>
              <a:t>alt</a:t>
            </a:r>
            <a:r>
              <a:rPr lang="es-ES" dirty="0" smtClean="0">
                <a:sym typeface="Symbol"/>
              </a:rPr>
              <a:t>.)</a:t>
            </a:r>
          </a:p>
          <a:p>
            <a:r>
              <a:rPr lang="es-ES" dirty="0" smtClean="0">
                <a:sym typeface="Symbol"/>
              </a:rPr>
              <a:t>Ra = 0.110 (35,764 km </a:t>
            </a:r>
            <a:r>
              <a:rPr lang="es-ES" dirty="0" err="1" smtClean="0">
                <a:sym typeface="Symbol"/>
              </a:rPr>
              <a:t>alt</a:t>
            </a:r>
            <a:r>
              <a:rPr lang="es-ES" dirty="0" smtClean="0">
                <a:sym typeface="Symbol"/>
              </a:rPr>
              <a:t>.)</a:t>
            </a:r>
          </a:p>
        </p:txBody>
      </p:sp>
      <p:sp>
        <p:nvSpPr>
          <p:cNvPr id="17" name="16 Flecha derecha"/>
          <p:cNvSpPr/>
          <p:nvPr/>
        </p:nvSpPr>
        <p:spPr>
          <a:xfrm>
            <a:off x="2771800" y="614301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467544" y="14847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ym typeface="Symbol"/>
              </a:rPr>
              <a:t>Trajectory</a:t>
            </a:r>
            <a:r>
              <a:rPr lang="es-ES" dirty="0" smtClean="0">
                <a:sym typeface="Symbol"/>
              </a:rPr>
              <a:t> </a:t>
            </a:r>
            <a:r>
              <a:rPr lang="es-ES" dirty="0" err="1" smtClean="0">
                <a:sym typeface="Symbol"/>
              </a:rPr>
              <a:t>after</a:t>
            </a:r>
            <a:r>
              <a:rPr lang="es-ES" dirty="0" smtClean="0">
                <a:sym typeface="Symbol"/>
              </a:rPr>
              <a:t> </a:t>
            </a:r>
            <a:r>
              <a:rPr lang="es-ES" dirty="0" err="1" smtClean="0">
                <a:sym typeface="Symbol"/>
              </a:rPr>
              <a:t>sailing</a:t>
            </a:r>
            <a:r>
              <a:rPr lang="es-ES" dirty="0" smtClean="0">
                <a:sym typeface="Symbol"/>
              </a:rPr>
              <a:t>:</a:t>
            </a:r>
            <a:endParaRPr lang="es-ES" dirty="0"/>
          </a:p>
        </p:txBody>
      </p:sp>
      <p:sp>
        <p:nvSpPr>
          <p:cNvPr id="12" name="11 Elipse"/>
          <p:cNvSpPr/>
          <p:nvPr/>
        </p:nvSpPr>
        <p:spPr>
          <a:xfrm>
            <a:off x="1979711" y="3356992"/>
            <a:ext cx="2916000" cy="2000514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20 Conector recto"/>
          <p:cNvCxnSpPr/>
          <p:nvPr/>
        </p:nvCxnSpPr>
        <p:spPr>
          <a:xfrm flipV="1">
            <a:off x="4491524" y="2994869"/>
            <a:ext cx="1165862" cy="66797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 flipV="1">
            <a:off x="5292080" y="3487523"/>
            <a:ext cx="1368152" cy="884565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flipV="1">
            <a:off x="5842386" y="4135595"/>
            <a:ext cx="1224136" cy="648072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5652120" y="276744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ym typeface="Symbol"/>
              </a:rPr>
              <a:t>t = 1 </a:t>
            </a:r>
            <a:r>
              <a:rPr lang="es-ES" dirty="0" err="1" smtClean="0">
                <a:sym typeface="Symbol"/>
              </a:rPr>
              <a:t>year</a:t>
            </a:r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6660232" y="327508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ym typeface="Symbol"/>
              </a:rPr>
              <a:t>t = 2 </a:t>
            </a:r>
            <a:r>
              <a:rPr lang="es-ES" dirty="0" err="1" smtClean="0">
                <a:sym typeface="Symbol"/>
              </a:rPr>
              <a:t>years</a:t>
            </a:r>
            <a:endParaRPr lang="es-ES" dirty="0"/>
          </a:p>
        </p:txBody>
      </p:sp>
      <p:sp>
        <p:nvSpPr>
          <p:cNvPr id="28" name="27 CuadroTexto"/>
          <p:cNvSpPr txBox="1"/>
          <p:nvPr/>
        </p:nvSpPr>
        <p:spPr>
          <a:xfrm>
            <a:off x="7105159" y="391027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ym typeface="Symbol"/>
              </a:rPr>
              <a:t>t = 3 </a:t>
            </a:r>
            <a:r>
              <a:rPr lang="es-ES" dirty="0" err="1" smtClean="0">
                <a:sym typeface="Symbol"/>
              </a:rPr>
              <a:t>years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036132" y="1196752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ym typeface="Symbol"/>
              </a:rPr>
              <a:t>or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419872" y="1532775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ym typeface="Symbol"/>
              </a:rPr>
              <a:t></a:t>
            </a:r>
            <a:r>
              <a:rPr lang="es-ES" dirty="0" smtClean="0"/>
              <a:t>V</a:t>
            </a:r>
            <a:r>
              <a:rPr lang="es-ES" baseline="-25000" dirty="0" smtClean="0"/>
              <a:t>1</a:t>
            </a:r>
            <a:r>
              <a:rPr lang="es-ES" dirty="0" smtClean="0"/>
              <a:t> = 97.7 m/s</a:t>
            </a:r>
          </a:p>
          <a:p>
            <a:r>
              <a:rPr lang="es-ES" dirty="0" smtClean="0">
                <a:sym typeface="Symbol"/>
              </a:rPr>
              <a:t></a:t>
            </a:r>
            <a:r>
              <a:rPr lang="es-ES" dirty="0" smtClean="0"/>
              <a:t>V</a:t>
            </a:r>
            <a:r>
              <a:rPr lang="es-ES" baseline="-25000" dirty="0" smtClean="0"/>
              <a:t>2</a:t>
            </a:r>
            <a:r>
              <a:rPr lang="es-ES" dirty="0" smtClean="0"/>
              <a:t> = 47 m/s</a:t>
            </a:r>
            <a:endParaRPr lang="es-ES" dirty="0"/>
          </a:p>
        </p:txBody>
      </p:sp>
      <p:sp>
        <p:nvSpPr>
          <p:cNvPr id="31" name="30 Elipse"/>
          <p:cNvSpPr/>
          <p:nvPr/>
        </p:nvSpPr>
        <p:spPr>
          <a:xfrm>
            <a:off x="1763689" y="3212710"/>
            <a:ext cx="3528392" cy="2289078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8050" t="30240" r="31788" b="22511"/>
          <a:stretch>
            <a:fillRect/>
          </a:stretch>
        </p:blipFill>
        <p:spPr bwMode="auto">
          <a:xfrm>
            <a:off x="1187624" y="2564904"/>
            <a:ext cx="4896544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CuadroTexto"/>
          <p:cNvSpPr txBox="1"/>
          <p:nvPr/>
        </p:nvSpPr>
        <p:spPr>
          <a:xfrm>
            <a:off x="3419872" y="332656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ym typeface="Symbol"/>
              </a:rPr>
              <a:t>Thrusts</a:t>
            </a:r>
            <a:r>
              <a:rPr lang="es-ES" dirty="0" smtClean="0">
                <a:sym typeface="Symbol"/>
              </a:rPr>
              <a:t>:</a:t>
            </a:r>
          </a:p>
          <a:p>
            <a:r>
              <a:rPr lang="es-ES" dirty="0" smtClean="0">
                <a:sym typeface="Symbol"/>
              </a:rPr>
              <a:t></a:t>
            </a:r>
            <a:r>
              <a:rPr lang="es-ES" dirty="0" smtClean="0"/>
              <a:t>V</a:t>
            </a:r>
            <a:r>
              <a:rPr lang="es-ES" baseline="-25000" dirty="0" smtClean="0"/>
              <a:t>1</a:t>
            </a:r>
            <a:r>
              <a:rPr lang="es-ES" dirty="0" smtClean="0"/>
              <a:t> = 106 m/s</a:t>
            </a:r>
          </a:p>
          <a:p>
            <a:r>
              <a:rPr lang="es-ES" dirty="0" smtClean="0">
                <a:sym typeface="Symbol"/>
              </a:rPr>
              <a:t></a:t>
            </a:r>
            <a:r>
              <a:rPr lang="es-ES" dirty="0" smtClean="0"/>
              <a:t>V</a:t>
            </a:r>
            <a:r>
              <a:rPr lang="es-ES" baseline="-25000" dirty="0" smtClean="0"/>
              <a:t>2</a:t>
            </a:r>
            <a:r>
              <a:rPr lang="es-ES" dirty="0" smtClean="0"/>
              <a:t> = 47 m/s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616624" y="332656"/>
            <a:ext cx="3275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ym typeface="Symbol"/>
              </a:rPr>
              <a:t>Conditions</a:t>
            </a:r>
            <a:r>
              <a:rPr lang="es-ES" dirty="0" smtClean="0">
                <a:sym typeface="Symbol"/>
              </a:rPr>
              <a:t> at </a:t>
            </a:r>
            <a:r>
              <a:rPr lang="es-ES" dirty="0" err="1" smtClean="0">
                <a:sym typeface="Symbol"/>
              </a:rPr>
              <a:t>sail</a:t>
            </a:r>
            <a:r>
              <a:rPr lang="es-ES" dirty="0" smtClean="0">
                <a:sym typeface="Symbol"/>
              </a:rPr>
              <a:t> </a:t>
            </a:r>
            <a:r>
              <a:rPr lang="es-ES" dirty="0" err="1" smtClean="0">
                <a:sym typeface="Symbol"/>
              </a:rPr>
              <a:t>deployment</a:t>
            </a:r>
            <a:r>
              <a:rPr lang="es-ES" dirty="0" smtClean="0">
                <a:sym typeface="Symbol"/>
              </a:rPr>
              <a:t>:</a:t>
            </a:r>
          </a:p>
          <a:p>
            <a:r>
              <a:rPr lang="es-ES" dirty="0" err="1" smtClean="0">
                <a:sym typeface="Symbol"/>
              </a:rPr>
              <a:t>Rp</a:t>
            </a:r>
            <a:r>
              <a:rPr lang="es-ES" dirty="0" smtClean="0"/>
              <a:t>= 800 km </a:t>
            </a:r>
            <a:r>
              <a:rPr lang="es-ES" dirty="0" err="1" smtClean="0"/>
              <a:t>altitude</a:t>
            </a:r>
            <a:endParaRPr lang="es-ES" dirty="0" smtClean="0"/>
          </a:p>
          <a:p>
            <a:r>
              <a:rPr lang="es-ES" dirty="0" smtClean="0">
                <a:sym typeface="Symbol"/>
              </a:rPr>
              <a:t>Ra</a:t>
            </a:r>
            <a:r>
              <a:rPr lang="es-ES" dirty="0" smtClean="0"/>
              <a:t> = 43,227 km </a:t>
            </a:r>
            <a:r>
              <a:rPr lang="es-ES" dirty="0" err="1" smtClean="0"/>
              <a:t>altitude</a:t>
            </a:r>
            <a:endParaRPr lang="es-ES" dirty="0" smtClean="0"/>
          </a:p>
        </p:txBody>
      </p:sp>
      <p:sp>
        <p:nvSpPr>
          <p:cNvPr id="14" name="13 Flecha derecha"/>
          <p:cNvSpPr/>
          <p:nvPr/>
        </p:nvSpPr>
        <p:spPr>
          <a:xfrm>
            <a:off x="5076056" y="614301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CuadroTexto"/>
          <p:cNvSpPr txBox="1"/>
          <p:nvPr/>
        </p:nvSpPr>
        <p:spPr>
          <a:xfrm>
            <a:off x="323528" y="332656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ym typeface="Symbol"/>
              </a:rPr>
              <a:t>Initial</a:t>
            </a:r>
            <a:r>
              <a:rPr lang="es-ES" dirty="0" smtClean="0">
                <a:sym typeface="Symbol"/>
              </a:rPr>
              <a:t> </a:t>
            </a:r>
            <a:r>
              <a:rPr lang="es-ES" dirty="0" err="1" smtClean="0">
                <a:sym typeface="Symbol"/>
              </a:rPr>
              <a:t>Orbit</a:t>
            </a:r>
            <a:r>
              <a:rPr lang="es-ES" dirty="0" smtClean="0">
                <a:sym typeface="Symbol"/>
              </a:rPr>
              <a:t>: </a:t>
            </a:r>
            <a:r>
              <a:rPr lang="es-ES" u="sng" dirty="0" smtClean="0">
                <a:sym typeface="Symbol"/>
              </a:rPr>
              <a:t>GTO</a:t>
            </a:r>
            <a:endParaRPr lang="es-ES" u="sng" dirty="0" smtClean="0"/>
          </a:p>
          <a:p>
            <a:r>
              <a:rPr lang="es-ES" dirty="0" err="1" smtClean="0">
                <a:sym typeface="Symbol"/>
              </a:rPr>
              <a:t>Rp</a:t>
            </a:r>
            <a:r>
              <a:rPr lang="es-ES" dirty="0" smtClean="0">
                <a:sym typeface="Symbol"/>
              </a:rPr>
              <a:t> = 0.017 (278 km </a:t>
            </a:r>
            <a:r>
              <a:rPr lang="es-ES" dirty="0" err="1" smtClean="0">
                <a:sym typeface="Symbol"/>
              </a:rPr>
              <a:t>alt</a:t>
            </a:r>
            <a:r>
              <a:rPr lang="es-ES" dirty="0" smtClean="0">
                <a:sym typeface="Symbol"/>
              </a:rPr>
              <a:t>.)</a:t>
            </a:r>
          </a:p>
          <a:p>
            <a:r>
              <a:rPr lang="es-ES" dirty="0" smtClean="0">
                <a:sym typeface="Symbol"/>
              </a:rPr>
              <a:t>Ra = 0.110 (35,764 km </a:t>
            </a:r>
            <a:r>
              <a:rPr lang="es-ES" dirty="0" err="1" smtClean="0">
                <a:sym typeface="Symbol"/>
              </a:rPr>
              <a:t>alt</a:t>
            </a:r>
            <a:r>
              <a:rPr lang="es-ES" dirty="0" smtClean="0">
                <a:sym typeface="Symbol"/>
              </a:rPr>
              <a:t>.)</a:t>
            </a:r>
          </a:p>
        </p:txBody>
      </p:sp>
      <p:sp>
        <p:nvSpPr>
          <p:cNvPr id="17" name="16 Flecha derecha"/>
          <p:cNvSpPr/>
          <p:nvPr/>
        </p:nvSpPr>
        <p:spPr>
          <a:xfrm>
            <a:off x="2771800" y="614301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467544" y="14847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ym typeface="Symbol"/>
              </a:rPr>
              <a:t>Trajectory</a:t>
            </a:r>
            <a:r>
              <a:rPr lang="es-ES" dirty="0" smtClean="0">
                <a:sym typeface="Symbol"/>
              </a:rPr>
              <a:t> </a:t>
            </a:r>
            <a:r>
              <a:rPr lang="es-ES" dirty="0" err="1" smtClean="0">
                <a:sym typeface="Symbol"/>
              </a:rPr>
              <a:t>after</a:t>
            </a:r>
            <a:r>
              <a:rPr lang="es-ES" dirty="0" smtClean="0">
                <a:sym typeface="Symbol"/>
              </a:rPr>
              <a:t> </a:t>
            </a:r>
            <a:r>
              <a:rPr lang="es-ES" dirty="0" err="1" smtClean="0">
                <a:sym typeface="Symbol"/>
              </a:rPr>
              <a:t>sailing</a:t>
            </a:r>
            <a:r>
              <a:rPr lang="es-ES" dirty="0" smtClean="0">
                <a:sym typeface="Symbol"/>
              </a:rPr>
              <a:t>:</a:t>
            </a:r>
            <a:endParaRPr lang="es-ES" dirty="0"/>
          </a:p>
        </p:txBody>
      </p:sp>
      <p:cxnSp>
        <p:nvCxnSpPr>
          <p:cNvPr id="25" name="24 Conector recto"/>
          <p:cNvCxnSpPr/>
          <p:nvPr/>
        </p:nvCxnSpPr>
        <p:spPr>
          <a:xfrm flipV="1">
            <a:off x="5469467" y="3717032"/>
            <a:ext cx="1224136" cy="648072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6732240" y="349171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ym typeface="Symbol"/>
              </a:rPr>
              <a:t>t = 3 </a:t>
            </a:r>
            <a:r>
              <a:rPr lang="es-ES" dirty="0" err="1" smtClean="0">
                <a:sym typeface="Symbol"/>
              </a:rPr>
              <a:t>years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181</Words>
  <Application>Microsoft Office PowerPoint</Application>
  <PresentationFormat>Presentación en pantalla (4:3)</PresentationFormat>
  <Paragraphs>39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Lluís Soler</dc:creator>
  <cp:lastModifiedBy>Lluís Soler</cp:lastModifiedBy>
  <cp:revision>2</cp:revision>
  <dcterms:created xsi:type="dcterms:W3CDTF">2012-05-19T02:16:57Z</dcterms:created>
  <dcterms:modified xsi:type="dcterms:W3CDTF">2012-05-21T04:34:25Z</dcterms:modified>
</cp:coreProperties>
</file>