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C34C-84E3-4110-9933-2A572D95CAD0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EE2D-9AFD-4416-952D-C77EF3CA8A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C34C-84E3-4110-9933-2A572D95CAD0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EE2D-9AFD-4416-952D-C77EF3CA8A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C34C-84E3-4110-9933-2A572D95CAD0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EE2D-9AFD-4416-952D-C77EF3CA8A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C34C-84E3-4110-9933-2A572D95CAD0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EE2D-9AFD-4416-952D-C77EF3CA8A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C34C-84E3-4110-9933-2A572D95CAD0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EE2D-9AFD-4416-952D-C77EF3CA8A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C34C-84E3-4110-9933-2A572D95CAD0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EE2D-9AFD-4416-952D-C77EF3CA8A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C34C-84E3-4110-9933-2A572D95CAD0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EE2D-9AFD-4416-952D-C77EF3CA8A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C34C-84E3-4110-9933-2A572D95CAD0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EE2D-9AFD-4416-952D-C77EF3CA8A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C34C-84E3-4110-9933-2A572D95CAD0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EE2D-9AFD-4416-952D-C77EF3CA8A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C34C-84E3-4110-9933-2A572D95CAD0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EE2D-9AFD-4416-952D-C77EF3CA8A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C34C-84E3-4110-9933-2A572D95CAD0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EE2D-9AFD-4416-952D-C77EF3CA8AB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C34C-84E3-4110-9933-2A572D95CAD0}" type="datetimeFigureOut">
              <a:rPr lang="es-ES" smtClean="0"/>
              <a:t>31/05/2012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EE2D-9AFD-4416-952D-C77EF3CA8AB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875" t="33075" r="15841" b="15896"/>
          <a:stretch>
            <a:fillRect/>
          </a:stretch>
        </p:blipFill>
        <p:spPr bwMode="auto">
          <a:xfrm>
            <a:off x="279625" y="188640"/>
            <a:ext cx="856895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"/>
          <p:cNvCxnSpPr/>
          <p:nvPr/>
        </p:nvCxnSpPr>
        <p:spPr>
          <a:xfrm flipV="1">
            <a:off x="4985903" y="1556792"/>
            <a:ext cx="2278498" cy="58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7223417" y="141093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e=0</a:t>
            </a:r>
            <a:endParaRPr lang="es-ES" sz="1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375817" y="163983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e=0.1</a:t>
            </a:r>
            <a:endParaRPr lang="es-ES" sz="1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180936" y="220301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e=0.25</a:t>
            </a:r>
            <a:endParaRPr lang="es-ES" sz="1200" dirty="0"/>
          </a:p>
        </p:txBody>
      </p:sp>
      <p:cxnSp>
        <p:nvCxnSpPr>
          <p:cNvPr id="13" name="12 Conector recto"/>
          <p:cNvCxnSpPr>
            <a:endCxn id="11" idx="1"/>
          </p:cNvCxnSpPr>
          <p:nvPr/>
        </p:nvCxnSpPr>
        <p:spPr>
          <a:xfrm flipV="1">
            <a:off x="5065524" y="1778333"/>
            <a:ext cx="2310293" cy="41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3468469" y="209421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e=0.5</a:t>
            </a:r>
            <a:endParaRPr lang="es-ES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676381" y="198884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e=0.75</a:t>
            </a:r>
            <a:endParaRPr lang="es-ES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185204" y="187819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e=0.9</a:t>
            </a:r>
            <a:endParaRPr lang="es-ES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230955" y="175047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e=0.999</a:t>
            </a:r>
            <a:endParaRPr lang="es-ES" sz="1200" dirty="0"/>
          </a:p>
        </p:txBody>
      </p:sp>
      <p:cxnSp>
        <p:nvCxnSpPr>
          <p:cNvPr id="23" name="22 Conector recto"/>
          <p:cNvCxnSpPr/>
          <p:nvPr/>
        </p:nvCxnSpPr>
        <p:spPr>
          <a:xfrm flipH="1" flipV="1">
            <a:off x="3976745" y="1772816"/>
            <a:ext cx="468000" cy="468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H="1" flipV="1">
            <a:off x="4143345" y="1720434"/>
            <a:ext cx="1152128" cy="252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2015716" y="422108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Fig</a:t>
            </a:r>
            <a:r>
              <a:rPr lang="es-ES" dirty="0" smtClean="0"/>
              <a:t> 4.1: </a:t>
            </a:r>
            <a:r>
              <a:rPr lang="es-ES" dirty="0" err="1" smtClean="0"/>
              <a:t>Orbits</a:t>
            </a:r>
            <a:r>
              <a:rPr lang="es-ES" dirty="0" smtClean="0"/>
              <a:t> and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tracks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GEO </a:t>
            </a:r>
            <a:r>
              <a:rPr lang="es-ES" i="1" dirty="0" smtClean="0"/>
              <a:t>i</a:t>
            </a:r>
            <a:r>
              <a:rPr lang="es-ES" dirty="0" smtClean="0"/>
              <a:t>=0 </a:t>
            </a:r>
            <a:r>
              <a:rPr lang="es-ES" dirty="0" err="1" smtClean="0"/>
              <a:t>orbits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7500" t="18900" r="30607" b="12116"/>
          <a:stretch>
            <a:fillRect/>
          </a:stretch>
        </p:blipFill>
        <p:spPr bwMode="auto">
          <a:xfrm>
            <a:off x="4492379" y="476672"/>
            <a:ext cx="388843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40250" t="20790" r="39078" b="44246"/>
          <a:stretch>
            <a:fillRect/>
          </a:stretch>
        </p:blipFill>
        <p:spPr bwMode="auto">
          <a:xfrm>
            <a:off x="891979" y="1988840"/>
            <a:ext cx="252028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>
          <a:xfrm>
            <a:off x="6161442" y="2708920"/>
            <a:ext cx="648000" cy="648000"/>
          </a:xfrm>
          <a:prstGeom prst="ellips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755576" y="1896340"/>
            <a:ext cx="2808240" cy="2808240"/>
          </a:xfrm>
          <a:prstGeom prst="ellips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 flipV="1">
            <a:off x="2468404" y="3356992"/>
            <a:ext cx="4068774" cy="1320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435695" y="1908740"/>
            <a:ext cx="4137827" cy="81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7474960" y="124826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i=90°</a:t>
            </a:r>
            <a:endParaRPr lang="es-ES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527172" y="256490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i=90°</a:t>
            </a:r>
            <a:endParaRPr lang="es-ES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468043" y="293597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i=45°</a:t>
            </a:r>
            <a:endParaRPr lang="es-ES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396035" y="322400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i=30°</a:t>
            </a:r>
            <a:endParaRPr lang="es-ES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509798" y="357643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i=0°</a:t>
            </a:r>
            <a:endParaRPr lang="es-ES" sz="1200" dirty="0"/>
          </a:p>
        </p:txBody>
      </p:sp>
      <p:cxnSp>
        <p:nvCxnSpPr>
          <p:cNvPr id="24" name="23 Conector recto"/>
          <p:cNvCxnSpPr/>
          <p:nvPr/>
        </p:nvCxnSpPr>
        <p:spPr>
          <a:xfrm flipV="1">
            <a:off x="1972099" y="2708920"/>
            <a:ext cx="50405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1866720" y="2924944"/>
            <a:ext cx="72008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1887212" y="3454758"/>
            <a:ext cx="79208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7474960" y="172420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i=45°</a:t>
            </a:r>
            <a:endParaRPr lang="es-ES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474960" y="220013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i=30°</a:t>
            </a:r>
            <a:endParaRPr lang="es-ES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474960" y="267606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i=15°</a:t>
            </a:r>
            <a:endParaRPr lang="es-ES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7474960" y="315200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i=0°</a:t>
            </a:r>
            <a:endParaRPr lang="es-ES" sz="1200" dirty="0"/>
          </a:p>
        </p:txBody>
      </p:sp>
      <p:cxnSp>
        <p:nvCxnSpPr>
          <p:cNvPr id="35" name="34 Conector recto"/>
          <p:cNvCxnSpPr>
            <a:endCxn id="18" idx="1"/>
          </p:cNvCxnSpPr>
          <p:nvPr/>
        </p:nvCxnSpPr>
        <p:spPr>
          <a:xfrm flipV="1">
            <a:off x="6868643" y="1386768"/>
            <a:ext cx="606317" cy="98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endCxn id="31" idx="1"/>
          </p:cNvCxnSpPr>
          <p:nvPr/>
        </p:nvCxnSpPr>
        <p:spPr>
          <a:xfrm flipV="1">
            <a:off x="6868643" y="1862701"/>
            <a:ext cx="606317" cy="126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endCxn id="32" idx="1"/>
          </p:cNvCxnSpPr>
          <p:nvPr/>
        </p:nvCxnSpPr>
        <p:spPr>
          <a:xfrm flipV="1">
            <a:off x="6940651" y="2338634"/>
            <a:ext cx="534309" cy="10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>
            <a:endCxn id="33" idx="1"/>
          </p:cNvCxnSpPr>
          <p:nvPr/>
        </p:nvCxnSpPr>
        <p:spPr>
          <a:xfrm>
            <a:off x="7012659" y="2708920"/>
            <a:ext cx="462301" cy="105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endCxn id="34" idx="1"/>
          </p:cNvCxnSpPr>
          <p:nvPr/>
        </p:nvCxnSpPr>
        <p:spPr>
          <a:xfrm>
            <a:off x="7012659" y="3140968"/>
            <a:ext cx="462301" cy="149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2015716" y="586798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Fig</a:t>
            </a:r>
            <a:r>
              <a:rPr lang="es-ES" dirty="0" smtClean="0"/>
              <a:t> 4.2: </a:t>
            </a:r>
            <a:r>
              <a:rPr lang="es-ES" dirty="0" err="1" smtClean="0"/>
              <a:t>Orbits</a:t>
            </a:r>
            <a:r>
              <a:rPr lang="es-ES" dirty="0" smtClean="0"/>
              <a:t> and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tracks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GEO </a:t>
            </a:r>
            <a:r>
              <a:rPr lang="es-ES" i="1" dirty="0" smtClean="0"/>
              <a:t>e</a:t>
            </a:r>
            <a:r>
              <a:rPr lang="es-ES" dirty="0" smtClean="0"/>
              <a:t>=0 </a:t>
            </a:r>
            <a:r>
              <a:rPr lang="es-ES" dirty="0" err="1" smtClean="0"/>
              <a:t>orbits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 l="25987" t="34965" r="28535" b="22511"/>
          <a:stretch>
            <a:fillRect/>
          </a:stretch>
        </p:blipFill>
        <p:spPr bwMode="auto">
          <a:xfrm>
            <a:off x="3383360" y="775737"/>
            <a:ext cx="554461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9862" t="21735" r="38285" b="47081"/>
          <a:stretch>
            <a:fillRect/>
          </a:stretch>
        </p:blipFill>
        <p:spPr bwMode="auto">
          <a:xfrm>
            <a:off x="467544" y="1207785"/>
            <a:ext cx="266429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>
          <a:xfrm>
            <a:off x="5729394" y="1927865"/>
            <a:ext cx="648000" cy="648000"/>
          </a:xfrm>
          <a:prstGeom prst="ellips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323528" y="1115285"/>
            <a:ext cx="2808240" cy="2808240"/>
          </a:xfrm>
          <a:prstGeom prst="ellips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 flipV="1">
            <a:off x="2036356" y="2575937"/>
            <a:ext cx="4068774" cy="1320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003647" y="1127685"/>
            <a:ext cx="4137827" cy="81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527884" y="423212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i=90°; e</a:t>
            </a:r>
            <a:r>
              <a:rPr lang="es-ES" sz="1200" dirty="0" smtClean="0">
                <a:sym typeface="Symbol"/>
              </a:rPr>
              <a:t>1</a:t>
            </a:r>
            <a:endParaRPr lang="es-ES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27884" y="466416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i=45°; e=0.5</a:t>
            </a:r>
            <a:endParaRPr lang="es-ES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419872" y="50962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i=30°; e=0.25</a:t>
            </a:r>
            <a:endParaRPr lang="es-ES" sz="1200" dirty="0"/>
          </a:p>
        </p:txBody>
      </p:sp>
      <p:cxnSp>
        <p:nvCxnSpPr>
          <p:cNvPr id="24" name="23 Conector recto"/>
          <p:cNvCxnSpPr>
            <a:endCxn id="19" idx="3"/>
          </p:cNvCxnSpPr>
          <p:nvPr/>
        </p:nvCxnSpPr>
        <p:spPr>
          <a:xfrm flipH="1">
            <a:off x="4463988" y="2503929"/>
            <a:ext cx="900100" cy="1866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0" idx="3"/>
          </p:cNvCxnSpPr>
          <p:nvPr/>
        </p:nvCxnSpPr>
        <p:spPr>
          <a:xfrm flipV="1">
            <a:off x="4463988" y="3212976"/>
            <a:ext cx="972108" cy="1589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1403648" y="586798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Fig</a:t>
            </a:r>
            <a:r>
              <a:rPr lang="es-ES" dirty="0" smtClean="0"/>
              <a:t> 4.3: </a:t>
            </a:r>
            <a:r>
              <a:rPr lang="es-ES" dirty="0" err="1" smtClean="0"/>
              <a:t>Orbits</a:t>
            </a:r>
            <a:r>
              <a:rPr lang="es-ES" dirty="0" smtClean="0"/>
              <a:t> and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tracks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GEO </a:t>
            </a:r>
            <a:r>
              <a:rPr lang="es-ES" i="1" dirty="0" smtClean="0"/>
              <a:t>e</a:t>
            </a:r>
            <a:r>
              <a:rPr lang="es-ES" dirty="0" smtClean="0"/>
              <a:t>&gt;0 and i&gt;0 </a:t>
            </a:r>
            <a:r>
              <a:rPr lang="es-ES" dirty="0" err="1" smtClean="0"/>
              <a:t>orbits</a:t>
            </a:r>
            <a:endParaRPr lang="es-ES" dirty="0"/>
          </a:p>
        </p:txBody>
      </p:sp>
      <p:cxnSp>
        <p:nvCxnSpPr>
          <p:cNvPr id="43" name="42 Conector recto"/>
          <p:cNvCxnSpPr>
            <a:stCxn id="21" idx="3"/>
          </p:cNvCxnSpPr>
          <p:nvPr/>
        </p:nvCxnSpPr>
        <p:spPr>
          <a:xfrm flipV="1">
            <a:off x="4572000" y="2996952"/>
            <a:ext cx="1440160" cy="2237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stCxn id="19" idx="1"/>
          </p:cNvCxnSpPr>
          <p:nvPr/>
        </p:nvCxnSpPr>
        <p:spPr>
          <a:xfrm flipH="1" flipV="1">
            <a:off x="2627784" y="2564904"/>
            <a:ext cx="900100" cy="1805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stCxn id="20" idx="1"/>
          </p:cNvCxnSpPr>
          <p:nvPr/>
        </p:nvCxnSpPr>
        <p:spPr>
          <a:xfrm flipH="1" flipV="1">
            <a:off x="2483768" y="2492896"/>
            <a:ext cx="1044116" cy="2309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stCxn id="21" idx="1"/>
          </p:cNvCxnSpPr>
          <p:nvPr/>
        </p:nvCxnSpPr>
        <p:spPr>
          <a:xfrm flipH="1" flipV="1">
            <a:off x="1619672" y="2996952"/>
            <a:ext cx="1800200" cy="2237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9822" t="31185" r="23519" b="26650"/>
          <a:stretch>
            <a:fillRect/>
          </a:stretch>
        </p:blipFill>
        <p:spPr bwMode="auto">
          <a:xfrm>
            <a:off x="1727684" y="548680"/>
            <a:ext cx="5688632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403648" y="393305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 4.4: Ground track of the elliptical transfer orbit; </a:t>
            </a:r>
            <a:r>
              <a:rPr lang="en-US" dirty="0" smtClean="0">
                <a:sym typeface="Symbol"/>
              </a:rPr>
              <a:t></a:t>
            </a:r>
            <a:r>
              <a:rPr lang="en-US" dirty="0" smtClean="0"/>
              <a:t> </a:t>
            </a:r>
            <a:r>
              <a:rPr lang="el-GR" dirty="0" smtClean="0">
                <a:latin typeface="Times New Roman"/>
                <a:cs typeface="Times New Roman"/>
              </a:rPr>
              <a:t>ϵ</a:t>
            </a:r>
            <a:r>
              <a:rPr lang="es-ES" dirty="0" smtClean="0">
                <a:latin typeface="Times New Roman"/>
                <a:cs typeface="Times New Roman"/>
              </a:rPr>
              <a:t> [0, </a:t>
            </a:r>
            <a:r>
              <a:rPr lang="es-ES" dirty="0" smtClean="0">
                <a:latin typeface="Times New Roman"/>
                <a:cs typeface="Times New Roman"/>
                <a:sym typeface="Symbol"/>
              </a:rPr>
              <a:t>]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403648" y="543593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 4.5: 2</a:t>
            </a:r>
            <a:r>
              <a:rPr lang="en-US" baseline="30000" dirty="0" smtClean="0"/>
              <a:t>nd</a:t>
            </a:r>
            <a:r>
              <a:rPr lang="en-US" dirty="0" smtClean="0"/>
              <a:t> impulse possible positions;  </a:t>
            </a:r>
            <a:r>
              <a:rPr lang="en-US" dirty="0" smtClean="0">
                <a:sym typeface="Symbol"/>
              </a:rPr>
              <a:t></a:t>
            </a:r>
            <a:r>
              <a:rPr lang="en-US" dirty="0" smtClean="0"/>
              <a:t> </a:t>
            </a:r>
            <a:r>
              <a:rPr lang="es-ES" dirty="0">
                <a:latin typeface="Times New Roman"/>
                <a:cs typeface="Times New Roman"/>
              </a:rPr>
              <a:t>=</a:t>
            </a:r>
            <a:r>
              <a:rPr lang="es-ES" dirty="0" smtClean="0">
                <a:latin typeface="Times New Roman"/>
                <a:cs typeface="Times New Roman"/>
              </a:rPr>
              <a:t> </a:t>
            </a:r>
            <a:r>
              <a:rPr lang="es-ES" dirty="0" smtClean="0">
                <a:latin typeface="Times New Roman"/>
                <a:cs typeface="Times New Roman"/>
                <a:sym typeface="Symbol"/>
              </a:rPr>
              <a:t>·</a:t>
            </a:r>
            <a:r>
              <a:rPr lang="en-US" dirty="0" smtClean="0">
                <a:sym typeface="Symbol"/>
              </a:rPr>
              <a:t>(</a:t>
            </a:r>
            <a:r>
              <a:rPr lang="en-US" dirty="0" smtClean="0"/>
              <a:t>2n + 1)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30413" t="13230" r="31197" b="34796"/>
          <a:stretch>
            <a:fillRect/>
          </a:stretch>
        </p:blipFill>
        <p:spPr bwMode="auto">
          <a:xfrm>
            <a:off x="2051720" y="820094"/>
            <a:ext cx="5040560" cy="426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 de flecha"/>
          <p:cNvCxnSpPr/>
          <p:nvPr/>
        </p:nvCxnSpPr>
        <p:spPr>
          <a:xfrm flipH="1">
            <a:off x="4788024" y="2684333"/>
            <a:ext cx="2448272" cy="417998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7079401" y="251865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ym typeface="Symbol"/>
              </a:rPr>
              <a:t>v</a:t>
            </a:r>
            <a:r>
              <a:rPr lang="en-US" sz="1200" baseline="-25000" dirty="0" smtClean="0">
                <a:sym typeface="Symbol"/>
              </a:rPr>
              <a:t>1</a:t>
            </a:r>
            <a:endParaRPr lang="en-US" sz="1200" baseline="-25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779912" y="112474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ym typeface="Symbol"/>
              </a:rPr>
              <a:t>v</a:t>
            </a:r>
            <a:r>
              <a:rPr lang="en-US" sz="1200" baseline="-25000" dirty="0" smtClean="0">
                <a:sym typeface="Symbol"/>
              </a:rPr>
              <a:t>21</a:t>
            </a:r>
            <a:endParaRPr lang="en-US" sz="1200" baseline="-25000" dirty="0"/>
          </a:p>
        </p:txBody>
      </p:sp>
      <p:sp>
        <p:nvSpPr>
          <p:cNvPr id="10" name="9 Elipse"/>
          <p:cNvSpPr/>
          <p:nvPr/>
        </p:nvSpPr>
        <p:spPr>
          <a:xfrm>
            <a:off x="6325950" y="209948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5304967" y="14332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4271089" y="13998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3190969" y="192971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2797558" y="29764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3386509" y="390730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Elipse"/>
          <p:cNvSpPr/>
          <p:nvPr/>
        </p:nvSpPr>
        <p:spPr>
          <a:xfrm>
            <a:off x="4716024" y="431886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Elipse"/>
          <p:cNvSpPr/>
          <p:nvPr/>
        </p:nvSpPr>
        <p:spPr>
          <a:xfrm>
            <a:off x="5796144" y="40050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Elipse"/>
          <p:cNvSpPr/>
          <p:nvPr/>
        </p:nvSpPr>
        <p:spPr>
          <a:xfrm>
            <a:off x="6503337" y="323346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5744620" y="397930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ym typeface="Symbol"/>
              </a:rPr>
              <a:t>v</a:t>
            </a:r>
            <a:r>
              <a:rPr lang="en-US" sz="1200" baseline="-25000" dirty="0" smtClean="0">
                <a:sym typeface="Symbol"/>
              </a:rPr>
              <a:t>22</a:t>
            </a:r>
            <a:endParaRPr lang="en-US" sz="1200" baseline="-250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699792" y="162880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ym typeface="Symbol"/>
              </a:rPr>
              <a:t>v</a:t>
            </a:r>
            <a:r>
              <a:rPr lang="en-US" sz="1200" baseline="-25000" dirty="0" smtClean="0">
                <a:sym typeface="Symbol"/>
              </a:rPr>
              <a:t>23</a:t>
            </a:r>
            <a:endParaRPr lang="en-US" sz="1200" baseline="-25000" dirty="0"/>
          </a:p>
        </p:txBody>
      </p:sp>
      <p:sp>
        <p:nvSpPr>
          <p:cNvPr id="29" name="28 Elipse"/>
          <p:cNvSpPr/>
          <p:nvPr/>
        </p:nvSpPr>
        <p:spPr>
          <a:xfrm>
            <a:off x="5762773" y="12225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5796136" y="112474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ym typeface="Symbol"/>
              </a:rPr>
              <a:t>Possible positions for </a:t>
            </a:r>
            <a:r>
              <a:rPr lang="en-US" sz="1200" dirty="0" smtClean="0">
                <a:sym typeface="Symbol"/>
              </a:rPr>
              <a:t>v</a:t>
            </a:r>
            <a:r>
              <a:rPr lang="en-US" sz="1200" baseline="-25000" dirty="0" smtClean="0">
                <a:sym typeface="Symbol"/>
              </a:rPr>
              <a:t>2</a:t>
            </a:r>
            <a:r>
              <a:rPr lang="en-US" sz="1200" dirty="0" smtClean="0">
                <a:sym typeface="Symbol"/>
              </a:rPr>
              <a:t> </a:t>
            </a:r>
            <a:endParaRPr lang="en-US" sz="1200" baseline="-25000" dirty="0"/>
          </a:p>
        </p:txBody>
      </p:sp>
      <p:sp>
        <p:nvSpPr>
          <p:cNvPr id="31" name="30 Rectángulo"/>
          <p:cNvSpPr/>
          <p:nvPr/>
        </p:nvSpPr>
        <p:spPr>
          <a:xfrm>
            <a:off x="5724128" y="1124744"/>
            <a:ext cx="1224136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119</Words>
  <Application>Microsoft Office PowerPoint</Application>
  <PresentationFormat>Presentación en pantalla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Lluís Soler</dc:creator>
  <cp:lastModifiedBy>Lluís Soler</cp:lastModifiedBy>
  <cp:revision>9</cp:revision>
  <dcterms:created xsi:type="dcterms:W3CDTF">2012-05-31T16:35:11Z</dcterms:created>
  <dcterms:modified xsi:type="dcterms:W3CDTF">2012-05-31T21:51:20Z</dcterms:modified>
</cp:coreProperties>
</file>