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1" r:id="rId6"/>
    <p:sldId id="326" r:id="rId7"/>
    <p:sldId id="328" r:id="rId8"/>
    <p:sldId id="327" r:id="rId9"/>
    <p:sldId id="329" r:id="rId10"/>
    <p:sldId id="330" r:id="rId11"/>
    <p:sldId id="334" r:id="rId12"/>
    <p:sldId id="333" r:id="rId13"/>
    <p:sldId id="335" r:id="rId14"/>
    <p:sldId id="315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73A7E-FED3-4421-AF1C-7165669CC210}" v="54" dt="2024-05-23T02:32:15.928"/>
    <p1510:client id="{BF8287D0-0BE8-4323-8D33-10C1647C3E87}" v="755" dt="2024-05-23T03:35:00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chive.ics.uci.edu/dataset/235/individual+household+electric+power+consumption" TargetMode="Externa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040" y="101601"/>
            <a:ext cx="5674360" cy="1310640"/>
          </a:xfrm>
        </p:spPr>
        <p:txBody>
          <a:bodyPr>
            <a:normAutofit/>
          </a:bodyPr>
          <a:lstStyle/>
          <a:p>
            <a:r>
              <a:rPr lang="en-US"/>
              <a:t>CAPSTONE PROJECT: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D3B9F-E580-9037-07B1-1C81EF7800A1}"/>
              </a:ext>
            </a:extLst>
          </p:cNvPr>
          <p:cNvSpPr txBox="1">
            <a:spLocks/>
          </p:cNvSpPr>
          <p:nvPr/>
        </p:nvSpPr>
        <p:spPr>
          <a:xfrm>
            <a:off x="579120" y="5171441"/>
            <a:ext cx="5674360" cy="1310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LIONEL LWAMBA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DEB9B2-99B0-368C-5977-E1FFA398D609}"/>
              </a:ext>
            </a:extLst>
          </p:cNvPr>
          <p:cNvSpPr txBox="1">
            <a:spLocks/>
          </p:cNvSpPr>
          <p:nvPr/>
        </p:nvSpPr>
        <p:spPr>
          <a:xfrm>
            <a:off x="6654799" y="1056641"/>
            <a:ext cx="4963160" cy="2834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Energy Consumption Forecasting</a:t>
            </a:r>
            <a:endParaRPr lang="en-US"/>
          </a:p>
        </p:txBody>
      </p:sp>
      <p:pic>
        <p:nvPicPr>
          <p:cNvPr id="8" name="Picture 7" descr="5 cool facts about the utility poles across the U.S.">
            <a:extLst>
              <a:ext uri="{FF2B5EF4-FFF2-40B4-BE49-F238E27FC236}">
                <a16:creationId xmlns:a16="http://schemas.microsoft.com/office/drawing/2014/main" id="{4841ECE0-5F5F-F0EA-5B67-915735C9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0" y="4326636"/>
            <a:ext cx="4836160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1" y="-1407"/>
            <a:ext cx="10439401" cy="6235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ARIMA MODEL(52,0,1) actual vs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graph of blue and red lines&#10;&#10;Description automatically generated">
            <a:extLst>
              <a:ext uri="{FF2B5EF4-FFF2-40B4-BE49-F238E27FC236}">
                <a16:creationId xmlns:a16="http://schemas.microsoft.com/office/drawing/2014/main" id="{74E8A735-8136-5834-7570-0F1275B7D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0" y="611709"/>
            <a:ext cx="6100220" cy="3319644"/>
          </a:xfrm>
          <a:prstGeom prst="rect">
            <a:avLst/>
          </a:prstGeom>
        </p:spPr>
      </p:pic>
      <p:pic>
        <p:nvPicPr>
          <p:cNvPr id="7" name="Picture 6" descr="A graph of blue and red lines&#10;&#10;Description automatically generated">
            <a:extLst>
              <a:ext uri="{FF2B5EF4-FFF2-40B4-BE49-F238E27FC236}">
                <a16:creationId xmlns:a16="http://schemas.microsoft.com/office/drawing/2014/main" id="{CB59FE8C-4B66-C903-23BD-64C27550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90" y="3543963"/>
            <a:ext cx="6100220" cy="3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9" y="238368"/>
            <a:ext cx="8268182" cy="843223"/>
          </a:xfrm>
        </p:spPr>
        <p:txBody>
          <a:bodyPr/>
          <a:lstStyle/>
          <a:p>
            <a:r>
              <a:rPr lang="en-US" dirty="0"/>
              <a:t>CONCLUSION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A01C-FAAA-4F7B-2FC3-F85BA2A8230D}"/>
              </a:ext>
            </a:extLst>
          </p:cNvPr>
          <p:cNvSpPr txBox="1">
            <a:spLocks/>
          </p:cNvSpPr>
          <p:nvPr/>
        </p:nvSpPr>
        <p:spPr>
          <a:xfrm>
            <a:off x="451411" y="1615895"/>
            <a:ext cx="7273638" cy="2274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LSTM model outperforms ARIMA in forecasting energy consumption.</a:t>
            </a:r>
            <a:endParaRPr lang="en-US" dirty="0">
              <a:cs typeface="Calibri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Continuously update and refine the model with additional data sources for improved accuracy</a:t>
            </a:r>
            <a:endParaRPr lang="en-US" dirty="0">
              <a:cs typeface="Calibri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Larger timeframe evaluation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273759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References: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Individual Household Electric Power Consumption</a:t>
            </a:r>
            <a:r>
              <a:rPr lang="en-US" dirty="0">
                <a:ea typeface="+mn-lt"/>
                <a:cs typeface="+mn-lt"/>
              </a:rPr>
              <a:t>. UCI Machine Learning Repository. </a:t>
            </a:r>
            <a:r>
              <a:rPr lang="en-US" dirty="0">
                <a:ea typeface="+mn-lt"/>
                <a:cs typeface="+mn-lt"/>
                <a:hlinkClick r:id="rId5"/>
              </a:rPr>
              <a:t>Hebrail, Georges &amp; Berard, Alice. (2012). Individual Household Electric Power Consumption. UCI Machine Learning Repository. DOI: https://doi.org/10.24432/C58K54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4867" y="1979538"/>
            <a:ext cx="7744982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Challenge: </a:t>
            </a:r>
            <a:r>
              <a:rPr lang="en-US" dirty="0">
                <a:ea typeface="+mn-lt"/>
                <a:cs typeface="+mn-lt"/>
              </a:rPr>
              <a:t>Accurately predicting future energy consumption is very important for utilities, and could also be important for households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Impact: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a. Matches power supply to household or consumers demand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b. Predicting use helps utilities avoid waste, potentially lowering your electricity bill.</a:t>
            </a:r>
          </a:p>
          <a:p>
            <a:pPr marL="0" indent="0">
              <a:buNone/>
            </a:pPr>
            <a:r>
              <a:rPr lang="en-US" dirty="0"/>
              <a:t>c. </a:t>
            </a:r>
            <a:r>
              <a:rPr lang="en-US" dirty="0">
                <a:ea typeface="+mn-lt"/>
                <a:cs typeface="+mn-lt"/>
              </a:rPr>
              <a:t>By predicting peak usage, utilities can prevent outages and ensure reliable electricity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9" y="-1407"/>
            <a:ext cx="10439401" cy="719980"/>
          </a:xfrm>
        </p:spPr>
        <p:txBody>
          <a:bodyPr/>
          <a:lstStyle/>
          <a:p>
            <a:r>
              <a:rPr lang="en-US" dirty="0"/>
              <a:t>DATA SOURCE &amp;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2867" y="715968"/>
            <a:ext cx="675148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Source: "Individual household electric power consumption" dataset downloaded from the UCI Machine Learning Repository.</a:t>
            </a:r>
          </a:p>
          <a:p>
            <a:r>
              <a:rPr lang="en-US" dirty="0"/>
              <a:t>Data gathered in a city neared Paris, France between December  2006 and November 2010 (47 months)</a:t>
            </a:r>
          </a:p>
          <a:p>
            <a:r>
              <a:rPr lang="en-US" dirty="0"/>
              <a:t>Converted data types to numerical and </a:t>
            </a:r>
            <a:r>
              <a:rPr lang="en-US" dirty="0" err="1"/>
              <a:t>DateTime</a:t>
            </a:r>
            <a:endParaRPr lang="en-US"/>
          </a:p>
          <a:p>
            <a:r>
              <a:rPr lang="en-US" dirty="0"/>
              <a:t>1.25% missing data that was dropped</a:t>
            </a:r>
          </a:p>
          <a:p>
            <a:r>
              <a:rPr lang="en-US" dirty="0"/>
              <a:t>Resampled data from minutes to hourly</a:t>
            </a:r>
          </a:p>
          <a:p>
            <a:r>
              <a:rPr lang="en-US" dirty="0"/>
              <a:t>Featured Engineering for further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A screenshot of a data record&#10;&#10;Description automatically generated">
            <a:extLst>
              <a:ext uri="{FF2B5EF4-FFF2-40B4-BE49-F238E27FC236}">
                <a16:creationId xmlns:a16="http://schemas.microsoft.com/office/drawing/2014/main" id="{57525BA4-412F-3211-5249-7853026A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31" y="3712820"/>
            <a:ext cx="7098777" cy="31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4" y="181859"/>
            <a:ext cx="10439401" cy="71033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Exploratory Data Analysis (EDA)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19" y="1072854"/>
            <a:ext cx="6047362" cy="1017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Global active power is the total amount of electrical power consumed over a given period of time.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3FC23FB6-9795-CD91-F88C-2C0D0DCA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02" y="1725049"/>
            <a:ext cx="6460120" cy="5134457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3A86D0E-034F-F4E0-46D6-2B7F890CD177}"/>
              </a:ext>
            </a:extLst>
          </p:cNvPr>
          <p:cNvSpPr txBox="1">
            <a:spLocks/>
          </p:cNvSpPr>
          <p:nvPr/>
        </p:nvSpPr>
        <p:spPr>
          <a:xfrm>
            <a:off x="6047216" y="1070925"/>
            <a:ext cx="6057008" cy="1856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Global active power is not normally distributed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5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2" y="-1407"/>
            <a:ext cx="10439401" cy="98041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Exploratory Data Analysis (EDA)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057" y="735258"/>
            <a:ext cx="8998906" cy="641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transformed using feature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348DC-947A-6DEA-3ACE-5E3E041D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07"/>
            <a:ext cx="12288455" cy="57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2" y="650775"/>
            <a:ext cx="10198262" cy="29898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Active Power Consumption WITH ROLLING MEANS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932F0-A7EA-224F-AF97-DAC984F6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002"/>
            <a:ext cx="1219200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1" y="-1407"/>
            <a:ext cx="10439401" cy="6235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LSTM Model Development</a:t>
            </a:r>
            <a:r>
              <a:rPr lang="en-US" dirty="0"/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9754" y="696677"/>
            <a:ext cx="8545564" cy="1306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Train LSTM architectures using historical energy consumption data</a:t>
            </a:r>
          </a:p>
          <a:p>
            <a:r>
              <a:rPr lang="en-US" dirty="0">
                <a:ea typeface="+mn-lt"/>
                <a:cs typeface="+mn-lt"/>
              </a:rPr>
              <a:t>optimize with techniques like dropout and early stopping.</a:t>
            </a:r>
          </a:p>
          <a:p>
            <a:r>
              <a:rPr lang="en-US" dirty="0">
                <a:ea typeface="+mn-lt"/>
                <a:cs typeface="+mn-lt"/>
              </a:rPr>
              <a:t>Evaluate model performance (MAE, MSE) on training and testing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C51C4DB0-6586-CAA0-BA27-5754CB07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56" y="1904216"/>
            <a:ext cx="7930708" cy="49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1" y="-1407"/>
            <a:ext cx="10439401" cy="6235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LSTM Model actual vs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E01EA-2DBC-6190-64D4-3D33C1CC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" y="622117"/>
            <a:ext cx="6091512" cy="37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2A8072-E1DA-8CC9-04A0-505449CB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2297"/>
            <a:ext cx="6091512" cy="37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6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1" y="-1407"/>
            <a:ext cx="10439401" cy="6235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COMPARISON</a:t>
            </a:r>
            <a:r>
              <a:rPr lang="en-US" dirty="0"/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9754" y="696677"/>
            <a:ext cx="9654804" cy="51940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LSTM Model: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MAE-Train: 25.26, &amp; Test: 20.90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MSE-Train: 1274.81, &amp; Test: 856.86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Consistent performance on training and test data suggests good generalization.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ARIMA (2,0,2):</a:t>
            </a:r>
          </a:p>
          <a:p>
            <a:r>
              <a:rPr lang="en-US" dirty="0">
                <a:ea typeface="+mn-lt"/>
                <a:cs typeface="+mn-lt"/>
              </a:rPr>
              <a:t>Training MSE: 1445.72</a:t>
            </a:r>
          </a:p>
          <a:p>
            <a:r>
              <a:rPr lang="en-US" dirty="0">
                <a:ea typeface="+mn-lt"/>
                <a:cs typeface="+mn-lt"/>
              </a:rPr>
              <a:t>Test MSE: 2155.50</a:t>
            </a:r>
          </a:p>
          <a:p>
            <a:r>
              <a:rPr lang="en-US" dirty="0">
                <a:ea typeface="+mn-lt"/>
                <a:cs typeface="+mn-lt"/>
              </a:rPr>
              <a:t>Higher test error indicates overfitting to training data.</a:t>
            </a:r>
          </a:p>
          <a:p>
            <a:r>
              <a:rPr lang="en-US" b="1" dirty="0">
                <a:ea typeface="+mn-lt"/>
                <a:cs typeface="+mn-lt"/>
              </a:rPr>
              <a:t>ARIMA (52,0,1):</a:t>
            </a:r>
          </a:p>
          <a:p>
            <a:r>
              <a:rPr lang="en-US" dirty="0">
                <a:ea typeface="+mn-lt"/>
                <a:cs typeface="+mn-lt"/>
              </a:rPr>
              <a:t>Training MSE: 1253.20</a:t>
            </a:r>
          </a:p>
          <a:p>
            <a:r>
              <a:rPr lang="en-US" dirty="0">
                <a:ea typeface="+mn-lt"/>
                <a:cs typeface="+mn-lt"/>
              </a:rPr>
              <a:t>Test MSE: 2141.75</a:t>
            </a:r>
          </a:p>
          <a:p>
            <a:r>
              <a:rPr lang="en-US" dirty="0">
                <a:ea typeface="+mn-lt"/>
                <a:cs typeface="+mn-lt"/>
              </a:rPr>
              <a:t>Slightly better than (2,0,2) but still shows overfitting.</a:t>
            </a:r>
          </a:p>
          <a:p>
            <a:endParaRPr lang="en-US" sz="1900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85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407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CAPSTONE PROJECT:</vt:lpstr>
      <vt:lpstr>Problem Statement</vt:lpstr>
      <vt:lpstr>DATA SOURCE &amp; CLEANING</vt:lpstr>
      <vt:lpstr>Exploratory Data Analysis (EDA)</vt:lpstr>
      <vt:lpstr>Exploratory Data Analysis (EDA)</vt:lpstr>
      <vt:lpstr>Active Power Consumption WITH ROLLING MEANS</vt:lpstr>
      <vt:lpstr>LSTM Model Development </vt:lpstr>
      <vt:lpstr>LSTM Model actual vs prediction</vt:lpstr>
      <vt:lpstr>MODEL COMPARISON </vt:lpstr>
      <vt:lpstr>ARIMA MODEL(52,0,1) actual vs prediction</vt:lpstr>
      <vt:lpstr>CONCLUSION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LIONEL LWAMBA</cp:lastModifiedBy>
  <cp:revision>349</cp:revision>
  <dcterms:created xsi:type="dcterms:W3CDTF">2024-05-23T02:25:45Z</dcterms:created>
  <dcterms:modified xsi:type="dcterms:W3CDTF">2024-05-24T06:21:03Z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