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6" r:id="rId8"/>
    <p:sldId id="267" r:id="rId9"/>
    <p:sldId id="265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199" y="1887855"/>
            <a:ext cx="10579601" cy="15411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基于强化学习的虚拟网络功能放置研究与实现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2647315" y="3883660"/>
            <a:ext cx="8246110" cy="12065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指导老师：郭松涛（重庆大学）郭得科（天津大学）</a:t>
            </a:r>
            <a:r>
              <a:rPr lang="en-US" altLang="zh-CN" sz="2400" dirty="0"/>
              <a:t>	</a:t>
            </a:r>
            <a:r>
              <a:rPr lang="zh-CN" altLang="en-US" sz="2400" dirty="0"/>
              <a:t>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67345" y="4914900"/>
            <a:ext cx="3756660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  <a:buSzTx/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201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级计科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  <a:buSzTx/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李林轩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  <a:buSzTx/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201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84320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</a:t>
            </a:r>
            <a:r>
              <a:rPr lang="zh-CN" altLang="en-US" sz="2000" dirty="0">
                <a:sym typeface="+mn-ea"/>
              </a:rPr>
              <a:t>     </a:t>
            </a:r>
          </a:p>
        </p:txBody>
      </p:sp>
      <p:pic>
        <p:nvPicPr>
          <p:cNvPr id="5" name="图片 4" descr="校名（蓝色）-Scre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55" y="459740"/>
            <a:ext cx="1712595" cy="5886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50625" y="6166485"/>
            <a:ext cx="56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pic>
        <p:nvPicPr>
          <p:cNvPr id="8" name="图片 7" descr="校徽（蓝色）-Screen">
            <a:extLst>
              <a:ext uri="{FF2B5EF4-FFF2-40B4-BE49-F238E27FC236}">
                <a16:creationId xmlns:a16="http://schemas.microsoft.com/office/drawing/2014/main" id="{22583B2F-6ACF-E219-FFDE-8633FA5A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3FB80-A509-F9AE-0485-15714CEC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校徽（蓝色）-Screen">
            <a:extLst>
              <a:ext uri="{FF2B5EF4-FFF2-40B4-BE49-F238E27FC236}">
                <a16:creationId xmlns:a16="http://schemas.microsoft.com/office/drawing/2014/main" id="{D6B773CB-57FE-9826-CB69-7892900E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6C911A-5B9C-7B87-48DC-7E5CD9AA18A5}"/>
              </a:ext>
            </a:extLst>
          </p:cNvPr>
          <p:cNvSpPr txBox="1"/>
          <p:nvPr/>
        </p:nvSpPr>
        <p:spPr>
          <a:xfrm>
            <a:off x="1445895" y="400685"/>
            <a:ext cx="5103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134021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CB2CC-415F-1C85-B4AC-3FF4AE97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算法只考虑了一部分因素，是较为理想的情况，事实上还有许多因素没有考虑</a:t>
            </a:r>
            <a:endParaRPr lang="en-US" altLang="zh-CN" dirty="0"/>
          </a:p>
          <a:p>
            <a:r>
              <a:rPr lang="zh-CN" altLang="en-US" dirty="0"/>
              <a:t>网络拓扑结构为星型拓扑结构，较为简单</a:t>
            </a:r>
            <a:endParaRPr lang="en-US" altLang="zh-CN" dirty="0"/>
          </a:p>
          <a:p>
            <a:r>
              <a:rPr lang="zh-CN" altLang="en-US" dirty="0"/>
              <a:t>算法在低占用率的网络中无法保证能够找到遵守限制的解</a:t>
            </a:r>
            <a:endParaRPr lang="en-US" altLang="zh-CN" dirty="0"/>
          </a:p>
          <a:p>
            <a:r>
              <a:rPr lang="zh-CN" altLang="en-US" dirty="0"/>
              <a:t>策略梯度方法容易收敛到局部最优，采用训练多个模型并取最优的方法无法从根本解决这个问题</a:t>
            </a:r>
          </a:p>
        </p:txBody>
      </p:sp>
      <p:pic>
        <p:nvPicPr>
          <p:cNvPr id="4" name="图片 3" descr="校徽（蓝色）-Screen">
            <a:extLst>
              <a:ext uri="{FF2B5EF4-FFF2-40B4-BE49-F238E27FC236}">
                <a16:creationId xmlns:a16="http://schemas.microsoft.com/office/drawing/2014/main" id="{987FA0BE-66FF-F491-A289-F1F30CEA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61B9B4-E204-A71D-F129-9EBE5F7A7FD8}"/>
              </a:ext>
            </a:extLst>
          </p:cNvPr>
          <p:cNvSpPr txBox="1"/>
          <p:nvPr/>
        </p:nvSpPr>
        <p:spPr>
          <a:xfrm>
            <a:off x="1445895" y="400685"/>
            <a:ext cx="5103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不足与展望</a:t>
            </a:r>
          </a:p>
        </p:txBody>
      </p:sp>
    </p:spTree>
    <p:extLst>
      <p:ext uri="{BB962C8B-B14F-4D97-AF65-F5344CB8AC3E}">
        <p14:creationId xmlns:p14="http://schemas.microsoft.com/office/powerpoint/2010/main" val="374281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84E4C8-9A8E-D2C1-9791-A238BE3777A3}"/>
              </a:ext>
            </a:extLst>
          </p:cNvPr>
          <p:cNvSpPr txBox="1"/>
          <p:nvPr/>
        </p:nvSpPr>
        <p:spPr>
          <a:xfrm>
            <a:off x="2601087" y="2599055"/>
            <a:ext cx="7197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谢谢观看！</a:t>
            </a:r>
          </a:p>
        </p:txBody>
      </p:sp>
      <p:pic>
        <p:nvPicPr>
          <p:cNvPr id="6" name="图片 5" descr="校徽（蓝色）-Screen">
            <a:extLst>
              <a:ext uri="{FF2B5EF4-FFF2-40B4-BE49-F238E27FC236}">
                <a16:creationId xmlns:a16="http://schemas.microsoft.com/office/drawing/2014/main" id="{F8CDE919-4F7A-14E8-EDE6-7A53D5ED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pic>
        <p:nvPicPr>
          <p:cNvPr id="7" name="图片 6" descr="校名（蓝色）-Screen">
            <a:extLst>
              <a:ext uri="{FF2B5EF4-FFF2-40B4-BE49-F238E27FC236}">
                <a16:creationId xmlns:a16="http://schemas.microsoft.com/office/drawing/2014/main" id="{411835CF-1E3C-A8E5-15FF-11A420B9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55" y="459740"/>
            <a:ext cx="1712595" cy="5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0C269-B677-4E13-6392-60771FC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研究背景和意义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研究实现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研究结果</a:t>
            </a:r>
          </a:p>
        </p:txBody>
      </p:sp>
      <p:pic>
        <p:nvPicPr>
          <p:cNvPr id="4" name="图片 3" descr="校徽（蓝色）-Screen">
            <a:extLst>
              <a:ext uri="{FF2B5EF4-FFF2-40B4-BE49-F238E27FC236}">
                <a16:creationId xmlns:a16="http://schemas.microsoft.com/office/drawing/2014/main" id="{A6E68CF1-C795-1EBF-0B56-022F632A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3F11E2-BF35-2FC4-FDCA-E7D9C5658B07}"/>
              </a:ext>
            </a:extLst>
          </p:cNvPr>
          <p:cNvSpPr txBox="1"/>
          <p:nvPr/>
        </p:nvSpPr>
        <p:spPr>
          <a:xfrm>
            <a:off x="1445895" y="400685"/>
            <a:ext cx="4542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9588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5A003-A811-676D-132F-1270A8AA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网络设备与网络功能绑定</a:t>
            </a:r>
            <a:r>
              <a:rPr lang="en-US" altLang="zh-CN" dirty="0"/>
              <a:t>—</a:t>
            </a:r>
            <a:r>
              <a:rPr lang="zh-CN" altLang="en-US" dirty="0"/>
              <a:t>添加新的网络服务、升级网络困难</a:t>
            </a:r>
            <a:endParaRPr lang="en-US" altLang="zh-CN" dirty="0"/>
          </a:p>
          <a:p>
            <a:r>
              <a:rPr lang="zh-CN" altLang="en-US" dirty="0"/>
              <a:t>网络功能虚拟化</a:t>
            </a:r>
            <a:r>
              <a:rPr lang="en-US" altLang="zh-CN" dirty="0"/>
              <a:t>NFV</a:t>
            </a:r>
            <a:r>
              <a:rPr lang="zh-CN" altLang="en-US" dirty="0"/>
              <a:t>技术将网络功能的实现从专用硬件转移到基于软件的组件，命名为虚拟网络功能</a:t>
            </a:r>
            <a:r>
              <a:rPr lang="en-US" altLang="zh-CN" dirty="0"/>
              <a:t>VNF</a:t>
            </a:r>
          </a:p>
          <a:p>
            <a:r>
              <a:rPr lang="en-US" altLang="zh-CN" dirty="0"/>
              <a:t>VNF</a:t>
            </a:r>
            <a:r>
              <a:rPr lang="zh-CN" altLang="en-US" dirty="0"/>
              <a:t>需要放置到物理网络设备中运行，需要寻找</a:t>
            </a:r>
            <a:r>
              <a:rPr lang="en-US" altLang="zh-CN" dirty="0"/>
              <a:t>VNF</a:t>
            </a:r>
            <a:r>
              <a:rPr lang="zh-CN" altLang="en-US" dirty="0"/>
              <a:t>在物理网络设备中的放置方案</a:t>
            </a:r>
            <a:r>
              <a:rPr lang="en-US" altLang="zh-CN" dirty="0"/>
              <a:t>—VNF-FGE</a:t>
            </a:r>
            <a:r>
              <a:rPr lang="zh-CN" altLang="en-US" dirty="0"/>
              <a:t>（</a:t>
            </a:r>
            <a:r>
              <a:rPr lang="en-US" altLang="zh-CN" dirty="0"/>
              <a:t>VNF</a:t>
            </a:r>
            <a:r>
              <a:rPr lang="zh-CN" altLang="en-US" dirty="0"/>
              <a:t>前向图嵌入）</a:t>
            </a:r>
          </a:p>
        </p:txBody>
      </p:sp>
      <p:pic>
        <p:nvPicPr>
          <p:cNvPr id="4" name="图片 3" descr="校徽（蓝色）-Screen">
            <a:extLst>
              <a:ext uri="{FF2B5EF4-FFF2-40B4-BE49-F238E27FC236}">
                <a16:creationId xmlns:a16="http://schemas.microsoft.com/office/drawing/2014/main" id="{05DF3ADA-968D-1DE0-314A-90227287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F8405D-5ECF-8AFC-FD2B-85C0D05F579F}"/>
              </a:ext>
            </a:extLst>
          </p:cNvPr>
          <p:cNvSpPr txBox="1"/>
          <p:nvPr/>
        </p:nvSpPr>
        <p:spPr>
          <a:xfrm>
            <a:off x="1445895" y="400685"/>
            <a:ext cx="4542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研究背景和意义</a:t>
            </a:r>
          </a:p>
        </p:txBody>
      </p:sp>
    </p:spTree>
    <p:extLst>
      <p:ext uri="{BB962C8B-B14F-4D97-AF65-F5344CB8AC3E}">
        <p14:creationId xmlns:p14="http://schemas.microsoft.com/office/powerpoint/2010/main" val="52430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EE5FC-0FD8-688D-04A1-2A22005A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QoS—</a:t>
            </a:r>
            <a:r>
              <a:rPr lang="zh-CN" altLang="en-US" dirty="0"/>
              <a:t>服务功能链的时延要求</a:t>
            </a:r>
            <a:endParaRPr lang="en-US" altLang="zh-CN" dirty="0"/>
          </a:p>
          <a:p>
            <a:r>
              <a:rPr lang="zh-CN" altLang="en-US" dirty="0"/>
              <a:t>物理网络中处理器处理能力、处理时延</a:t>
            </a:r>
            <a:endParaRPr lang="en-US" altLang="zh-CN" dirty="0"/>
          </a:p>
          <a:p>
            <a:r>
              <a:rPr lang="zh-CN" altLang="en-US" dirty="0"/>
              <a:t>链路带宽、链路传输时延</a:t>
            </a:r>
          </a:p>
        </p:txBody>
      </p:sp>
      <p:pic>
        <p:nvPicPr>
          <p:cNvPr id="4" name="图片 3" descr="校徽（蓝色）-Screen">
            <a:extLst>
              <a:ext uri="{FF2B5EF4-FFF2-40B4-BE49-F238E27FC236}">
                <a16:creationId xmlns:a16="http://schemas.microsoft.com/office/drawing/2014/main" id="{F20E43F5-AC2F-0894-533A-E5791276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F0D1CB-59A4-A391-61CC-E9D2936ED89A}"/>
              </a:ext>
            </a:extLst>
          </p:cNvPr>
          <p:cNvSpPr txBox="1"/>
          <p:nvPr/>
        </p:nvSpPr>
        <p:spPr>
          <a:xfrm>
            <a:off x="1445895" y="400685"/>
            <a:ext cx="5103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VNF-FGE</a:t>
            </a:r>
            <a:r>
              <a:rPr lang="zh-CN" altLang="en-US" sz="4000" dirty="0"/>
              <a:t>中考虑的因素</a:t>
            </a:r>
          </a:p>
        </p:txBody>
      </p:sp>
    </p:spTree>
    <p:extLst>
      <p:ext uri="{BB962C8B-B14F-4D97-AF65-F5344CB8AC3E}">
        <p14:creationId xmlns:p14="http://schemas.microsoft.com/office/powerpoint/2010/main" val="146660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0D1CB-59A4-A391-61CC-E9D2936ED89A}"/>
              </a:ext>
            </a:extLst>
          </p:cNvPr>
          <p:cNvSpPr txBox="1"/>
          <p:nvPr/>
        </p:nvSpPr>
        <p:spPr>
          <a:xfrm>
            <a:off x="830262" y="59200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VNF</a:t>
            </a:r>
            <a:r>
              <a:rPr lang="zh-CN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放置例子</a:t>
            </a:r>
            <a:endParaRPr lang="en-US" altLang="zh-CN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校徽（蓝色）-Screen">
            <a:extLst>
              <a:ext uri="{FF2B5EF4-FFF2-40B4-BE49-F238E27FC236}">
                <a16:creationId xmlns:a16="http://schemas.microsoft.com/office/drawing/2014/main" id="{F20E43F5-AC2F-0894-533A-E5791276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EAF7761A-F504-E682-9EF8-0E59D059B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13" y="1716296"/>
            <a:ext cx="7298773" cy="3707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59226-9D69-A2DC-3927-1423FF6E0F18}"/>
                  </a:ext>
                </a:extLst>
              </p:cNvPr>
              <p:cNvSpPr txBox="1"/>
              <p:nvPr/>
            </p:nvSpPr>
            <p:spPr>
              <a:xfrm>
                <a:off x="5568802" y="5896664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59226-9D69-A2DC-3927-1423FF6E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02" y="5896664"/>
                <a:ext cx="6097772" cy="369332"/>
              </a:xfrm>
              <a:prstGeom prst="rect">
                <a:avLst/>
              </a:prstGeom>
              <a:blipFill>
                <a:blip r:embed="rId4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71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5BC72E-F912-7DA6-D58E-B8BB35C93AA9}"/>
              </a:ext>
            </a:extLst>
          </p:cNvPr>
          <p:cNvSpPr txBox="1"/>
          <p:nvPr/>
        </p:nvSpPr>
        <p:spPr>
          <a:xfrm>
            <a:off x="1255059" y="5579614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放置算法流程图</a:t>
            </a:r>
          </a:p>
        </p:txBody>
      </p:sp>
      <p:pic>
        <p:nvPicPr>
          <p:cNvPr id="8" name="图片 7" descr="图示&#10;&#10;低可信度描述已自动生成">
            <a:extLst>
              <a:ext uri="{FF2B5EF4-FFF2-40B4-BE49-F238E27FC236}">
                <a16:creationId xmlns:a16="http://schemas.microsoft.com/office/drawing/2014/main" id="{B7913C1B-EC60-F101-1C6D-CE66E1DC6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62" y="583888"/>
            <a:ext cx="9515676" cy="4995726"/>
          </a:xfrm>
          <a:prstGeom prst="rect">
            <a:avLst/>
          </a:prstGeom>
          <a:noFill/>
        </p:spPr>
      </p:pic>
      <p:pic>
        <p:nvPicPr>
          <p:cNvPr id="4" name="图片 3" descr="校徽（蓝色）-Screen">
            <a:extLst>
              <a:ext uri="{FF2B5EF4-FFF2-40B4-BE49-F238E27FC236}">
                <a16:creationId xmlns:a16="http://schemas.microsoft.com/office/drawing/2014/main" id="{413D91B2-5A8B-7280-9478-0B9FFCB3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0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664CC4-C05E-E060-0AC5-8BF95DCB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算法评估</a:t>
            </a:r>
            <a:endParaRPr lang="en-US" altLang="zh-CN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条形图&#10;&#10;描述已自动生成">
            <a:extLst>
              <a:ext uri="{FF2B5EF4-FFF2-40B4-BE49-F238E27FC236}">
                <a16:creationId xmlns:a16="http://schemas.microsoft.com/office/drawing/2014/main" id="{047FE534-F9BC-2CFD-A016-AFC063B3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09803"/>
            <a:ext cx="7214616" cy="5410961"/>
          </a:xfrm>
          <a:prstGeom prst="rect">
            <a:avLst/>
          </a:prstGeom>
          <a:noFill/>
        </p:spPr>
      </p:pic>
      <p:pic>
        <p:nvPicPr>
          <p:cNvPr id="7" name="图片 6" descr="校徽（蓝色）-Screen">
            <a:extLst>
              <a:ext uri="{FF2B5EF4-FFF2-40B4-BE49-F238E27FC236}">
                <a16:creationId xmlns:a16="http://schemas.microsoft.com/office/drawing/2014/main" id="{A3315CBB-DDA8-5E9F-6945-F4F5238D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3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06E621-B98C-3A9D-628C-3AEB11A55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60" y="3502148"/>
            <a:ext cx="4449982" cy="3337486"/>
          </a:xfrm>
          <a:prstGeom prst="rect">
            <a:avLst/>
          </a:prstGeom>
          <a:noFill/>
        </p:spPr>
      </p:pic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DC0DD3B-51DF-3B80-027D-11FDBBC5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45" y="36578"/>
            <a:ext cx="4425691" cy="3319269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5132EC-979B-69CD-D156-8CEA2EC62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27" y="3502149"/>
            <a:ext cx="4449982" cy="3337487"/>
          </a:xfrm>
          <a:prstGeom prst="rect">
            <a:avLst/>
          </a:prstGeom>
          <a:noFill/>
        </p:spPr>
      </p:pic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367A195-0845-6B2D-2FC9-4CCEFE06F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7" y="0"/>
            <a:ext cx="4474462" cy="3355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1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91A4C-49B7-8A39-2111-8B6445D83E8D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400">
                <a:latin typeface="+mj-lt"/>
                <a:ea typeface="+mj-ea"/>
                <a:cs typeface="+mj-cs"/>
              </a:rPr>
              <a:t>算法对比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校徽（蓝色）-Screen">
            <a:extLst>
              <a:ext uri="{FF2B5EF4-FFF2-40B4-BE49-F238E27FC236}">
                <a16:creationId xmlns:a16="http://schemas.microsoft.com/office/drawing/2014/main" id="{26CF2BB6-FDBC-2B42-33B7-03093914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85115"/>
            <a:ext cx="937895" cy="9378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3F4E96-EBC2-AEE4-18F2-550F0AEFB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4920" y="737680"/>
            <a:ext cx="7177134" cy="5382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18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254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主题</vt:lpstr>
      <vt:lpstr>基于强化学习的虚拟网络功能放置研究与实现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算法评估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llxnb</dc:creator>
  <cp:lastModifiedBy>李 林晓</cp:lastModifiedBy>
  <cp:revision>33</cp:revision>
  <dcterms:created xsi:type="dcterms:W3CDTF">2022-05-21T08:39:34Z</dcterms:created>
  <dcterms:modified xsi:type="dcterms:W3CDTF">2022-05-25T03:18:46Z</dcterms:modified>
</cp:coreProperties>
</file>