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304" r:id="rId4"/>
    <p:sldId id="257" r:id="rId5"/>
    <p:sldId id="308" r:id="rId6"/>
    <p:sldId id="305" r:id="rId7"/>
    <p:sldId id="309" r:id="rId8"/>
    <p:sldId id="306" r:id="rId9"/>
    <p:sldId id="307" r:id="rId10"/>
    <p:sldId id="310" r:id="rId11"/>
    <p:sldId id="267" r:id="rId12"/>
    <p:sldId id="265" r:id="rId13"/>
    <p:sldId id="279" r:id="rId14"/>
    <p:sldId id="282" r:id="rId15"/>
    <p:sldId id="283" r:id="rId16"/>
    <p:sldId id="268" r:id="rId17"/>
    <p:sldId id="288" r:id="rId18"/>
    <p:sldId id="300" r:id="rId19"/>
    <p:sldId id="301" r:id="rId20"/>
    <p:sldId id="302" r:id="rId21"/>
    <p:sldId id="303" r:id="rId22"/>
    <p:sldId id="278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E5D87"/>
    <a:srgbClr val="6A5B84"/>
    <a:srgbClr val="F4C96A"/>
    <a:srgbClr val="A41D21"/>
    <a:srgbClr val="CD2026"/>
    <a:srgbClr val="CE2026"/>
    <a:srgbClr val="8E181B"/>
    <a:srgbClr val="DDD5CB"/>
    <a:srgbClr val="DDD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4" y="258"/>
      </p:cViewPr>
      <p:guideLst>
        <p:guide orient="horz" pos="2373"/>
        <p:guide pos="3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603" y="6071701"/>
            <a:ext cx="704850" cy="704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0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jpe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jpe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jpe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image" Target="../media/image33.png"/><Relationship Id="rId6" Type="http://schemas.openxmlformats.org/officeDocument/2006/relationships/tags" Target="../tags/tag1.xml"/><Relationship Id="rId5" Type="http://schemas.openxmlformats.org/officeDocument/2006/relationships/image" Target="../media/image32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.xml"/><Relationship Id="rId7" Type="http://schemas.openxmlformats.org/officeDocument/2006/relationships/image" Target="../media/image33.png"/><Relationship Id="rId6" Type="http://schemas.openxmlformats.org/officeDocument/2006/relationships/tags" Target="../tags/tag5.xml"/><Relationship Id="rId5" Type="http://schemas.openxmlformats.org/officeDocument/2006/relationships/image" Target="../media/image32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jpe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jpe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1" cstate="print"/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2963545" y="2434590"/>
            <a:ext cx="606869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两人项目产品设计</a:t>
            </a:r>
            <a:endParaRPr lang="zh-CN" altLang="en-US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文本框 23"/>
          <p:cNvSpPr>
            <a:spLocks noChangeArrowheads="1"/>
          </p:cNvSpPr>
          <p:nvPr/>
        </p:nvSpPr>
        <p:spPr bwMode="auto">
          <a:xfrm>
            <a:off x="528638" y="4415653"/>
            <a:ext cx="544036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队名：冲冲冲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队员 ：韩悦 王奂琪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28638" y="4186401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1034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5" name="直角三角形 10"/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6" name="五边形 12"/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7" name="直角三角形 13"/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8" name="五边形 15"/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9" name="直角三角形 16"/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1040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5" y="1763630"/>
            <a:ext cx="2308145" cy="2308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9"/>
          <p:cNvSpPr>
            <a:spLocks noChangeArrowheads="1"/>
          </p:cNvSpPr>
          <p:nvPr/>
        </p:nvSpPr>
        <p:spPr bwMode="auto">
          <a:xfrm>
            <a:off x="7395210" y="1609090"/>
            <a:ext cx="4274185" cy="524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无论是为了出国、保研或者是为了给自己的大学生活留下一个完美的句号，我们都希望最终可以有一个自己心目中理想的GPA，而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如果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现有的GPA不尽如人意，我们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则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需要通过在接下来的学期中修习学分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来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提高GPA。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【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18级计算机系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培养计划</a:t>
            </a:r>
            <a:r>
              <a:rPr lang="en-US" altLang="zh-CN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】</a:t>
            </a:r>
            <a:endParaRPr lang="en-US" altLang="zh-CN" sz="2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</p:txBody>
      </p:sp>
      <p:grpSp>
        <p:nvGrpSpPr>
          <p:cNvPr id="8197" name="Group 5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8201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11271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6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7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8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09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10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8211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821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821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821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8202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526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提绩点神器</a:t>
              </a:r>
              <a:endPara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 descr="gpa图片_meitu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95" y="1470025"/>
            <a:ext cx="7128510" cy="3716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4"/>
          <p:cNvSpPr>
            <a:spLocks noChangeArrowheads="1"/>
          </p:cNvSpPr>
          <p:nvPr/>
        </p:nvSpPr>
        <p:spPr bwMode="auto">
          <a:xfrm rot="5400000">
            <a:off x="5657215" y="3180080"/>
            <a:ext cx="53975" cy="2282825"/>
          </a:xfrm>
          <a:custGeom>
            <a:avLst/>
            <a:gdLst>
              <a:gd name="T0" fmla="*/ 53975 w 37"/>
              <a:gd name="T1" fmla="*/ 2282825 h 1580"/>
              <a:gd name="T2" fmla="*/ 0 w 37"/>
              <a:gd name="T3" fmla="*/ 2282825 h 1580"/>
              <a:gd name="T4" fmla="*/ 0 w 37"/>
              <a:gd name="T5" fmla="*/ 0 h 1580"/>
              <a:gd name="T6" fmla="*/ 53975 w 37"/>
              <a:gd name="T7" fmla="*/ 0 h 1580"/>
              <a:gd name="T8" fmla="*/ 53975 w 37"/>
              <a:gd name="T9" fmla="*/ 2282825 h 1580"/>
              <a:gd name="T10" fmla="*/ 53975 w 37"/>
              <a:gd name="T11" fmla="*/ 2282825 h 1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580"/>
              <a:gd name="T20" fmla="*/ 37 w 37"/>
              <a:gd name="T21" fmla="*/ 1580 h 15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6146" name="Group 2"/>
          <p:cNvGrpSpPr/>
          <p:nvPr/>
        </p:nvGrpSpPr>
        <p:grpSpPr bwMode="auto">
          <a:xfrm>
            <a:off x="0" y="434975"/>
            <a:ext cx="12192000" cy="899478"/>
            <a:chOff x="0" y="0"/>
            <a:chExt cx="19200" cy="1418"/>
          </a:xfrm>
        </p:grpSpPr>
        <p:grpSp>
          <p:nvGrpSpPr>
            <p:cNvPr id="6209" name="组合 24"/>
            <p:cNvGrpSpPr/>
            <p:nvPr/>
          </p:nvGrpSpPr>
          <p:grpSpPr bwMode="auto">
            <a:xfrm>
              <a:off x="0" y="0"/>
              <a:ext cx="19200" cy="1418"/>
              <a:chOff x="0" y="0"/>
              <a:chExt cx="56983904" cy="4207182"/>
            </a:xfrm>
          </p:grpSpPr>
          <p:sp>
            <p:nvSpPr>
              <p:cNvPr id="9220" name="矩形 14"/>
              <p:cNvSpPr>
                <a:spLocks noChangeArrowheads="1"/>
              </p:cNvSpPr>
              <p:nvPr/>
            </p:nvSpPr>
            <p:spPr bwMode="auto">
              <a:xfrm>
                <a:off x="0" y="436871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4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5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6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7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8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9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6220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221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222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0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2836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输入输出</a:t>
              </a:r>
              <a:endPara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73" name="Freeform 34"/>
          <p:cNvSpPr>
            <a:spLocks noChangeArrowheads="1"/>
          </p:cNvSpPr>
          <p:nvPr/>
        </p:nvSpPr>
        <p:spPr bwMode="auto">
          <a:xfrm rot="5400000">
            <a:off x="5624195" y="1118870"/>
            <a:ext cx="53975" cy="2282825"/>
          </a:xfrm>
          <a:custGeom>
            <a:avLst/>
            <a:gdLst>
              <a:gd name="T0" fmla="*/ 53975 w 37"/>
              <a:gd name="T1" fmla="*/ 2282825 h 1580"/>
              <a:gd name="T2" fmla="*/ 0 w 37"/>
              <a:gd name="T3" fmla="*/ 2282825 h 1580"/>
              <a:gd name="T4" fmla="*/ 0 w 37"/>
              <a:gd name="T5" fmla="*/ 0 h 1580"/>
              <a:gd name="T6" fmla="*/ 53975 w 37"/>
              <a:gd name="T7" fmla="*/ 0 h 1580"/>
              <a:gd name="T8" fmla="*/ 53975 w 37"/>
              <a:gd name="T9" fmla="*/ 2282825 h 1580"/>
              <a:gd name="T10" fmla="*/ 53975 w 37"/>
              <a:gd name="T11" fmla="*/ 2282825 h 1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580"/>
              <a:gd name="T20" fmla="*/ 37 w 37"/>
              <a:gd name="T21" fmla="*/ 1580 h 15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Freeform 35"/>
          <p:cNvSpPr>
            <a:spLocks noChangeArrowheads="1"/>
          </p:cNvSpPr>
          <p:nvPr/>
        </p:nvSpPr>
        <p:spPr bwMode="auto">
          <a:xfrm rot="5400000">
            <a:off x="908050" y="5180965"/>
            <a:ext cx="76200" cy="1546225"/>
          </a:xfrm>
          <a:custGeom>
            <a:avLst/>
            <a:gdLst>
              <a:gd name="T0" fmla="*/ 53975 w 37"/>
              <a:gd name="T1" fmla="*/ 1209675 h 837"/>
              <a:gd name="T2" fmla="*/ 0 w 37"/>
              <a:gd name="T3" fmla="*/ 1209675 h 837"/>
              <a:gd name="T4" fmla="*/ 0 w 37"/>
              <a:gd name="T5" fmla="*/ 0 h 837"/>
              <a:gd name="T6" fmla="*/ 53975 w 37"/>
              <a:gd name="T7" fmla="*/ 0 h 837"/>
              <a:gd name="T8" fmla="*/ 53975 w 37"/>
              <a:gd name="T9" fmla="*/ 1209675 h 837"/>
              <a:gd name="T10" fmla="*/ 53975 w 37"/>
              <a:gd name="T11" fmla="*/ 1209675 h 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837"/>
              <a:gd name="T20" fmla="*/ 37 w 37"/>
              <a:gd name="T21" fmla="*/ 837 h 8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close/>
              </a:path>
            </a:pathLst>
          </a:custGeom>
          <a:solidFill>
            <a:srgbClr val="A4B6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Freeform 36"/>
          <p:cNvSpPr>
            <a:spLocks noChangeArrowheads="1"/>
          </p:cNvSpPr>
          <p:nvPr/>
        </p:nvSpPr>
        <p:spPr bwMode="auto">
          <a:xfrm rot="5400000">
            <a:off x="1363980" y="3181985"/>
            <a:ext cx="63500" cy="2444750"/>
          </a:xfrm>
          <a:custGeom>
            <a:avLst/>
            <a:gdLst>
              <a:gd name="T0" fmla="*/ 63500 w 44"/>
              <a:gd name="T1" fmla="*/ 2444750 h 1692"/>
              <a:gd name="T2" fmla="*/ 0 w 44"/>
              <a:gd name="T3" fmla="*/ 2444750 h 1692"/>
              <a:gd name="T4" fmla="*/ 0 w 44"/>
              <a:gd name="T5" fmla="*/ 0 h 1692"/>
              <a:gd name="T6" fmla="*/ 63500 w 44"/>
              <a:gd name="T7" fmla="*/ 0 h 1692"/>
              <a:gd name="T8" fmla="*/ 63500 w 44"/>
              <a:gd name="T9" fmla="*/ 2444750 h 1692"/>
              <a:gd name="T10" fmla="*/ 63500 w 44"/>
              <a:gd name="T11" fmla="*/ 2444750 h 16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"/>
              <a:gd name="T19" fmla="*/ 0 h 1692"/>
              <a:gd name="T20" fmla="*/ 44 w 44"/>
              <a:gd name="T21" fmla="*/ 1692 h 16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close/>
              </a:path>
            </a:pathLst>
          </a:custGeom>
          <a:solidFill>
            <a:srgbClr val="6B9B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6" name="Freeform 37"/>
          <p:cNvSpPr>
            <a:spLocks noChangeArrowheads="1"/>
          </p:cNvSpPr>
          <p:nvPr/>
        </p:nvSpPr>
        <p:spPr bwMode="auto">
          <a:xfrm rot="5400000">
            <a:off x="912178" y="2413953"/>
            <a:ext cx="53975" cy="1531937"/>
          </a:xfrm>
          <a:custGeom>
            <a:avLst/>
            <a:gdLst>
              <a:gd name="T0" fmla="*/ 53975 w 37"/>
              <a:gd name="T1" fmla="*/ 1531937 h 1060"/>
              <a:gd name="T2" fmla="*/ 0 w 37"/>
              <a:gd name="T3" fmla="*/ 1531937 h 1060"/>
              <a:gd name="T4" fmla="*/ 0 w 37"/>
              <a:gd name="T5" fmla="*/ 0 h 1060"/>
              <a:gd name="T6" fmla="*/ 53975 w 37"/>
              <a:gd name="T7" fmla="*/ 0 h 1060"/>
              <a:gd name="T8" fmla="*/ 53975 w 37"/>
              <a:gd name="T9" fmla="*/ 1531937 h 1060"/>
              <a:gd name="T10" fmla="*/ 53975 w 37"/>
              <a:gd name="T11" fmla="*/ 1531937 h 10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060"/>
              <a:gd name="T20" fmla="*/ 37 w 37"/>
              <a:gd name="T21" fmla="*/ 1060 h 10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Freeform 38"/>
          <p:cNvSpPr>
            <a:spLocks noChangeArrowheads="1"/>
          </p:cNvSpPr>
          <p:nvPr/>
        </p:nvSpPr>
        <p:spPr bwMode="auto">
          <a:xfrm rot="5400000">
            <a:off x="1530350" y="608965"/>
            <a:ext cx="53975" cy="2768600"/>
          </a:xfrm>
          <a:custGeom>
            <a:avLst/>
            <a:gdLst>
              <a:gd name="T0" fmla="*/ 53975 w 37"/>
              <a:gd name="T1" fmla="*/ 2768600 h 1915"/>
              <a:gd name="T2" fmla="*/ 0 w 37"/>
              <a:gd name="T3" fmla="*/ 2768600 h 1915"/>
              <a:gd name="T4" fmla="*/ 0 w 37"/>
              <a:gd name="T5" fmla="*/ 0 h 1915"/>
              <a:gd name="T6" fmla="*/ 53975 w 37"/>
              <a:gd name="T7" fmla="*/ 0 h 1915"/>
              <a:gd name="T8" fmla="*/ 53975 w 37"/>
              <a:gd name="T9" fmla="*/ 2768600 h 1915"/>
              <a:gd name="T10" fmla="*/ 53975 w 37"/>
              <a:gd name="T11" fmla="*/ 2768600 h 19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915"/>
              <a:gd name="T20" fmla="*/ 37 w 37"/>
              <a:gd name="T21" fmla="*/ 1915 h 19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8" name="文本框 59"/>
          <p:cNvSpPr>
            <a:spLocks noChangeArrowheads="1"/>
          </p:cNvSpPr>
          <p:nvPr/>
        </p:nvSpPr>
        <p:spPr bwMode="auto">
          <a:xfrm>
            <a:off x="10117138" y="5372100"/>
            <a:ext cx="309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85" name="Group 51"/>
          <p:cNvGrpSpPr/>
          <p:nvPr/>
        </p:nvGrpSpPr>
        <p:grpSpPr bwMode="auto">
          <a:xfrm>
            <a:off x="1337945" y="4033520"/>
            <a:ext cx="2931160" cy="949903"/>
            <a:chOff x="0" y="0"/>
            <a:chExt cx="4270" cy="1643"/>
          </a:xfrm>
        </p:grpSpPr>
        <p:sp>
          <p:nvSpPr>
            <p:cNvPr id="9268" name="Freeform 33"/>
            <p:cNvSpPr>
              <a:spLocks noChangeArrowheads="1"/>
            </p:cNvSpPr>
            <p:nvPr/>
          </p:nvSpPr>
          <p:spPr bwMode="auto">
            <a:xfrm>
              <a:off x="0" y="0"/>
              <a:ext cx="4270" cy="1643"/>
            </a:xfrm>
            <a:custGeom>
              <a:avLst/>
              <a:gdLst>
                <a:gd name="T0" fmla="*/ 0 w 1708"/>
                <a:gd name="T1" fmla="*/ 657 h 657"/>
                <a:gd name="T2" fmla="*/ 1708 w 1708"/>
                <a:gd name="T3" fmla="*/ 657 h 657"/>
                <a:gd name="T4" fmla="*/ 1708 w 1708"/>
                <a:gd name="T5" fmla="*/ 0 h 657"/>
                <a:gd name="T6" fmla="*/ 0 w 1708"/>
                <a:gd name="T7" fmla="*/ 0 h 657"/>
                <a:gd name="T8" fmla="*/ 0 w 1708"/>
                <a:gd name="T9" fmla="*/ 657 h 657"/>
                <a:gd name="T10" fmla="*/ 0 w 1708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8"/>
                <a:gd name="T19" fmla="*/ 0 h 657"/>
                <a:gd name="T20" fmla="*/ 1708 w 1708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8" h="657">
                  <a:moveTo>
                    <a:pt x="0" y="657"/>
                  </a:moveTo>
                  <a:lnTo>
                    <a:pt x="1708" y="657"/>
                  </a:lnTo>
                  <a:lnTo>
                    <a:pt x="1708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stretch>
                <a:fillRect b="-461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8" name="文本框 67"/>
            <p:cNvSpPr>
              <a:spLocks noChangeArrowheads="1"/>
            </p:cNvSpPr>
            <p:nvPr/>
          </p:nvSpPr>
          <p:spPr bwMode="auto">
            <a:xfrm>
              <a:off x="235" y="326"/>
              <a:ext cx="3727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还剩（   ）个学期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6186" name="Group 54"/>
          <p:cNvGrpSpPr/>
          <p:nvPr/>
        </p:nvGrpSpPr>
        <p:grpSpPr bwMode="auto">
          <a:xfrm>
            <a:off x="5697220" y="1423035"/>
            <a:ext cx="6414770" cy="1867241"/>
            <a:chOff x="0" y="0"/>
            <a:chExt cx="3884" cy="1495"/>
          </a:xfrm>
        </p:grpSpPr>
        <p:sp>
          <p:nvSpPr>
            <p:cNvPr id="9271" name="Freeform 32"/>
            <p:cNvSpPr>
              <a:spLocks noChangeArrowheads="1"/>
            </p:cNvSpPr>
            <p:nvPr/>
          </p:nvSpPr>
          <p:spPr bwMode="auto">
            <a:xfrm>
              <a:off x="0" y="0"/>
              <a:ext cx="3884" cy="1495"/>
            </a:xfrm>
            <a:custGeom>
              <a:avLst/>
              <a:gdLst>
                <a:gd name="T0" fmla="*/ 0 w 1707"/>
                <a:gd name="T1" fmla="*/ 657 h 657"/>
                <a:gd name="T2" fmla="*/ 1707 w 1707"/>
                <a:gd name="T3" fmla="*/ 657 h 657"/>
                <a:gd name="T4" fmla="*/ 1707 w 1707"/>
                <a:gd name="T5" fmla="*/ 0 h 657"/>
                <a:gd name="T6" fmla="*/ 0 w 1707"/>
                <a:gd name="T7" fmla="*/ 0 h 657"/>
                <a:gd name="T8" fmla="*/ 0 w 1707"/>
                <a:gd name="T9" fmla="*/ 657 h 657"/>
                <a:gd name="T10" fmla="*/ 0 w 1707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657"/>
                <a:gd name="T20" fmla="*/ 1707 w 1707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657">
                  <a:moveTo>
                    <a:pt x="0" y="657"/>
                  </a:moveTo>
                  <a:lnTo>
                    <a:pt x="1707" y="657"/>
                  </a:lnTo>
                  <a:lnTo>
                    <a:pt x="1707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 b="-46137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4" name="文本框 68"/>
            <p:cNvSpPr>
              <a:spLocks noChangeArrowheads="1"/>
            </p:cNvSpPr>
            <p:nvPr/>
          </p:nvSpPr>
          <p:spPr bwMode="auto">
            <a:xfrm>
              <a:off x="92" y="97"/>
              <a:ext cx="3750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选择模式：（默认每学期相同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much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&amp;easy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（默认每学期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30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分，可设置能接受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最多分数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</a:t>
              </a:r>
              <a:endPara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little&amp;hard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（默认为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4.0,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可设置可接受最高难度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6187" name="Group 57"/>
          <p:cNvGrpSpPr/>
          <p:nvPr/>
        </p:nvGrpSpPr>
        <p:grpSpPr bwMode="auto">
          <a:xfrm>
            <a:off x="1337945" y="5224145"/>
            <a:ext cx="5596890" cy="1460500"/>
            <a:chOff x="0" y="0"/>
            <a:chExt cx="4254" cy="1628"/>
          </a:xfrm>
        </p:grpSpPr>
        <p:sp>
          <p:nvSpPr>
            <p:cNvPr id="9274" name="Freeform 30"/>
            <p:cNvSpPr>
              <a:spLocks noChangeArrowheads="1"/>
            </p:cNvSpPr>
            <p:nvPr/>
          </p:nvSpPr>
          <p:spPr bwMode="auto">
            <a:xfrm>
              <a:off x="0" y="0"/>
              <a:ext cx="4253" cy="1628"/>
            </a:xfrm>
            <a:custGeom>
              <a:avLst/>
              <a:gdLst>
                <a:gd name="T0" fmla="*/ 0 w 1701"/>
                <a:gd name="T1" fmla="*/ 651 h 651"/>
                <a:gd name="T2" fmla="*/ 1701 w 1701"/>
                <a:gd name="T3" fmla="*/ 651 h 651"/>
                <a:gd name="T4" fmla="*/ 1701 w 1701"/>
                <a:gd name="T5" fmla="*/ 0 h 651"/>
                <a:gd name="T6" fmla="*/ 0 w 1701"/>
                <a:gd name="T7" fmla="*/ 0 h 651"/>
                <a:gd name="T8" fmla="*/ 0 w 1701"/>
                <a:gd name="T9" fmla="*/ 651 h 651"/>
                <a:gd name="T10" fmla="*/ 0 w 1701"/>
                <a:gd name="T11" fmla="*/ 651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1"/>
                <a:gd name="T19" fmla="*/ 0 h 651"/>
                <a:gd name="T20" fmla="*/ 1701 w 1701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1" h="651">
                  <a:moveTo>
                    <a:pt x="0" y="651"/>
                  </a:moveTo>
                  <a:lnTo>
                    <a:pt x="1701" y="651"/>
                  </a:lnTo>
                  <a:lnTo>
                    <a:pt x="1701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0" y="651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stretch>
                <a:fillRect b="-4694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0" name="文本框 70"/>
            <p:cNvSpPr>
              <a:spLocks noChangeArrowheads="1"/>
            </p:cNvSpPr>
            <p:nvPr/>
          </p:nvSpPr>
          <p:spPr bwMode="auto">
            <a:xfrm>
              <a:off x="147" y="203"/>
              <a:ext cx="4107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6188" name="文本框 71"/>
          <p:cNvSpPr>
            <a:spLocks noChangeArrowheads="1"/>
          </p:cNvSpPr>
          <p:nvPr/>
        </p:nvSpPr>
        <p:spPr bwMode="auto">
          <a:xfrm>
            <a:off x="1478280" y="5433695"/>
            <a:ext cx="531431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1.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  ）学期应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/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计划修习（  ）分数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应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/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达到（   ）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9277" name="Freeform 31"/>
          <p:cNvSpPr>
            <a:spLocks noChangeArrowheads="1"/>
          </p:cNvSpPr>
          <p:nvPr/>
        </p:nvSpPr>
        <p:spPr bwMode="auto">
          <a:xfrm>
            <a:off x="1337945" y="1583690"/>
            <a:ext cx="2917190" cy="949325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7"/>
              <a:gd name="T19" fmla="*/ 0 h 657"/>
              <a:gd name="T20" fmla="*/ 1707 w 1707"/>
              <a:gd name="T21" fmla="*/ 657 h 6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blipFill dpi="0" rotWithShape="0">
            <a:blip r:embed="rId8" cstate="print"/>
            <a:srcRect/>
            <a:stretch>
              <a:fillRect b="-4608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92" name="文本框 66"/>
          <p:cNvSpPr>
            <a:spLocks noChangeArrowheads="1"/>
          </p:cNvSpPr>
          <p:nvPr/>
        </p:nvSpPr>
        <p:spPr bwMode="auto">
          <a:xfrm>
            <a:off x="1480820" y="1704975"/>
            <a:ext cx="266065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现修习学分总数(    )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和总绩点(    )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9279" name="Freeform 27"/>
          <p:cNvSpPr>
            <a:spLocks noChangeArrowheads="1"/>
          </p:cNvSpPr>
          <p:nvPr/>
        </p:nvSpPr>
        <p:spPr bwMode="auto">
          <a:xfrm>
            <a:off x="1337945" y="2856865"/>
            <a:ext cx="2917190" cy="941070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2"/>
              <a:gd name="T19" fmla="*/ 0 h 651"/>
              <a:gd name="T20" fmla="*/ 1702 w 1702"/>
              <a:gd name="T21" fmla="*/ 651 h 6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blipFill dpi="0" rotWithShape="0">
            <a:blip r:embed="rId9" cstate="print"/>
            <a:srcRect/>
            <a:stretch>
              <a:fillRect b="-468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96" name="文本框 69"/>
          <p:cNvSpPr>
            <a:spLocks noChangeArrowheads="1"/>
          </p:cNvSpPr>
          <p:nvPr/>
        </p:nvSpPr>
        <p:spPr bwMode="auto">
          <a:xfrm>
            <a:off x="1515110" y="3003550"/>
            <a:ext cx="26269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目标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    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6059805" y="1924685"/>
            <a:ext cx="288925" cy="290195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059805" y="2668905"/>
            <a:ext cx="288925" cy="290195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5965" y="3075305"/>
            <a:ext cx="110934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</a:t>
            </a:r>
            <a:endParaRPr lang="en-US" altLang="zh-CN" sz="4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6" name="Group 54"/>
          <p:cNvGrpSpPr/>
          <p:nvPr/>
        </p:nvGrpSpPr>
        <p:grpSpPr bwMode="auto">
          <a:xfrm>
            <a:off x="5641340" y="3637915"/>
            <a:ext cx="6315710" cy="1547707"/>
            <a:chOff x="-117" y="1965"/>
            <a:chExt cx="4152" cy="1828"/>
          </a:xfrm>
        </p:grpSpPr>
        <p:sp>
          <p:nvSpPr>
            <p:cNvPr id="7" name="Freeform 32"/>
            <p:cNvSpPr>
              <a:spLocks noChangeArrowheads="1"/>
            </p:cNvSpPr>
            <p:nvPr/>
          </p:nvSpPr>
          <p:spPr bwMode="auto">
            <a:xfrm>
              <a:off x="-117" y="1965"/>
              <a:ext cx="3884" cy="1495"/>
            </a:xfrm>
            <a:custGeom>
              <a:avLst/>
              <a:gdLst>
                <a:gd name="T0" fmla="*/ 0 w 1707"/>
                <a:gd name="T1" fmla="*/ 657 h 657"/>
                <a:gd name="T2" fmla="*/ 1707 w 1707"/>
                <a:gd name="T3" fmla="*/ 657 h 657"/>
                <a:gd name="T4" fmla="*/ 1707 w 1707"/>
                <a:gd name="T5" fmla="*/ 0 h 657"/>
                <a:gd name="T6" fmla="*/ 0 w 1707"/>
                <a:gd name="T7" fmla="*/ 0 h 657"/>
                <a:gd name="T8" fmla="*/ 0 w 1707"/>
                <a:gd name="T9" fmla="*/ 657 h 657"/>
                <a:gd name="T10" fmla="*/ 0 w 1707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657"/>
                <a:gd name="T20" fmla="*/ 1707 w 1707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657">
                  <a:moveTo>
                    <a:pt x="0" y="657"/>
                  </a:moveTo>
                  <a:lnTo>
                    <a:pt x="1707" y="657"/>
                  </a:lnTo>
                  <a:lnTo>
                    <a:pt x="1707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 b="-46137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文本框 68"/>
            <p:cNvSpPr>
              <a:spLocks noChangeArrowheads="1"/>
            </p:cNvSpPr>
            <p:nvPr/>
          </p:nvSpPr>
          <p:spPr bwMode="auto">
            <a:xfrm>
              <a:off x="-69" y="2013"/>
              <a:ext cx="4104" cy="1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自定义需求：（对每一学期特别设置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如：希望（  ）学期修（  ）分；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希望（  ）学年修习分数少于（ ）分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97205" y="164338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205" y="2856865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205" y="403352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295" y="5372735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5965" y="173482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77690" y="381381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文本框 71"/>
          <p:cNvSpPr>
            <a:spLocks noChangeArrowheads="1"/>
          </p:cNvSpPr>
          <p:nvPr/>
        </p:nvSpPr>
        <p:spPr bwMode="auto">
          <a:xfrm>
            <a:off x="1480820" y="6256655"/>
            <a:ext cx="457898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3. .......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20" name="文本框 71"/>
          <p:cNvSpPr>
            <a:spLocks noChangeArrowheads="1"/>
          </p:cNvSpPr>
          <p:nvPr/>
        </p:nvSpPr>
        <p:spPr bwMode="auto">
          <a:xfrm>
            <a:off x="1478280" y="5865495"/>
            <a:ext cx="531431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2.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  ）学期应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/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计划修习（  ）分数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应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/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达到（   ）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9"/>
          <p:cNvSpPr>
            <a:spLocks noChangeArrowheads="1"/>
          </p:cNvSpPr>
          <p:nvPr/>
        </p:nvSpPr>
        <p:spPr bwMode="auto">
          <a:xfrm>
            <a:off x="7395210" y="1609090"/>
            <a:ext cx="4274185" cy="524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endParaRPr lang="zh-CN" altLang="en-US" sz="2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</p:txBody>
      </p:sp>
      <p:grpSp>
        <p:nvGrpSpPr>
          <p:cNvPr id="8201" name="组合 24"/>
          <p:cNvGrpSpPr/>
          <p:nvPr/>
        </p:nvGrpSpPr>
        <p:grpSpPr bwMode="auto">
          <a:xfrm rot="0">
            <a:off x="0" y="434975"/>
            <a:ext cx="12192000" cy="890905"/>
            <a:chOff x="0" y="0"/>
            <a:chExt cx="56983904" cy="4165600"/>
          </a:xfrm>
        </p:grpSpPr>
        <p:sp>
          <p:nvSpPr>
            <p:cNvPr id="11271" name="矩形 14"/>
            <p:cNvSpPr>
              <a:spLocks noChangeArrowheads="1"/>
            </p:cNvSpPr>
            <p:nvPr/>
          </p:nvSpPr>
          <p:spPr bwMode="auto">
            <a:xfrm>
              <a:off x="0" y="395289"/>
              <a:ext cx="56983904" cy="3770311"/>
            </a:xfrm>
            <a:prstGeom prst="rect">
              <a:avLst/>
            </a:prstGeom>
            <a:blipFill dpi="0" rotWithShape="1">
              <a:blip r:embed="rId1" cstate="print"/>
              <a:srcRect/>
              <a:stretch>
                <a:fillRect b="-750154"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206" name="五边形 15"/>
            <p:cNvSpPr>
              <a:spLocks noChangeArrowheads="1"/>
            </p:cNvSpPr>
            <p:nvPr/>
          </p:nvSpPr>
          <p:spPr bwMode="auto">
            <a:xfrm rot="5400000">
              <a:off x="43309892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207" name="直角三角形 16"/>
            <p:cNvSpPr>
              <a:spLocks noChangeArrowheads="1"/>
            </p:cNvSpPr>
            <p:nvPr/>
          </p:nvSpPr>
          <p:spPr bwMode="auto">
            <a:xfrm>
              <a:off x="45988801" y="0"/>
              <a:ext cx="344488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208" name="五边形 17"/>
            <p:cNvSpPr>
              <a:spLocks noChangeArrowheads="1"/>
            </p:cNvSpPr>
            <p:nvPr/>
          </p:nvSpPr>
          <p:spPr bwMode="auto">
            <a:xfrm rot="5400000">
              <a:off x="45102180" y="1262857"/>
              <a:ext cx="3941763" cy="1416050"/>
            </a:xfrm>
            <a:prstGeom prst="homePlate">
              <a:avLst>
                <a:gd name="adj" fmla="val 69591"/>
              </a:avLst>
            </a:prstGeom>
            <a:solidFill>
              <a:srgbClr val="6B9B9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209" name="直角三角形 18"/>
            <p:cNvSpPr>
              <a:spLocks noChangeArrowheads="1"/>
            </p:cNvSpPr>
            <p:nvPr/>
          </p:nvSpPr>
          <p:spPr bwMode="auto">
            <a:xfrm>
              <a:off x="47781089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210" name="五边形 19"/>
            <p:cNvSpPr>
              <a:spLocks noChangeArrowheads="1"/>
            </p:cNvSpPr>
            <p:nvPr/>
          </p:nvSpPr>
          <p:spPr bwMode="auto">
            <a:xfrm rot="5400000">
              <a:off x="46895261" y="1262063"/>
              <a:ext cx="3941763" cy="1417638"/>
            </a:xfrm>
            <a:prstGeom prst="homePlate">
              <a:avLst>
                <a:gd name="adj" fmla="val 69513"/>
              </a:avLst>
            </a:prstGeom>
            <a:solidFill>
              <a:srgbClr val="A4B6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8211" name="直角三角形 20"/>
            <p:cNvSpPr>
              <a:spLocks noChangeArrowheads="1"/>
            </p:cNvSpPr>
            <p:nvPr/>
          </p:nvSpPr>
          <p:spPr bwMode="auto">
            <a:xfrm>
              <a:off x="49574964" y="0"/>
              <a:ext cx="344487" cy="401638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8212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6423" y="1032174"/>
              <a:ext cx="1288704" cy="128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13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1792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214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5247" y="1053250"/>
              <a:ext cx="1288704" cy="1288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210" name="矩形 25"/>
          <p:cNvSpPr>
            <a:spLocks noChangeArrowheads="1"/>
          </p:cNvSpPr>
          <p:nvPr/>
        </p:nvSpPr>
        <p:spPr bwMode="auto">
          <a:xfrm>
            <a:off x="1110615" y="577697"/>
            <a:ext cx="81508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提绩点神器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使用方法</a:t>
            </a:r>
            <a:endParaRPr lang="zh-CN" altLang="en-US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7339965" y="1609090"/>
            <a:ext cx="4557395" cy="433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p>
            <a:pPr marL="342900" indent="-34290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可以输入</a:t>
            </a: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1</a:t>
            </a: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、</a:t>
            </a: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2</a:t>
            </a: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、</a:t>
            </a: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3</a:t>
            </a: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选择</a:t>
            </a: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5/6</a:t>
            </a: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定制需求</a:t>
            </a:r>
            <a:endParaRPr lang="zh-CN" altLang="en-US" sz="240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-&gt;</a:t>
            </a: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输出</a:t>
            </a: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4</a:t>
            </a:r>
            <a:endParaRPr lang="en-US" altLang="zh-CN" sz="240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 </a:t>
            </a: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即给定现状和目标为您设定计划</a:t>
            </a:r>
            <a:endParaRPr lang="zh-CN" altLang="en-US" sz="240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40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可以输入</a:t>
            </a: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1</a:t>
            </a: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、</a:t>
            </a: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4</a:t>
            </a:r>
            <a:endParaRPr lang="en-US" altLang="zh-CN" sz="240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-&gt;</a:t>
            </a: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输出</a:t>
            </a:r>
            <a:r>
              <a:rPr lang="en-US" altLang="zh-CN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2 </a:t>
            </a:r>
            <a:endParaRPr lang="en-US" altLang="zh-CN" sz="240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  <a:p>
            <a:pPr marL="0"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即给出自己的计划输出最终可能达成的最终绩点</a:t>
            </a:r>
            <a:endParaRPr lang="zh-CN" altLang="en-US" sz="240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80" y="1715135"/>
            <a:ext cx="694055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4"/>
          <p:cNvSpPr>
            <a:spLocks noChangeArrowheads="1"/>
          </p:cNvSpPr>
          <p:nvPr/>
        </p:nvSpPr>
        <p:spPr bwMode="auto">
          <a:xfrm rot="5400000">
            <a:off x="5657215" y="3180080"/>
            <a:ext cx="53975" cy="2282825"/>
          </a:xfrm>
          <a:custGeom>
            <a:avLst/>
            <a:gdLst>
              <a:gd name="T0" fmla="*/ 53975 w 37"/>
              <a:gd name="T1" fmla="*/ 2282825 h 1580"/>
              <a:gd name="T2" fmla="*/ 0 w 37"/>
              <a:gd name="T3" fmla="*/ 2282825 h 1580"/>
              <a:gd name="T4" fmla="*/ 0 w 37"/>
              <a:gd name="T5" fmla="*/ 0 h 1580"/>
              <a:gd name="T6" fmla="*/ 53975 w 37"/>
              <a:gd name="T7" fmla="*/ 0 h 1580"/>
              <a:gd name="T8" fmla="*/ 53975 w 37"/>
              <a:gd name="T9" fmla="*/ 2282825 h 1580"/>
              <a:gd name="T10" fmla="*/ 53975 w 37"/>
              <a:gd name="T11" fmla="*/ 2282825 h 1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580"/>
              <a:gd name="T20" fmla="*/ 37 w 37"/>
              <a:gd name="T21" fmla="*/ 1580 h 15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6146" name="Group 2"/>
          <p:cNvGrpSpPr/>
          <p:nvPr/>
        </p:nvGrpSpPr>
        <p:grpSpPr bwMode="auto">
          <a:xfrm>
            <a:off x="-80010" y="434975"/>
            <a:ext cx="12192000" cy="899478"/>
            <a:chOff x="-126" y="0"/>
            <a:chExt cx="19200" cy="1418"/>
          </a:xfrm>
        </p:grpSpPr>
        <p:grpSp>
          <p:nvGrpSpPr>
            <p:cNvPr id="6209" name="组合 24"/>
            <p:cNvGrpSpPr/>
            <p:nvPr/>
          </p:nvGrpSpPr>
          <p:grpSpPr bwMode="auto">
            <a:xfrm>
              <a:off x="-126" y="0"/>
              <a:ext cx="19200" cy="1418"/>
              <a:chOff x="-373957" y="0"/>
              <a:chExt cx="56983904" cy="4207182"/>
            </a:xfrm>
          </p:grpSpPr>
          <p:sp>
            <p:nvSpPr>
              <p:cNvPr id="9220" name="矩形 14"/>
              <p:cNvSpPr>
                <a:spLocks noChangeArrowheads="1"/>
              </p:cNvSpPr>
              <p:nvPr/>
            </p:nvSpPr>
            <p:spPr bwMode="auto">
              <a:xfrm>
                <a:off x="-373957" y="436871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4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5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6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7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8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9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6220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221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222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0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2836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使用范例</a:t>
              </a:r>
              <a:endPara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73" name="Freeform 34"/>
          <p:cNvSpPr>
            <a:spLocks noChangeArrowheads="1"/>
          </p:cNvSpPr>
          <p:nvPr/>
        </p:nvSpPr>
        <p:spPr bwMode="auto">
          <a:xfrm rot="5400000">
            <a:off x="5657215" y="1243330"/>
            <a:ext cx="53975" cy="2282825"/>
          </a:xfrm>
          <a:custGeom>
            <a:avLst/>
            <a:gdLst>
              <a:gd name="T0" fmla="*/ 53975 w 37"/>
              <a:gd name="T1" fmla="*/ 2282825 h 1580"/>
              <a:gd name="T2" fmla="*/ 0 w 37"/>
              <a:gd name="T3" fmla="*/ 2282825 h 1580"/>
              <a:gd name="T4" fmla="*/ 0 w 37"/>
              <a:gd name="T5" fmla="*/ 0 h 1580"/>
              <a:gd name="T6" fmla="*/ 53975 w 37"/>
              <a:gd name="T7" fmla="*/ 0 h 1580"/>
              <a:gd name="T8" fmla="*/ 53975 w 37"/>
              <a:gd name="T9" fmla="*/ 2282825 h 1580"/>
              <a:gd name="T10" fmla="*/ 53975 w 37"/>
              <a:gd name="T11" fmla="*/ 2282825 h 1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580"/>
              <a:gd name="T20" fmla="*/ 37 w 37"/>
              <a:gd name="T21" fmla="*/ 1580 h 15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Freeform 35"/>
          <p:cNvSpPr>
            <a:spLocks noChangeArrowheads="1"/>
          </p:cNvSpPr>
          <p:nvPr/>
        </p:nvSpPr>
        <p:spPr bwMode="auto">
          <a:xfrm rot="5400000">
            <a:off x="908050" y="5180965"/>
            <a:ext cx="76200" cy="1546225"/>
          </a:xfrm>
          <a:custGeom>
            <a:avLst/>
            <a:gdLst>
              <a:gd name="T0" fmla="*/ 53975 w 37"/>
              <a:gd name="T1" fmla="*/ 1209675 h 837"/>
              <a:gd name="T2" fmla="*/ 0 w 37"/>
              <a:gd name="T3" fmla="*/ 1209675 h 837"/>
              <a:gd name="T4" fmla="*/ 0 w 37"/>
              <a:gd name="T5" fmla="*/ 0 h 837"/>
              <a:gd name="T6" fmla="*/ 53975 w 37"/>
              <a:gd name="T7" fmla="*/ 0 h 837"/>
              <a:gd name="T8" fmla="*/ 53975 w 37"/>
              <a:gd name="T9" fmla="*/ 1209675 h 837"/>
              <a:gd name="T10" fmla="*/ 53975 w 37"/>
              <a:gd name="T11" fmla="*/ 1209675 h 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837"/>
              <a:gd name="T20" fmla="*/ 37 w 37"/>
              <a:gd name="T21" fmla="*/ 837 h 8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close/>
              </a:path>
            </a:pathLst>
          </a:custGeom>
          <a:solidFill>
            <a:srgbClr val="A4B6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Freeform 36"/>
          <p:cNvSpPr>
            <a:spLocks noChangeArrowheads="1"/>
          </p:cNvSpPr>
          <p:nvPr/>
        </p:nvSpPr>
        <p:spPr bwMode="auto">
          <a:xfrm rot="5400000">
            <a:off x="1363980" y="3181985"/>
            <a:ext cx="63500" cy="2444750"/>
          </a:xfrm>
          <a:custGeom>
            <a:avLst/>
            <a:gdLst>
              <a:gd name="T0" fmla="*/ 63500 w 44"/>
              <a:gd name="T1" fmla="*/ 2444750 h 1692"/>
              <a:gd name="T2" fmla="*/ 0 w 44"/>
              <a:gd name="T3" fmla="*/ 2444750 h 1692"/>
              <a:gd name="T4" fmla="*/ 0 w 44"/>
              <a:gd name="T5" fmla="*/ 0 h 1692"/>
              <a:gd name="T6" fmla="*/ 63500 w 44"/>
              <a:gd name="T7" fmla="*/ 0 h 1692"/>
              <a:gd name="T8" fmla="*/ 63500 w 44"/>
              <a:gd name="T9" fmla="*/ 2444750 h 1692"/>
              <a:gd name="T10" fmla="*/ 63500 w 44"/>
              <a:gd name="T11" fmla="*/ 2444750 h 16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"/>
              <a:gd name="T19" fmla="*/ 0 h 1692"/>
              <a:gd name="T20" fmla="*/ 44 w 44"/>
              <a:gd name="T21" fmla="*/ 1692 h 16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close/>
              </a:path>
            </a:pathLst>
          </a:custGeom>
          <a:solidFill>
            <a:srgbClr val="6B9B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6" name="Freeform 37"/>
          <p:cNvSpPr>
            <a:spLocks noChangeArrowheads="1"/>
          </p:cNvSpPr>
          <p:nvPr/>
        </p:nvSpPr>
        <p:spPr bwMode="auto">
          <a:xfrm rot="5400000">
            <a:off x="912178" y="2413953"/>
            <a:ext cx="53975" cy="1531937"/>
          </a:xfrm>
          <a:custGeom>
            <a:avLst/>
            <a:gdLst>
              <a:gd name="T0" fmla="*/ 53975 w 37"/>
              <a:gd name="T1" fmla="*/ 1531937 h 1060"/>
              <a:gd name="T2" fmla="*/ 0 w 37"/>
              <a:gd name="T3" fmla="*/ 1531937 h 1060"/>
              <a:gd name="T4" fmla="*/ 0 w 37"/>
              <a:gd name="T5" fmla="*/ 0 h 1060"/>
              <a:gd name="T6" fmla="*/ 53975 w 37"/>
              <a:gd name="T7" fmla="*/ 0 h 1060"/>
              <a:gd name="T8" fmla="*/ 53975 w 37"/>
              <a:gd name="T9" fmla="*/ 1531937 h 1060"/>
              <a:gd name="T10" fmla="*/ 53975 w 37"/>
              <a:gd name="T11" fmla="*/ 1531937 h 10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060"/>
              <a:gd name="T20" fmla="*/ 37 w 37"/>
              <a:gd name="T21" fmla="*/ 1060 h 10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Freeform 38"/>
          <p:cNvSpPr>
            <a:spLocks noChangeArrowheads="1"/>
          </p:cNvSpPr>
          <p:nvPr/>
        </p:nvSpPr>
        <p:spPr bwMode="auto">
          <a:xfrm rot="5400000">
            <a:off x="1530350" y="608965"/>
            <a:ext cx="53975" cy="2768600"/>
          </a:xfrm>
          <a:custGeom>
            <a:avLst/>
            <a:gdLst>
              <a:gd name="T0" fmla="*/ 53975 w 37"/>
              <a:gd name="T1" fmla="*/ 2768600 h 1915"/>
              <a:gd name="T2" fmla="*/ 0 w 37"/>
              <a:gd name="T3" fmla="*/ 2768600 h 1915"/>
              <a:gd name="T4" fmla="*/ 0 w 37"/>
              <a:gd name="T5" fmla="*/ 0 h 1915"/>
              <a:gd name="T6" fmla="*/ 53975 w 37"/>
              <a:gd name="T7" fmla="*/ 0 h 1915"/>
              <a:gd name="T8" fmla="*/ 53975 w 37"/>
              <a:gd name="T9" fmla="*/ 2768600 h 1915"/>
              <a:gd name="T10" fmla="*/ 53975 w 37"/>
              <a:gd name="T11" fmla="*/ 2768600 h 19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915"/>
              <a:gd name="T20" fmla="*/ 37 w 37"/>
              <a:gd name="T21" fmla="*/ 1915 h 19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8" name="文本框 59"/>
          <p:cNvSpPr>
            <a:spLocks noChangeArrowheads="1"/>
          </p:cNvSpPr>
          <p:nvPr/>
        </p:nvSpPr>
        <p:spPr bwMode="auto">
          <a:xfrm>
            <a:off x="10117138" y="5372100"/>
            <a:ext cx="309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85" name="Group 51"/>
          <p:cNvGrpSpPr/>
          <p:nvPr/>
        </p:nvGrpSpPr>
        <p:grpSpPr bwMode="auto">
          <a:xfrm>
            <a:off x="1337945" y="4033520"/>
            <a:ext cx="2931160" cy="949903"/>
            <a:chOff x="0" y="0"/>
            <a:chExt cx="4270" cy="1643"/>
          </a:xfrm>
        </p:grpSpPr>
        <p:sp>
          <p:nvSpPr>
            <p:cNvPr id="9268" name="Freeform 33"/>
            <p:cNvSpPr>
              <a:spLocks noChangeArrowheads="1"/>
            </p:cNvSpPr>
            <p:nvPr/>
          </p:nvSpPr>
          <p:spPr bwMode="auto">
            <a:xfrm>
              <a:off x="0" y="0"/>
              <a:ext cx="4270" cy="1643"/>
            </a:xfrm>
            <a:custGeom>
              <a:avLst/>
              <a:gdLst>
                <a:gd name="T0" fmla="*/ 0 w 1708"/>
                <a:gd name="T1" fmla="*/ 657 h 657"/>
                <a:gd name="T2" fmla="*/ 1708 w 1708"/>
                <a:gd name="T3" fmla="*/ 657 h 657"/>
                <a:gd name="T4" fmla="*/ 1708 w 1708"/>
                <a:gd name="T5" fmla="*/ 0 h 657"/>
                <a:gd name="T6" fmla="*/ 0 w 1708"/>
                <a:gd name="T7" fmla="*/ 0 h 657"/>
                <a:gd name="T8" fmla="*/ 0 w 1708"/>
                <a:gd name="T9" fmla="*/ 657 h 657"/>
                <a:gd name="T10" fmla="*/ 0 w 1708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8"/>
                <a:gd name="T19" fmla="*/ 0 h 657"/>
                <a:gd name="T20" fmla="*/ 1708 w 1708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8" h="657">
                  <a:moveTo>
                    <a:pt x="0" y="657"/>
                  </a:moveTo>
                  <a:lnTo>
                    <a:pt x="1708" y="657"/>
                  </a:lnTo>
                  <a:lnTo>
                    <a:pt x="1708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stretch>
                <a:fillRect b="-461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8" name="文本框 67"/>
            <p:cNvSpPr>
              <a:spLocks noChangeArrowheads="1"/>
            </p:cNvSpPr>
            <p:nvPr/>
          </p:nvSpPr>
          <p:spPr bwMode="auto">
            <a:xfrm>
              <a:off x="235" y="326"/>
              <a:ext cx="3727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还剩（  </a:t>
              </a:r>
              <a:r>
                <a:rPr lang="zh-CN" altLang="en-US" sz="1800" b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2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）个学期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6186" name="Group 54"/>
          <p:cNvGrpSpPr/>
          <p:nvPr/>
        </p:nvGrpSpPr>
        <p:grpSpPr bwMode="auto">
          <a:xfrm>
            <a:off x="5697220" y="1448435"/>
            <a:ext cx="6414770" cy="1867241"/>
            <a:chOff x="0" y="0"/>
            <a:chExt cx="3884" cy="1495"/>
          </a:xfrm>
        </p:grpSpPr>
        <p:sp>
          <p:nvSpPr>
            <p:cNvPr id="9271" name="Freeform 32"/>
            <p:cNvSpPr>
              <a:spLocks noChangeArrowheads="1"/>
            </p:cNvSpPr>
            <p:nvPr/>
          </p:nvSpPr>
          <p:spPr bwMode="auto">
            <a:xfrm>
              <a:off x="0" y="0"/>
              <a:ext cx="3884" cy="1495"/>
            </a:xfrm>
            <a:custGeom>
              <a:avLst/>
              <a:gdLst>
                <a:gd name="T0" fmla="*/ 0 w 1707"/>
                <a:gd name="T1" fmla="*/ 657 h 657"/>
                <a:gd name="T2" fmla="*/ 1707 w 1707"/>
                <a:gd name="T3" fmla="*/ 657 h 657"/>
                <a:gd name="T4" fmla="*/ 1707 w 1707"/>
                <a:gd name="T5" fmla="*/ 0 h 657"/>
                <a:gd name="T6" fmla="*/ 0 w 1707"/>
                <a:gd name="T7" fmla="*/ 0 h 657"/>
                <a:gd name="T8" fmla="*/ 0 w 1707"/>
                <a:gd name="T9" fmla="*/ 657 h 657"/>
                <a:gd name="T10" fmla="*/ 0 w 1707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657"/>
                <a:gd name="T20" fmla="*/ 1707 w 1707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657">
                  <a:moveTo>
                    <a:pt x="0" y="657"/>
                  </a:moveTo>
                  <a:lnTo>
                    <a:pt x="1707" y="657"/>
                  </a:lnTo>
                  <a:lnTo>
                    <a:pt x="1707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 b="-46137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4" name="文本框 68"/>
            <p:cNvSpPr>
              <a:spLocks noChangeArrowheads="1"/>
            </p:cNvSpPr>
            <p:nvPr/>
          </p:nvSpPr>
          <p:spPr bwMode="auto">
            <a:xfrm>
              <a:off x="92" y="97"/>
              <a:ext cx="3750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选择模式：（默认每学期相同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much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&amp;easy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（默认每学期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30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分，可设置能接受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最多分数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</a:t>
              </a:r>
              <a:endPara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little&amp;hard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（默认为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4.0,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可设置可接受最高难度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6187" name="Group 57"/>
          <p:cNvGrpSpPr/>
          <p:nvPr/>
        </p:nvGrpSpPr>
        <p:grpSpPr bwMode="auto">
          <a:xfrm>
            <a:off x="1339215" y="5271770"/>
            <a:ext cx="8883015" cy="1501140"/>
            <a:chOff x="0" y="0"/>
            <a:chExt cx="4254" cy="1628"/>
          </a:xfrm>
        </p:grpSpPr>
        <p:sp>
          <p:nvSpPr>
            <p:cNvPr id="9274" name="Freeform 30"/>
            <p:cNvSpPr>
              <a:spLocks noChangeArrowheads="1"/>
            </p:cNvSpPr>
            <p:nvPr/>
          </p:nvSpPr>
          <p:spPr bwMode="auto">
            <a:xfrm>
              <a:off x="0" y="0"/>
              <a:ext cx="4253" cy="1628"/>
            </a:xfrm>
            <a:custGeom>
              <a:avLst/>
              <a:gdLst>
                <a:gd name="T0" fmla="*/ 0 w 1701"/>
                <a:gd name="T1" fmla="*/ 651 h 651"/>
                <a:gd name="T2" fmla="*/ 1701 w 1701"/>
                <a:gd name="T3" fmla="*/ 651 h 651"/>
                <a:gd name="T4" fmla="*/ 1701 w 1701"/>
                <a:gd name="T5" fmla="*/ 0 h 651"/>
                <a:gd name="T6" fmla="*/ 0 w 1701"/>
                <a:gd name="T7" fmla="*/ 0 h 651"/>
                <a:gd name="T8" fmla="*/ 0 w 1701"/>
                <a:gd name="T9" fmla="*/ 651 h 651"/>
                <a:gd name="T10" fmla="*/ 0 w 1701"/>
                <a:gd name="T11" fmla="*/ 651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1"/>
                <a:gd name="T19" fmla="*/ 0 h 651"/>
                <a:gd name="T20" fmla="*/ 1701 w 1701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1" h="651">
                  <a:moveTo>
                    <a:pt x="0" y="651"/>
                  </a:moveTo>
                  <a:lnTo>
                    <a:pt x="1701" y="651"/>
                  </a:lnTo>
                  <a:lnTo>
                    <a:pt x="1701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0" y="651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stretch>
                <a:fillRect b="-4694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0" name="文本框 70"/>
            <p:cNvSpPr>
              <a:spLocks noChangeArrowheads="1"/>
            </p:cNvSpPr>
            <p:nvPr/>
          </p:nvSpPr>
          <p:spPr bwMode="auto">
            <a:xfrm>
              <a:off x="147" y="203"/>
              <a:ext cx="4107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9277" name="Freeform 31"/>
          <p:cNvSpPr>
            <a:spLocks noChangeArrowheads="1"/>
          </p:cNvSpPr>
          <p:nvPr/>
        </p:nvSpPr>
        <p:spPr bwMode="auto">
          <a:xfrm>
            <a:off x="1337945" y="1583690"/>
            <a:ext cx="2917190" cy="949325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7"/>
              <a:gd name="T19" fmla="*/ 0 h 657"/>
              <a:gd name="T20" fmla="*/ 1707 w 1707"/>
              <a:gd name="T21" fmla="*/ 657 h 6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blipFill dpi="0" rotWithShape="0">
            <a:blip r:embed="rId8" cstate="print"/>
            <a:srcRect/>
            <a:stretch>
              <a:fillRect b="-4608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92" name="文本框 66"/>
          <p:cNvSpPr>
            <a:spLocks noChangeArrowheads="1"/>
          </p:cNvSpPr>
          <p:nvPr/>
        </p:nvSpPr>
        <p:spPr bwMode="auto">
          <a:xfrm>
            <a:off x="1480820" y="1704975"/>
            <a:ext cx="29375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现修习学分总数(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106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)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和总绩点( 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3.0 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)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9279" name="Freeform 27"/>
          <p:cNvSpPr>
            <a:spLocks noChangeArrowheads="1"/>
          </p:cNvSpPr>
          <p:nvPr/>
        </p:nvSpPr>
        <p:spPr bwMode="auto">
          <a:xfrm>
            <a:off x="1337945" y="2856865"/>
            <a:ext cx="2917190" cy="941070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2"/>
              <a:gd name="T19" fmla="*/ 0 h 651"/>
              <a:gd name="T20" fmla="*/ 1702 w 1702"/>
              <a:gd name="T21" fmla="*/ 651 h 6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blipFill dpi="0" rotWithShape="0">
            <a:blip r:embed="rId9" cstate="print"/>
            <a:srcRect/>
            <a:stretch>
              <a:fillRect b="-468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96" name="文本框 69"/>
          <p:cNvSpPr>
            <a:spLocks noChangeArrowheads="1"/>
          </p:cNvSpPr>
          <p:nvPr/>
        </p:nvSpPr>
        <p:spPr bwMode="auto">
          <a:xfrm>
            <a:off x="1515110" y="3003550"/>
            <a:ext cx="26269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目标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3.2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6034405" y="1962785"/>
            <a:ext cx="288925" cy="290195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6040755" y="2700655"/>
            <a:ext cx="288925" cy="290195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5965" y="3075305"/>
            <a:ext cx="110934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</a:t>
            </a:r>
            <a:endParaRPr lang="en-US" altLang="zh-CN" sz="4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6" name="Group 54"/>
          <p:cNvGrpSpPr/>
          <p:nvPr/>
        </p:nvGrpSpPr>
        <p:grpSpPr bwMode="auto">
          <a:xfrm>
            <a:off x="5641340" y="3637915"/>
            <a:ext cx="6315710" cy="1547707"/>
            <a:chOff x="-117" y="1965"/>
            <a:chExt cx="4152" cy="1828"/>
          </a:xfrm>
        </p:grpSpPr>
        <p:sp>
          <p:nvSpPr>
            <p:cNvPr id="7" name="Freeform 32"/>
            <p:cNvSpPr>
              <a:spLocks noChangeArrowheads="1"/>
            </p:cNvSpPr>
            <p:nvPr/>
          </p:nvSpPr>
          <p:spPr bwMode="auto">
            <a:xfrm>
              <a:off x="-117" y="1965"/>
              <a:ext cx="3884" cy="1495"/>
            </a:xfrm>
            <a:custGeom>
              <a:avLst/>
              <a:gdLst>
                <a:gd name="T0" fmla="*/ 0 w 1707"/>
                <a:gd name="T1" fmla="*/ 657 h 657"/>
                <a:gd name="T2" fmla="*/ 1707 w 1707"/>
                <a:gd name="T3" fmla="*/ 657 h 657"/>
                <a:gd name="T4" fmla="*/ 1707 w 1707"/>
                <a:gd name="T5" fmla="*/ 0 h 657"/>
                <a:gd name="T6" fmla="*/ 0 w 1707"/>
                <a:gd name="T7" fmla="*/ 0 h 657"/>
                <a:gd name="T8" fmla="*/ 0 w 1707"/>
                <a:gd name="T9" fmla="*/ 657 h 657"/>
                <a:gd name="T10" fmla="*/ 0 w 1707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657"/>
                <a:gd name="T20" fmla="*/ 1707 w 1707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657">
                  <a:moveTo>
                    <a:pt x="0" y="657"/>
                  </a:moveTo>
                  <a:lnTo>
                    <a:pt x="1707" y="657"/>
                  </a:lnTo>
                  <a:lnTo>
                    <a:pt x="1707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 b="-46137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文本框 68"/>
            <p:cNvSpPr>
              <a:spLocks noChangeArrowheads="1"/>
            </p:cNvSpPr>
            <p:nvPr/>
          </p:nvSpPr>
          <p:spPr bwMode="auto">
            <a:xfrm>
              <a:off x="-69" y="2013"/>
              <a:ext cx="4104" cy="1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自定义需求：（对每一学期特别设置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如：希望（  ）学期修（  ）分；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希望（  ）学年修习分数少于（ ）分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97205" y="164338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205" y="2856865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205" y="403352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3355" y="5503545"/>
            <a:ext cx="11106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输出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中黑简" panose="02010609000101010101" charset="-122"/>
              <a:ea typeface="汉仪中黑简" panose="0201060900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5965" y="170307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77690" y="381381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71"/>
          <p:cNvSpPr>
            <a:spLocks noChangeArrowheads="1"/>
          </p:cNvSpPr>
          <p:nvPr/>
        </p:nvSpPr>
        <p:spPr bwMode="auto">
          <a:xfrm>
            <a:off x="1515110" y="5663565"/>
            <a:ext cx="76434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1.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大三上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）学期应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/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计划修习（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30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）分数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应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/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计划达到（ 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3.55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）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19" name="文本框 71"/>
          <p:cNvSpPr>
            <a:spLocks noChangeArrowheads="1"/>
          </p:cNvSpPr>
          <p:nvPr/>
        </p:nvSpPr>
        <p:spPr bwMode="auto">
          <a:xfrm>
            <a:off x="1515110" y="6095365"/>
            <a:ext cx="73793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2.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大三下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）学期应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/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计划修习（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30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）分数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应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/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计划达到（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3.55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）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4"/>
          <p:cNvSpPr>
            <a:spLocks noChangeArrowheads="1"/>
          </p:cNvSpPr>
          <p:nvPr/>
        </p:nvSpPr>
        <p:spPr bwMode="auto">
          <a:xfrm rot="5400000">
            <a:off x="5657215" y="3180080"/>
            <a:ext cx="53975" cy="2282825"/>
          </a:xfrm>
          <a:custGeom>
            <a:avLst/>
            <a:gdLst>
              <a:gd name="T0" fmla="*/ 53975 w 37"/>
              <a:gd name="T1" fmla="*/ 2282825 h 1580"/>
              <a:gd name="T2" fmla="*/ 0 w 37"/>
              <a:gd name="T3" fmla="*/ 2282825 h 1580"/>
              <a:gd name="T4" fmla="*/ 0 w 37"/>
              <a:gd name="T5" fmla="*/ 0 h 1580"/>
              <a:gd name="T6" fmla="*/ 53975 w 37"/>
              <a:gd name="T7" fmla="*/ 0 h 1580"/>
              <a:gd name="T8" fmla="*/ 53975 w 37"/>
              <a:gd name="T9" fmla="*/ 2282825 h 1580"/>
              <a:gd name="T10" fmla="*/ 53975 w 37"/>
              <a:gd name="T11" fmla="*/ 2282825 h 1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580"/>
              <a:gd name="T20" fmla="*/ 37 w 37"/>
              <a:gd name="T21" fmla="*/ 1580 h 15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endParaRPr lang="zh-CN" altLang="en-US"/>
          </a:p>
        </p:txBody>
      </p:sp>
      <p:grpSp>
        <p:nvGrpSpPr>
          <p:cNvPr id="6146" name="Group 2"/>
          <p:cNvGrpSpPr/>
          <p:nvPr/>
        </p:nvGrpSpPr>
        <p:grpSpPr bwMode="auto">
          <a:xfrm>
            <a:off x="0" y="434975"/>
            <a:ext cx="12192000" cy="899478"/>
            <a:chOff x="0" y="0"/>
            <a:chExt cx="19200" cy="1418"/>
          </a:xfrm>
        </p:grpSpPr>
        <p:grpSp>
          <p:nvGrpSpPr>
            <p:cNvPr id="6209" name="组合 24"/>
            <p:cNvGrpSpPr/>
            <p:nvPr/>
          </p:nvGrpSpPr>
          <p:grpSpPr bwMode="auto">
            <a:xfrm>
              <a:off x="0" y="0"/>
              <a:ext cx="19200" cy="1418"/>
              <a:chOff x="0" y="0"/>
              <a:chExt cx="56983904" cy="4207182"/>
            </a:xfrm>
          </p:grpSpPr>
          <p:sp>
            <p:nvSpPr>
              <p:cNvPr id="9220" name="矩形 14"/>
              <p:cNvSpPr>
                <a:spLocks noChangeArrowheads="1"/>
              </p:cNvSpPr>
              <p:nvPr/>
            </p:nvSpPr>
            <p:spPr bwMode="auto">
              <a:xfrm>
                <a:off x="0" y="436871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4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5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6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7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8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6219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6220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221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6222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210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2836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使用范例</a:t>
              </a:r>
              <a:endPara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73" name="Freeform 34"/>
          <p:cNvSpPr>
            <a:spLocks noChangeArrowheads="1"/>
          </p:cNvSpPr>
          <p:nvPr/>
        </p:nvSpPr>
        <p:spPr bwMode="auto">
          <a:xfrm rot="5400000">
            <a:off x="5657215" y="1067435"/>
            <a:ext cx="53975" cy="2282825"/>
          </a:xfrm>
          <a:custGeom>
            <a:avLst/>
            <a:gdLst>
              <a:gd name="T0" fmla="*/ 53975 w 37"/>
              <a:gd name="T1" fmla="*/ 2282825 h 1580"/>
              <a:gd name="T2" fmla="*/ 0 w 37"/>
              <a:gd name="T3" fmla="*/ 2282825 h 1580"/>
              <a:gd name="T4" fmla="*/ 0 w 37"/>
              <a:gd name="T5" fmla="*/ 0 h 1580"/>
              <a:gd name="T6" fmla="*/ 53975 w 37"/>
              <a:gd name="T7" fmla="*/ 0 h 1580"/>
              <a:gd name="T8" fmla="*/ 53975 w 37"/>
              <a:gd name="T9" fmla="*/ 2282825 h 1580"/>
              <a:gd name="T10" fmla="*/ 53975 w 37"/>
              <a:gd name="T11" fmla="*/ 2282825 h 15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580"/>
              <a:gd name="T20" fmla="*/ 37 w 37"/>
              <a:gd name="T21" fmla="*/ 1580 h 15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580">
                <a:moveTo>
                  <a:pt x="37" y="1580"/>
                </a:moveTo>
                <a:lnTo>
                  <a:pt x="0" y="1580"/>
                </a:lnTo>
                <a:lnTo>
                  <a:pt x="0" y="0"/>
                </a:lnTo>
                <a:lnTo>
                  <a:pt x="37" y="0"/>
                </a:lnTo>
                <a:lnTo>
                  <a:pt x="37" y="158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Freeform 35"/>
          <p:cNvSpPr>
            <a:spLocks noChangeArrowheads="1"/>
          </p:cNvSpPr>
          <p:nvPr/>
        </p:nvSpPr>
        <p:spPr bwMode="auto">
          <a:xfrm rot="5400000">
            <a:off x="908050" y="5180965"/>
            <a:ext cx="76200" cy="1546225"/>
          </a:xfrm>
          <a:custGeom>
            <a:avLst/>
            <a:gdLst>
              <a:gd name="T0" fmla="*/ 53975 w 37"/>
              <a:gd name="T1" fmla="*/ 1209675 h 837"/>
              <a:gd name="T2" fmla="*/ 0 w 37"/>
              <a:gd name="T3" fmla="*/ 1209675 h 837"/>
              <a:gd name="T4" fmla="*/ 0 w 37"/>
              <a:gd name="T5" fmla="*/ 0 h 837"/>
              <a:gd name="T6" fmla="*/ 53975 w 37"/>
              <a:gd name="T7" fmla="*/ 0 h 837"/>
              <a:gd name="T8" fmla="*/ 53975 w 37"/>
              <a:gd name="T9" fmla="*/ 1209675 h 837"/>
              <a:gd name="T10" fmla="*/ 53975 w 37"/>
              <a:gd name="T11" fmla="*/ 1209675 h 8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837"/>
              <a:gd name="T20" fmla="*/ 37 w 37"/>
              <a:gd name="T21" fmla="*/ 837 h 8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837">
                <a:moveTo>
                  <a:pt x="37" y="837"/>
                </a:moveTo>
                <a:lnTo>
                  <a:pt x="0" y="837"/>
                </a:lnTo>
                <a:lnTo>
                  <a:pt x="0" y="0"/>
                </a:lnTo>
                <a:lnTo>
                  <a:pt x="37" y="0"/>
                </a:lnTo>
                <a:lnTo>
                  <a:pt x="37" y="837"/>
                </a:lnTo>
                <a:close/>
              </a:path>
            </a:pathLst>
          </a:custGeom>
          <a:solidFill>
            <a:srgbClr val="A4B6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Freeform 36"/>
          <p:cNvSpPr>
            <a:spLocks noChangeArrowheads="1"/>
          </p:cNvSpPr>
          <p:nvPr/>
        </p:nvSpPr>
        <p:spPr bwMode="auto">
          <a:xfrm rot="5400000">
            <a:off x="1363980" y="3181985"/>
            <a:ext cx="63500" cy="2444750"/>
          </a:xfrm>
          <a:custGeom>
            <a:avLst/>
            <a:gdLst>
              <a:gd name="T0" fmla="*/ 63500 w 44"/>
              <a:gd name="T1" fmla="*/ 2444750 h 1692"/>
              <a:gd name="T2" fmla="*/ 0 w 44"/>
              <a:gd name="T3" fmla="*/ 2444750 h 1692"/>
              <a:gd name="T4" fmla="*/ 0 w 44"/>
              <a:gd name="T5" fmla="*/ 0 h 1692"/>
              <a:gd name="T6" fmla="*/ 63500 w 44"/>
              <a:gd name="T7" fmla="*/ 0 h 1692"/>
              <a:gd name="T8" fmla="*/ 63500 w 44"/>
              <a:gd name="T9" fmla="*/ 2444750 h 1692"/>
              <a:gd name="T10" fmla="*/ 63500 w 44"/>
              <a:gd name="T11" fmla="*/ 2444750 h 16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"/>
              <a:gd name="T19" fmla="*/ 0 h 1692"/>
              <a:gd name="T20" fmla="*/ 44 w 44"/>
              <a:gd name="T21" fmla="*/ 1692 h 16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" h="1692">
                <a:moveTo>
                  <a:pt x="44" y="1692"/>
                </a:moveTo>
                <a:lnTo>
                  <a:pt x="0" y="1692"/>
                </a:lnTo>
                <a:lnTo>
                  <a:pt x="0" y="0"/>
                </a:lnTo>
                <a:lnTo>
                  <a:pt x="44" y="0"/>
                </a:lnTo>
                <a:lnTo>
                  <a:pt x="44" y="1692"/>
                </a:lnTo>
                <a:close/>
              </a:path>
            </a:pathLst>
          </a:custGeom>
          <a:solidFill>
            <a:srgbClr val="6B9B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6" name="Freeform 37"/>
          <p:cNvSpPr>
            <a:spLocks noChangeArrowheads="1"/>
          </p:cNvSpPr>
          <p:nvPr/>
        </p:nvSpPr>
        <p:spPr bwMode="auto">
          <a:xfrm rot="5400000">
            <a:off x="912178" y="2413953"/>
            <a:ext cx="53975" cy="1531937"/>
          </a:xfrm>
          <a:custGeom>
            <a:avLst/>
            <a:gdLst>
              <a:gd name="T0" fmla="*/ 53975 w 37"/>
              <a:gd name="T1" fmla="*/ 1531937 h 1060"/>
              <a:gd name="T2" fmla="*/ 0 w 37"/>
              <a:gd name="T3" fmla="*/ 1531937 h 1060"/>
              <a:gd name="T4" fmla="*/ 0 w 37"/>
              <a:gd name="T5" fmla="*/ 0 h 1060"/>
              <a:gd name="T6" fmla="*/ 53975 w 37"/>
              <a:gd name="T7" fmla="*/ 0 h 1060"/>
              <a:gd name="T8" fmla="*/ 53975 w 37"/>
              <a:gd name="T9" fmla="*/ 1531937 h 1060"/>
              <a:gd name="T10" fmla="*/ 53975 w 37"/>
              <a:gd name="T11" fmla="*/ 1531937 h 10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060"/>
              <a:gd name="T20" fmla="*/ 37 w 37"/>
              <a:gd name="T21" fmla="*/ 1060 h 10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060">
                <a:moveTo>
                  <a:pt x="37" y="1060"/>
                </a:moveTo>
                <a:lnTo>
                  <a:pt x="0" y="1060"/>
                </a:lnTo>
                <a:lnTo>
                  <a:pt x="0" y="0"/>
                </a:lnTo>
                <a:lnTo>
                  <a:pt x="37" y="0"/>
                </a:lnTo>
                <a:lnTo>
                  <a:pt x="37" y="10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Freeform 38"/>
          <p:cNvSpPr>
            <a:spLocks noChangeArrowheads="1"/>
          </p:cNvSpPr>
          <p:nvPr/>
        </p:nvSpPr>
        <p:spPr bwMode="auto">
          <a:xfrm rot="5400000">
            <a:off x="1530350" y="608965"/>
            <a:ext cx="53975" cy="2768600"/>
          </a:xfrm>
          <a:custGeom>
            <a:avLst/>
            <a:gdLst>
              <a:gd name="T0" fmla="*/ 53975 w 37"/>
              <a:gd name="T1" fmla="*/ 2768600 h 1915"/>
              <a:gd name="T2" fmla="*/ 0 w 37"/>
              <a:gd name="T3" fmla="*/ 2768600 h 1915"/>
              <a:gd name="T4" fmla="*/ 0 w 37"/>
              <a:gd name="T5" fmla="*/ 0 h 1915"/>
              <a:gd name="T6" fmla="*/ 53975 w 37"/>
              <a:gd name="T7" fmla="*/ 0 h 1915"/>
              <a:gd name="T8" fmla="*/ 53975 w 37"/>
              <a:gd name="T9" fmla="*/ 2768600 h 1915"/>
              <a:gd name="T10" fmla="*/ 53975 w 37"/>
              <a:gd name="T11" fmla="*/ 2768600 h 19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"/>
              <a:gd name="T19" fmla="*/ 0 h 1915"/>
              <a:gd name="T20" fmla="*/ 37 w 37"/>
              <a:gd name="T21" fmla="*/ 1915 h 19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8" name="文本框 59"/>
          <p:cNvSpPr>
            <a:spLocks noChangeArrowheads="1"/>
          </p:cNvSpPr>
          <p:nvPr/>
        </p:nvSpPr>
        <p:spPr bwMode="auto">
          <a:xfrm>
            <a:off x="10117138" y="5372100"/>
            <a:ext cx="309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85" name="Group 51"/>
          <p:cNvGrpSpPr/>
          <p:nvPr/>
        </p:nvGrpSpPr>
        <p:grpSpPr bwMode="auto">
          <a:xfrm>
            <a:off x="1337945" y="4033520"/>
            <a:ext cx="2931160" cy="949903"/>
            <a:chOff x="0" y="0"/>
            <a:chExt cx="4270" cy="1643"/>
          </a:xfrm>
        </p:grpSpPr>
        <p:sp>
          <p:nvSpPr>
            <p:cNvPr id="9268" name="Freeform 33"/>
            <p:cNvSpPr>
              <a:spLocks noChangeArrowheads="1"/>
            </p:cNvSpPr>
            <p:nvPr/>
          </p:nvSpPr>
          <p:spPr bwMode="auto">
            <a:xfrm>
              <a:off x="0" y="0"/>
              <a:ext cx="4270" cy="1643"/>
            </a:xfrm>
            <a:custGeom>
              <a:avLst/>
              <a:gdLst>
                <a:gd name="T0" fmla="*/ 0 w 1708"/>
                <a:gd name="T1" fmla="*/ 657 h 657"/>
                <a:gd name="T2" fmla="*/ 1708 w 1708"/>
                <a:gd name="T3" fmla="*/ 657 h 657"/>
                <a:gd name="T4" fmla="*/ 1708 w 1708"/>
                <a:gd name="T5" fmla="*/ 0 h 657"/>
                <a:gd name="T6" fmla="*/ 0 w 1708"/>
                <a:gd name="T7" fmla="*/ 0 h 657"/>
                <a:gd name="T8" fmla="*/ 0 w 1708"/>
                <a:gd name="T9" fmla="*/ 657 h 657"/>
                <a:gd name="T10" fmla="*/ 0 w 1708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8"/>
                <a:gd name="T19" fmla="*/ 0 h 657"/>
                <a:gd name="T20" fmla="*/ 1708 w 1708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8" h="657">
                  <a:moveTo>
                    <a:pt x="0" y="657"/>
                  </a:moveTo>
                  <a:lnTo>
                    <a:pt x="1708" y="657"/>
                  </a:lnTo>
                  <a:lnTo>
                    <a:pt x="1708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stretch>
                <a:fillRect b="-461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8" name="文本框 67"/>
            <p:cNvSpPr>
              <a:spLocks noChangeArrowheads="1"/>
            </p:cNvSpPr>
            <p:nvPr/>
          </p:nvSpPr>
          <p:spPr bwMode="auto">
            <a:xfrm>
              <a:off x="235" y="326"/>
              <a:ext cx="3727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还剩（   ）个学期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6186" name="Group 54"/>
          <p:cNvGrpSpPr/>
          <p:nvPr/>
        </p:nvGrpSpPr>
        <p:grpSpPr bwMode="auto">
          <a:xfrm>
            <a:off x="5542280" y="1443990"/>
            <a:ext cx="6414770" cy="1867241"/>
            <a:chOff x="0" y="0"/>
            <a:chExt cx="3884" cy="1495"/>
          </a:xfrm>
        </p:grpSpPr>
        <p:sp>
          <p:nvSpPr>
            <p:cNvPr id="9271" name="Freeform 32"/>
            <p:cNvSpPr>
              <a:spLocks noChangeArrowheads="1"/>
            </p:cNvSpPr>
            <p:nvPr/>
          </p:nvSpPr>
          <p:spPr bwMode="auto">
            <a:xfrm>
              <a:off x="0" y="0"/>
              <a:ext cx="3884" cy="1495"/>
            </a:xfrm>
            <a:custGeom>
              <a:avLst/>
              <a:gdLst>
                <a:gd name="T0" fmla="*/ 0 w 1707"/>
                <a:gd name="T1" fmla="*/ 657 h 657"/>
                <a:gd name="T2" fmla="*/ 1707 w 1707"/>
                <a:gd name="T3" fmla="*/ 657 h 657"/>
                <a:gd name="T4" fmla="*/ 1707 w 1707"/>
                <a:gd name="T5" fmla="*/ 0 h 657"/>
                <a:gd name="T6" fmla="*/ 0 w 1707"/>
                <a:gd name="T7" fmla="*/ 0 h 657"/>
                <a:gd name="T8" fmla="*/ 0 w 1707"/>
                <a:gd name="T9" fmla="*/ 657 h 657"/>
                <a:gd name="T10" fmla="*/ 0 w 1707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657"/>
                <a:gd name="T20" fmla="*/ 1707 w 1707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657">
                  <a:moveTo>
                    <a:pt x="0" y="657"/>
                  </a:moveTo>
                  <a:lnTo>
                    <a:pt x="1707" y="657"/>
                  </a:lnTo>
                  <a:lnTo>
                    <a:pt x="1707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 b="-46137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4" name="文本框 68"/>
            <p:cNvSpPr>
              <a:spLocks noChangeArrowheads="1"/>
            </p:cNvSpPr>
            <p:nvPr/>
          </p:nvSpPr>
          <p:spPr bwMode="auto">
            <a:xfrm>
              <a:off x="92" y="97"/>
              <a:ext cx="3750" cy="1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选择模式：（默认每学期相同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much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&amp;easy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（默认每学期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30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分，可设置能接受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最多分数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</a:t>
              </a:r>
              <a:endPara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little&amp;hard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（默认为</a:t>
              </a:r>
              <a:r>
                <a:rPr lang="en-US" altLang="zh-CN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4.0,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可设置可接受最高难度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6187" name="Group 57"/>
          <p:cNvGrpSpPr/>
          <p:nvPr/>
        </p:nvGrpSpPr>
        <p:grpSpPr bwMode="auto">
          <a:xfrm>
            <a:off x="1337945" y="5075555"/>
            <a:ext cx="9620250" cy="1782445"/>
            <a:chOff x="0" y="0"/>
            <a:chExt cx="4254" cy="1628"/>
          </a:xfrm>
        </p:grpSpPr>
        <p:sp>
          <p:nvSpPr>
            <p:cNvPr id="9274" name="Freeform 30"/>
            <p:cNvSpPr>
              <a:spLocks noChangeArrowheads="1"/>
            </p:cNvSpPr>
            <p:nvPr/>
          </p:nvSpPr>
          <p:spPr bwMode="auto">
            <a:xfrm>
              <a:off x="0" y="0"/>
              <a:ext cx="4253" cy="1628"/>
            </a:xfrm>
            <a:custGeom>
              <a:avLst/>
              <a:gdLst>
                <a:gd name="T0" fmla="*/ 0 w 1701"/>
                <a:gd name="T1" fmla="*/ 651 h 651"/>
                <a:gd name="T2" fmla="*/ 1701 w 1701"/>
                <a:gd name="T3" fmla="*/ 651 h 651"/>
                <a:gd name="T4" fmla="*/ 1701 w 1701"/>
                <a:gd name="T5" fmla="*/ 0 h 651"/>
                <a:gd name="T6" fmla="*/ 0 w 1701"/>
                <a:gd name="T7" fmla="*/ 0 h 651"/>
                <a:gd name="T8" fmla="*/ 0 w 1701"/>
                <a:gd name="T9" fmla="*/ 651 h 651"/>
                <a:gd name="T10" fmla="*/ 0 w 1701"/>
                <a:gd name="T11" fmla="*/ 651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1"/>
                <a:gd name="T19" fmla="*/ 0 h 651"/>
                <a:gd name="T20" fmla="*/ 1701 w 1701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1" h="651">
                  <a:moveTo>
                    <a:pt x="0" y="651"/>
                  </a:moveTo>
                  <a:lnTo>
                    <a:pt x="1701" y="651"/>
                  </a:lnTo>
                  <a:lnTo>
                    <a:pt x="1701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0" y="651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stretch>
                <a:fillRect b="-4694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0" name="文本框 70"/>
            <p:cNvSpPr>
              <a:spLocks noChangeArrowheads="1"/>
            </p:cNvSpPr>
            <p:nvPr/>
          </p:nvSpPr>
          <p:spPr bwMode="auto">
            <a:xfrm>
              <a:off x="147" y="203"/>
              <a:ext cx="4107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6188" name="文本框 71"/>
          <p:cNvSpPr>
            <a:spLocks noChangeArrowheads="1"/>
          </p:cNvSpPr>
          <p:nvPr/>
        </p:nvSpPr>
        <p:spPr bwMode="auto">
          <a:xfrm>
            <a:off x="1499235" y="5231130"/>
            <a:ext cx="89731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1.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大二上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）学期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修习（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25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）分数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计划达到（ 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3.6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）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9277" name="Freeform 31"/>
          <p:cNvSpPr>
            <a:spLocks noChangeArrowheads="1"/>
          </p:cNvSpPr>
          <p:nvPr/>
        </p:nvSpPr>
        <p:spPr bwMode="auto">
          <a:xfrm>
            <a:off x="1337945" y="1583690"/>
            <a:ext cx="2917190" cy="949325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7"/>
              <a:gd name="T19" fmla="*/ 0 h 657"/>
              <a:gd name="T20" fmla="*/ 1707 w 1707"/>
              <a:gd name="T21" fmla="*/ 657 h 6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blipFill dpi="0" rotWithShape="0">
            <a:blip r:embed="rId8" cstate="print"/>
            <a:srcRect/>
            <a:stretch>
              <a:fillRect b="-4608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92" name="文本框 66"/>
          <p:cNvSpPr>
            <a:spLocks noChangeArrowheads="1"/>
          </p:cNvSpPr>
          <p:nvPr/>
        </p:nvSpPr>
        <p:spPr bwMode="auto">
          <a:xfrm>
            <a:off x="1480820" y="1704975"/>
            <a:ext cx="266065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现修习学分总数(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50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)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和总绩点(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3.3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 )</a:t>
            </a:r>
            <a:endParaRPr lang="zh-CN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9279" name="Freeform 27"/>
          <p:cNvSpPr>
            <a:spLocks noChangeArrowheads="1"/>
          </p:cNvSpPr>
          <p:nvPr/>
        </p:nvSpPr>
        <p:spPr bwMode="auto">
          <a:xfrm>
            <a:off x="1337945" y="2856865"/>
            <a:ext cx="2917190" cy="941070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2"/>
              <a:gd name="T19" fmla="*/ 0 h 651"/>
              <a:gd name="T20" fmla="*/ 1702 w 1702"/>
              <a:gd name="T21" fmla="*/ 651 h 6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blipFill dpi="0" rotWithShape="0">
            <a:blip r:embed="rId9" cstate="print"/>
            <a:srcRect/>
            <a:stretch>
              <a:fillRect b="-468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lstStyle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96" name="文本框 69"/>
          <p:cNvSpPr>
            <a:spLocks noChangeArrowheads="1"/>
          </p:cNvSpPr>
          <p:nvPr/>
        </p:nvSpPr>
        <p:spPr bwMode="auto">
          <a:xfrm>
            <a:off x="1515110" y="3003550"/>
            <a:ext cx="26269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最终</a:t>
            </a:r>
            <a:r>
              <a:rPr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 </a:t>
            </a:r>
            <a:r>
              <a:rPr lang="zh-CN" altLang="en-US" sz="2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3.53</a:t>
            </a:r>
            <a:r>
              <a:rPr lang="zh-CN" altLang="en-US" sz="2400" b="1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）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5841365" y="1913255"/>
            <a:ext cx="288925" cy="290195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5841365" y="2650490"/>
            <a:ext cx="288925" cy="290195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5965" y="3075305"/>
            <a:ext cx="110934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</a:t>
            </a:r>
            <a:endParaRPr lang="en-US" altLang="zh-CN" sz="4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6" name="Group 54"/>
          <p:cNvGrpSpPr/>
          <p:nvPr/>
        </p:nvGrpSpPr>
        <p:grpSpPr bwMode="auto">
          <a:xfrm>
            <a:off x="5641340" y="3637915"/>
            <a:ext cx="6315710" cy="1547707"/>
            <a:chOff x="-117" y="1965"/>
            <a:chExt cx="4152" cy="1828"/>
          </a:xfrm>
        </p:grpSpPr>
        <p:sp>
          <p:nvSpPr>
            <p:cNvPr id="7" name="Freeform 32"/>
            <p:cNvSpPr>
              <a:spLocks noChangeArrowheads="1"/>
            </p:cNvSpPr>
            <p:nvPr/>
          </p:nvSpPr>
          <p:spPr bwMode="auto">
            <a:xfrm>
              <a:off x="-117" y="1965"/>
              <a:ext cx="3884" cy="1495"/>
            </a:xfrm>
            <a:custGeom>
              <a:avLst/>
              <a:gdLst>
                <a:gd name="T0" fmla="*/ 0 w 1707"/>
                <a:gd name="T1" fmla="*/ 657 h 657"/>
                <a:gd name="T2" fmla="*/ 1707 w 1707"/>
                <a:gd name="T3" fmla="*/ 657 h 657"/>
                <a:gd name="T4" fmla="*/ 1707 w 1707"/>
                <a:gd name="T5" fmla="*/ 0 h 657"/>
                <a:gd name="T6" fmla="*/ 0 w 1707"/>
                <a:gd name="T7" fmla="*/ 0 h 657"/>
                <a:gd name="T8" fmla="*/ 0 w 1707"/>
                <a:gd name="T9" fmla="*/ 657 h 657"/>
                <a:gd name="T10" fmla="*/ 0 w 1707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657"/>
                <a:gd name="T20" fmla="*/ 1707 w 1707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657">
                  <a:moveTo>
                    <a:pt x="0" y="657"/>
                  </a:moveTo>
                  <a:lnTo>
                    <a:pt x="1707" y="657"/>
                  </a:lnTo>
                  <a:lnTo>
                    <a:pt x="1707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 b="-46137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文本框 68"/>
            <p:cNvSpPr>
              <a:spLocks noChangeArrowheads="1"/>
            </p:cNvSpPr>
            <p:nvPr/>
          </p:nvSpPr>
          <p:spPr bwMode="auto">
            <a:xfrm>
              <a:off x="-69" y="2013"/>
              <a:ext cx="4104" cy="1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algn="l"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自定义需求：（对每一学期特别设置</a:t>
              </a: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）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如：希望（  ）学期修（  ）分；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r>
                <a:rPr lang="zh-CN" altLang="en-US" sz="2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希望（  ）学年修习分数少于（ ）分</a:t>
              </a: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  <a:p>
              <a:pPr algn="l" eaLnBrk="1" latinLnBrk="0" hangingPunct="1">
                <a:lnSpc>
                  <a:spcPct val="120000"/>
                </a:lnSpc>
                <a:buClrTx/>
                <a:buSzTx/>
                <a:buNone/>
              </a:pPr>
              <a:endParaRPr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97205" y="164338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205" y="2856865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205" y="403352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5295" y="5372735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5965" y="170307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77690" y="3813810"/>
            <a:ext cx="52324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en-US" altLang="zh-CN" sz="48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文本框 71"/>
          <p:cNvSpPr>
            <a:spLocks noChangeArrowheads="1"/>
          </p:cNvSpPr>
          <p:nvPr/>
        </p:nvSpPr>
        <p:spPr bwMode="auto">
          <a:xfrm>
            <a:off x="1480820" y="5619115"/>
            <a:ext cx="82911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2.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大二下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）学期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修习（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26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）分数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计划达到（ 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3.7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）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2" name="文本框 71"/>
          <p:cNvSpPr>
            <a:spLocks noChangeArrowheads="1"/>
          </p:cNvSpPr>
          <p:nvPr/>
        </p:nvSpPr>
        <p:spPr bwMode="auto">
          <a:xfrm>
            <a:off x="1488440" y="6021705"/>
            <a:ext cx="82911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大三上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）学期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修习（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18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）分数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计划达到（ 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3.7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）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16" name="文本框 71"/>
          <p:cNvSpPr>
            <a:spLocks noChangeArrowheads="1"/>
          </p:cNvSpPr>
          <p:nvPr/>
        </p:nvSpPr>
        <p:spPr bwMode="auto">
          <a:xfrm>
            <a:off x="1496695" y="6390640"/>
            <a:ext cx="82911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indent="0" algn="l">
              <a:buClrTx/>
              <a:buSzTx/>
              <a:buNone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4.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（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大三下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 ）学期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修习（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15 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）分数</a:t>
            </a: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GPA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计划达到（  </a:t>
            </a:r>
            <a:r>
              <a:rPr lang="zh-CN" altLang="en-US" sz="1800" b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3.7</a:t>
            </a:r>
            <a:r>
              <a: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 ）</a:t>
            </a:r>
            <a:endParaRPr lang="zh-CN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3355" y="2880360"/>
            <a:ext cx="111061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输出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中黑简" panose="02010609000101010101" charset="-122"/>
              <a:ea typeface="汉仪中黑简" panose="0201060900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3"/>
          <p:cNvSpPr>
            <a:spLocks noChangeArrowheads="1"/>
          </p:cNvSpPr>
          <p:nvPr/>
        </p:nvSpPr>
        <p:spPr bwMode="auto">
          <a:xfrm>
            <a:off x="1606550" y="3781425"/>
            <a:ext cx="4794885" cy="1449705"/>
          </a:xfrm>
          <a:custGeom>
            <a:avLst/>
            <a:gdLst>
              <a:gd name="T0" fmla="*/ 3708267 w 4145016"/>
              <a:gd name="T1" fmla="*/ 339955 h 3398868"/>
              <a:gd name="T2" fmla="*/ 3708267 w 4145016"/>
              <a:gd name="T3" fmla="*/ 483971 h 3398868"/>
              <a:gd name="T4" fmla="*/ 3852283 w 4145016"/>
              <a:gd name="T5" fmla="*/ 483971 h 3398868"/>
              <a:gd name="T6" fmla="*/ 3852283 w 4145016"/>
              <a:gd name="T7" fmla="*/ 339955 h 3398868"/>
              <a:gd name="T8" fmla="*/ 3708267 w 4145016"/>
              <a:gd name="T9" fmla="*/ 339955 h 3398868"/>
              <a:gd name="T10" fmla="*/ 0 w 4145016"/>
              <a:gd name="T11" fmla="*/ 0 h 3398868"/>
              <a:gd name="T12" fmla="*/ 3885559 w 4145016"/>
              <a:gd name="T13" fmla="*/ 0 h 3398868"/>
              <a:gd name="T14" fmla="*/ 3885559 w 4145016"/>
              <a:gd name="T15" fmla="*/ 280603 h 3398868"/>
              <a:gd name="T16" fmla="*/ 4145016 w 4145016"/>
              <a:gd name="T17" fmla="*/ 280603 h 3398868"/>
              <a:gd name="T18" fmla="*/ 4145016 w 4145016"/>
              <a:gd name="T19" fmla="*/ 2880320 h 3398868"/>
              <a:gd name="T20" fmla="*/ 408856 w 4145016"/>
              <a:gd name="T21" fmla="*/ 2880320 h 3398868"/>
              <a:gd name="T22" fmla="*/ 0 w 4145016"/>
              <a:gd name="T23" fmla="*/ 3398868 h 3398868"/>
              <a:gd name="T24" fmla="*/ 0 w 4145016"/>
              <a:gd name="T25" fmla="*/ 0 h 3398868"/>
              <a:gd name="T26" fmla="*/ 0 w 4145016"/>
              <a:gd name="T27" fmla="*/ 0 h 3398868"/>
              <a:gd name="T28" fmla="*/ 4145016 w 4145016"/>
              <a:gd name="T29" fmla="*/ 3398868 h 3398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4145016" h="3398868">
                <a:moveTo>
                  <a:pt x="3708267" y="339955"/>
                </a:moveTo>
                <a:lnTo>
                  <a:pt x="3708267" y="483971"/>
                </a:lnTo>
                <a:lnTo>
                  <a:pt x="3852283" y="483971"/>
                </a:lnTo>
                <a:lnTo>
                  <a:pt x="3852283" y="339955"/>
                </a:lnTo>
                <a:lnTo>
                  <a:pt x="3708267" y="339955"/>
                </a:lnTo>
                <a:close/>
                <a:moveTo>
                  <a:pt x="0" y="0"/>
                </a:moveTo>
                <a:lnTo>
                  <a:pt x="3885559" y="0"/>
                </a:lnTo>
                <a:lnTo>
                  <a:pt x="3885559" y="280603"/>
                </a:lnTo>
                <a:lnTo>
                  <a:pt x="4145016" y="280603"/>
                </a:lnTo>
                <a:lnTo>
                  <a:pt x="4145016" y="2880320"/>
                </a:lnTo>
                <a:lnTo>
                  <a:pt x="408856" y="2880320"/>
                </a:lnTo>
                <a:lnTo>
                  <a:pt x="0" y="3398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41D2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0" name="矩形 27"/>
          <p:cNvSpPr>
            <a:spLocks noChangeArrowheads="1"/>
          </p:cNvSpPr>
          <p:nvPr/>
        </p:nvSpPr>
        <p:spPr bwMode="auto">
          <a:xfrm>
            <a:off x="4432300" y="3872865"/>
            <a:ext cx="220345" cy="80010"/>
          </a:xfrm>
          <a:prstGeom prst="rect">
            <a:avLst/>
          </a:prstGeom>
          <a:solidFill>
            <a:srgbClr val="6B9B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29" name="任意多边形 37"/>
          <p:cNvSpPr>
            <a:spLocks noChangeArrowheads="1"/>
          </p:cNvSpPr>
          <p:nvPr/>
        </p:nvSpPr>
        <p:spPr bwMode="auto">
          <a:xfrm>
            <a:off x="1606550" y="1835150"/>
            <a:ext cx="4794885" cy="1682750"/>
          </a:xfrm>
          <a:custGeom>
            <a:avLst/>
            <a:gdLst>
              <a:gd name="T0" fmla="*/ 3708267 w 4145016"/>
              <a:gd name="T1" fmla="*/ 339955 h 3398868"/>
              <a:gd name="T2" fmla="*/ 3708267 w 4145016"/>
              <a:gd name="T3" fmla="*/ 483971 h 3398868"/>
              <a:gd name="T4" fmla="*/ 3852283 w 4145016"/>
              <a:gd name="T5" fmla="*/ 483971 h 3398868"/>
              <a:gd name="T6" fmla="*/ 3852283 w 4145016"/>
              <a:gd name="T7" fmla="*/ 339955 h 3398868"/>
              <a:gd name="T8" fmla="*/ 3708267 w 4145016"/>
              <a:gd name="T9" fmla="*/ 339955 h 3398868"/>
              <a:gd name="T10" fmla="*/ 0 w 4145016"/>
              <a:gd name="T11" fmla="*/ 0 h 3398868"/>
              <a:gd name="T12" fmla="*/ 3885559 w 4145016"/>
              <a:gd name="T13" fmla="*/ 0 h 3398868"/>
              <a:gd name="T14" fmla="*/ 3885559 w 4145016"/>
              <a:gd name="T15" fmla="*/ 280603 h 3398868"/>
              <a:gd name="T16" fmla="*/ 4145016 w 4145016"/>
              <a:gd name="T17" fmla="*/ 280603 h 3398868"/>
              <a:gd name="T18" fmla="*/ 4145016 w 4145016"/>
              <a:gd name="T19" fmla="*/ 2880320 h 3398868"/>
              <a:gd name="T20" fmla="*/ 408856 w 4145016"/>
              <a:gd name="T21" fmla="*/ 2880320 h 3398868"/>
              <a:gd name="T22" fmla="*/ 0 w 4145016"/>
              <a:gd name="T23" fmla="*/ 3398868 h 3398868"/>
              <a:gd name="T24" fmla="*/ 0 w 4145016"/>
              <a:gd name="T25" fmla="*/ 0 h 3398868"/>
              <a:gd name="T26" fmla="*/ 0 w 4145016"/>
              <a:gd name="T27" fmla="*/ 0 h 3398868"/>
              <a:gd name="T28" fmla="*/ 4145016 w 4145016"/>
              <a:gd name="T29" fmla="*/ 3398868 h 3398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4145016" h="3398868">
                <a:moveTo>
                  <a:pt x="3708267" y="339955"/>
                </a:moveTo>
                <a:lnTo>
                  <a:pt x="3708267" y="483971"/>
                </a:lnTo>
                <a:lnTo>
                  <a:pt x="3852283" y="483971"/>
                </a:lnTo>
                <a:lnTo>
                  <a:pt x="3852283" y="339955"/>
                </a:lnTo>
                <a:lnTo>
                  <a:pt x="3708267" y="339955"/>
                </a:lnTo>
                <a:close/>
                <a:moveTo>
                  <a:pt x="0" y="0"/>
                </a:moveTo>
                <a:lnTo>
                  <a:pt x="3885559" y="0"/>
                </a:lnTo>
                <a:lnTo>
                  <a:pt x="3885559" y="280603"/>
                </a:lnTo>
                <a:lnTo>
                  <a:pt x="4145016" y="280603"/>
                </a:lnTo>
                <a:lnTo>
                  <a:pt x="4145016" y="2880320"/>
                </a:lnTo>
                <a:lnTo>
                  <a:pt x="408856" y="2880320"/>
                </a:lnTo>
                <a:lnTo>
                  <a:pt x="0" y="3398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1" name="Text Box 15"/>
          <p:cNvSpPr>
            <a:spLocks noChangeArrowheads="1"/>
          </p:cNvSpPr>
          <p:nvPr/>
        </p:nvSpPr>
        <p:spPr bwMode="auto">
          <a:xfrm>
            <a:off x="2332355" y="2153920"/>
            <a:ext cx="3910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20650" indent="-120650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Exit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退出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黑简" panose="02010609000101010101" charset="-122"/>
              <a:ea typeface="汉仪中黑简" panose="02010609000101010101" charset="-122"/>
            </a:endParaRPr>
          </a:p>
        </p:txBody>
      </p:sp>
      <p:grpSp>
        <p:nvGrpSpPr>
          <p:cNvPr id="9238" name="Group 2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9239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12312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4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5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6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7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8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9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9250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251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252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240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454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使用方法</a:t>
              </a:r>
              <a:endPara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Text Box 15"/>
          <p:cNvSpPr>
            <a:spLocks noChangeArrowheads="1"/>
          </p:cNvSpPr>
          <p:nvPr/>
        </p:nvSpPr>
        <p:spPr bwMode="auto">
          <a:xfrm>
            <a:off x="2332355" y="4027805"/>
            <a:ext cx="3910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120650" indent="-12065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Continue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接受选课建议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黑简" panose="02010609000101010101" charset="-122"/>
              <a:ea typeface="汉仪中黑简" panose="02010609000101010101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1889760" y="2179320"/>
            <a:ext cx="388620" cy="381635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1889760" y="4027805"/>
            <a:ext cx="388620" cy="408305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5005" y="4495165"/>
            <a:ext cx="4298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（由于开课情况未知所以不考虑创业板块）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13"/>
          <p:cNvSpPr>
            <a:spLocks noChangeArrowheads="1"/>
          </p:cNvSpPr>
          <p:nvPr/>
        </p:nvSpPr>
        <p:spPr bwMode="auto">
          <a:xfrm>
            <a:off x="1606550" y="3781425"/>
            <a:ext cx="4794885" cy="1449705"/>
          </a:xfrm>
          <a:custGeom>
            <a:avLst/>
            <a:gdLst>
              <a:gd name="T0" fmla="*/ 3708267 w 4145016"/>
              <a:gd name="T1" fmla="*/ 339955 h 3398868"/>
              <a:gd name="T2" fmla="*/ 3708267 w 4145016"/>
              <a:gd name="T3" fmla="*/ 483971 h 3398868"/>
              <a:gd name="T4" fmla="*/ 3852283 w 4145016"/>
              <a:gd name="T5" fmla="*/ 483971 h 3398868"/>
              <a:gd name="T6" fmla="*/ 3852283 w 4145016"/>
              <a:gd name="T7" fmla="*/ 339955 h 3398868"/>
              <a:gd name="T8" fmla="*/ 3708267 w 4145016"/>
              <a:gd name="T9" fmla="*/ 339955 h 3398868"/>
              <a:gd name="T10" fmla="*/ 0 w 4145016"/>
              <a:gd name="T11" fmla="*/ 0 h 3398868"/>
              <a:gd name="T12" fmla="*/ 3885559 w 4145016"/>
              <a:gd name="T13" fmla="*/ 0 h 3398868"/>
              <a:gd name="T14" fmla="*/ 3885559 w 4145016"/>
              <a:gd name="T15" fmla="*/ 280603 h 3398868"/>
              <a:gd name="T16" fmla="*/ 4145016 w 4145016"/>
              <a:gd name="T17" fmla="*/ 280603 h 3398868"/>
              <a:gd name="T18" fmla="*/ 4145016 w 4145016"/>
              <a:gd name="T19" fmla="*/ 2880320 h 3398868"/>
              <a:gd name="T20" fmla="*/ 408856 w 4145016"/>
              <a:gd name="T21" fmla="*/ 2880320 h 3398868"/>
              <a:gd name="T22" fmla="*/ 0 w 4145016"/>
              <a:gd name="T23" fmla="*/ 3398868 h 3398868"/>
              <a:gd name="T24" fmla="*/ 0 w 4145016"/>
              <a:gd name="T25" fmla="*/ 0 h 3398868"/>
              <a:gd name="T26" fmla="*/ 0 w 4145016"/>
              <a:gd name="T27" fmla="*/ 0 h 3398868"/>
              <a:gd name="T28" fmla="*/ 4145016 w 4145016"/>
              <a:gd name="T29" fmla="*/ 3398868 h 3398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4145016" h="3398868">
                <a:moveTo>
                  <a:pt x="3708267" y="339955"/>
                </a:moveTo>
                <a:lnTo>
                  <a:pt x="3708267" y="483971"/>
                </a:lnTo>
                <a:lnTo>
                  <a:pt x="3852283" y="483971"/>
                </a:lnTo>
                <a:lnTo>
                  <a:pt x="3852283" y="339955"/>
                </a:lnTo>
                <a:lnTo>
                  <a:pt x="3708267" y="339955"/>
                </a:lnTo>
                <a:close/>
                <a:moveTo>
                  <a:pt x="0" y="0"/>
                </a:moveTo>
                <a:lnTo>
                  <a:pt x="3885559" y="0"/>
                </a:lnTo>
                <a:lnTo>
                  <a:pt x="3885559" y="280603"/>
                </a:lnTo>
                <a:lnTo>
                  <a:pt x="4145016" y="280603"/>
                </a:lnTo>
                <a:lnTo>
                  <a:pt x="4145016" y="2880320"/>
                </a:lnTo>
                <a:lnTo>
                  <a:pt x="408856" y="2880320"/>
                </a:lnTo>
                <a:lnTo>
                  <a:pt x="0" y="3398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41D2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20" name="矩形 27"/>
          <p:cNvSpPr>
            <a:spLocks noChangeArrowheads="1"/>
          </p:cNvSpPr>
          <p:nvPr/>
        </p:nvSpPr>
        <p:spPr bwMode="auto">
          <a:xfrm>
            <a:off x="4432300" y="3872865"/>
            <a:ext cx="220345" cy="80010"/>
          </a:xfrm>
          <a:prstGeom prst="rect">
            <a:avLst/>
          </a:prstGeom>
          <a:solidFill>
            <a:srgbClr val="6B9B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29" name="任意多边形 37"/>
          <p:cNvSpPr>
            <a:spLocks noChangeArrowheads="1"/>
          </p:cNvSpPr>
          <p:nvPr/>
        </p:nvSpPr>
        <p:spPr bwMode="auto">
          <a:xfrm>
            <a:off x="1606550" y="1835150"/>
            <a:ext cx="4794885" cy="1682750"/>
          </a:xfrm>
          <a:custGeom>
            <a:avLst/>
            <a:gdLst>
              <a:gd name="T0" fmla="*/ 3708267 w 4145016"/>
              <a:gd name="T1" fmla="*/ 339955 h 3398868"/>
              <a:gd name="T2" fmla="*/ 3708267 w 4145016"/>
              <a:gd name="T3" fmla="*/ 483971 h 3398868"/>
              <a:gd name="T4" fmla="*/ 3852283 w 4145016"/>
              <a:gd name="T5" fmla="*/ 483971 h 3398868"/>
              <a:gd name="T6" fmla="*/ 3852283 w 4145016"/>
              <a:gd name="T7" fmla="*/ 339955 h 3398868"/>
              <a:gd name="T8" fmla="*/ 3708267 w 4145016"/>
              <a:gd name="T9" fmla="*/ 339955 h 3398868"/>
              <a:gd name="T10" fmla="*/ 0 w 4145016"/>
              <a:gd name="T11" fmla="*/ 0 h 3398868"/>
              <a:gd name="T12" fmla="*/ 3885559 w 4145016"/>
              <a:gd name="T13" fmla="*/ 0 h 3398868"/>
              <a:gd name="T14" fmla="*/ 3885559 w 4145016"/>
              <a:gd name="T15" fmla="*/ 280603 h 3398868"/>
              <a:gd name="T16" fmla="*/ 4145016 w 4145016"/>
              <a:gd name="T17" fmla="*/ 280603 h 3398868"/>
              <a:gd name="T18" fmla="*/ 4145016 w 4145016"/>
              <a:gd name="T19" fmla="*/ 2880320 h 3398868"/>
              <a:gd name="T20" fmla="*/ 408856 w 4145016"/>
              <a:gd name="T21" fmla="*/ 2880320 h 3398868"/>
              <a:gd name="T22" fmla="*/ 0 w 4145016"/>
              <a:gd name="T23" fmla="*/ 3398868 h 3398868"/>
              <a:gd name="T24" fmla="*/ 0 w 4145016"/>
              <a:gd name="T25" fmla="*/ 0 h 3398868"/>
              <a:gd name="T26" fmla="*/ 0 w 4145016"/>
              <a:gd name="T27" fmla="*/ 0 h 3398868"/>
              <a:gd name="T28" fmla="*/ 4145016 w 4145016"/>
              <a:gd name="T29" fmla="*/ 3398868 h 3398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T26" t="T27" r="T28" b="T29"/>
            <a:pathLst>
              <a:path w="4145016" h="3398868">
                <a:moveTo>
                  <a:pt x="3708267" y="339955"/>
                </a:moveTo>
                <a:lnTo>
                  <a:pt x="3708267" y="483971"/>
                </a:lnTo>
                <a:lnTo>
                  <a:pt x="3852283" y="483971"/>
                </a:lnTo>
                <a:lnTo>
                  <a:pt x="3852283" y="339955"/>
                </a:lnTo>
                <a:lnTo>
                  <a:pt x="3708267" y="339955"/>
                </a:lnTo>
                <a:close/>
                <a:moveTo>
                  <a:pt x="0" y="0"/>
                </a:moveTo>
                <a:lnTo>
                  <a:pt x="3885559" y="0"/>
                </a:lnTo>
                <a:lnTo>
                  <a:pt x="3885559" y="280603"/>
                </a:lnTo>
                <a:lnTo>
                  <a:pt x="4145016" y="280603"/>
                </a:lnTo>
                <a:lnTo>
                  <a:pt x="4145016" y="2880320"/>
                </a:lnTo>
                <a:lnTo>
                  <a:pt x="408856" y="2880320"/>
                </a:lnTo>
                <a:lnTo>
                  <a:pt x="0" y="3398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31" name="Text Box 15"/>
          <p:cNvSpPr>
            <a:spLocks noChangeArrowheads="1"/>
          </p:cNvSpPr>
          <p:nvPr/>
        </p:nvSpPr>
        <p:spPr bwMode="auto">
          <a:xfrm>
            <a:off x="2332355" y="2153920"/>
            <a:ext cx="3910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20650" indent="-120650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Exit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退出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黑简" panose="02010609000101010101" charset="-122"/>
              <a:ea typeface="汉仪中黑简" panose="02010609000101010101" charset="-122"/>
            </a:endParaRPr>
          </a:p>
        </p:txBody>
      </p:sp>
      <p:grpSp>
        <p:nvGrpSpPr>
          <p:cNvPr id="9238" name="Group 2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9239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12312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4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5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6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7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8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9249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9250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251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252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9240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454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使用方法</a:t>
              </a:r>
              <a:endPara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Text Box 15"/>
          <p:cNvSpPr>
            <a:spLocks noChangeArrowheads="1"/>
          </p:cNvSpPr>
          <p:nvPr/>
        </p:nvSpPr>
        <p:spPr bwMode="auto">
          <a:xfrm>
            <a:off x="2332355" y="4027805"/>
            <a:ext cx="39109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120650" indent="-120650">
              <a:spcBef>
                <a:spcPct val="50000"/>
              </a:spcBef>
            </a:pPr>
            <a:r>
              <a: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Continue </a:t>
            </a: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rPr>
              <a:t>接受选课建议</a:t>
            </a:r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黑简" panose="02010609000101010101" charset="-122"/>
              <a:ea typeface="汉仪中黑简" panose="02010609000101010101" charset="-122"/>
            </a:endParaRPr>
          </a:p>
        </p:txBody>
      </p:sp>
      <p:sp>
        <p:nvSpPr>
          <p:cNvPr id="3" name="流程图: 联系 2"/>
          <p:cNvSpPr/>
          <p:nvPr/>
        </p:nvSpPr>
        <p:spPr>
          <a:xfrm>
            <a:off x="1889760" y="2179320"/>
            <a:ext cx="388620" cy="381635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1889760" y="4059555"/>
            <a:ext cx="388620" cy="408305"/>
          </a:xfrm>
          <a:prstGeom prst="flowChartConnector">
            <a:avLst/>
          </a:prstGeom>
          <a:solidFill>
            <a:srgbClr val="F4C96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5005" y="4495165"/>
            <a:ext cx="4298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（由于开课情况未知所以不考虑创业板块）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454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提供计划</a:t>
              </a:r>
              <a:endPara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52905" y="1389380"/>
            <a:ext cx="1135380" cy="1093470"/>
            <a:chOff x="2315" y="2604"/>
            <a:chExt cx="1788" cy="1722"/>
          </a:xfrm>
        </p:grpSpPr>
        <p:sp>
          <p:nvSpPr>
            <p:cNvPr id="2" name="Freeform 105"/>
            <p:cNvSpPr>
              <a:spLocks noChangeArrowheads="1"/>
            </p:cNvSpPr>
            <p:nvPr/>
          </p:nvSpPr>
          <p:spPr bwMode="auto">
            <a:xfrm rot="18240000">
              <a:off x="2348" y="2571"/>
              <a:ext cx="1722" cy="1788"/>
            </a:xfrm>
            <a:custGeom>
              <a:avLst/>
              <a:gdLst>
                <a:gd name="T0" fmla="*/ 55 w 129"/>
                <a:gd name="T1" fmla="*/ 111 h 129"/>
                <a:gd name="T2" fmla="*/ 85 w 129"/>
                <a:gd name="T3" fmla="*/ 102 h 129"/>
                <a:gd name="T4" fmla="*/ 129 w 129"/>
                <a:gd name="T5" fmla="*/ 129 h 129"/>
                <a:gd name="T6" fmla="*/ 102 w 129"/>
                <a:gd name="T7" fmla="*/ 85 h 129"/>
                <a:gd name="T8" fmla="*/ 111 w 129"/>
                <a:gd name="T9" fmla="*/ 55 h 129"/>
                <a:gd name="T10" fmla="*/ 55 w 129"/>
                <a:gd name="T11" fmla="*/ 0 h 129"/>
                <a:gd name="T12" fmla="*/ 0 w 129"/>
                <a:gd name="T13" fmla="*/ 55 h 129"/>
                <a:gd name="T14" fmla="*/ 55 w 129"/>
                <a:gd name="T15" fmla="*/ 111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55" y="111"/>
                  </a:moveTo>
                  <a:cubicBezTo>
                    <a:pt x="66" y="111"/>
                    <a:pt x="76" y="107"/>
                    <a:pt x="85" y="102"/>
                  </a:cubicBezTo>
                  <a:cubicBezTo>
                    <a:pt x="107" y="114"/>
                    <a:pt x="129" y="129"/>
                    <a:pt x="129" y="129"/>
                  </a:cubicBezTo>
                  <a:cubicBezTo>
                    <a:pt x="129" y="129"/>
                    <a:pt x="114" y="108"/>
                    <a:pt x="102" y="85"/>
                  </a:cubicBezTo>
                  <a:cubicBezTo>
                    <a:pt x="107" y="76"/>
                    <a:pt x="111" y="66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5" y="111"/>
                  </a:cubicBez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78980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483" y="3012"/>
              <a:ext cx="1088" cy="930"/>
              <a:chOff x="5014" y="4743"/>
              <a:chExt cx="1551" cy="1299"/>
            </a:xfrm>
          </p:grpSpPr>
          <p:sp>
            <p:nvSpPr>
              <p:cNvPr id="15377" name="Freeform 110"/>
              <p:cNvSpPr>
                <a:spLocks noChangeArrowheads="1"/>
              </p:cNvSpPr>
              <p:nvPr/>
            </p:nvSpPr>
            <p:spPr bwMode="auto">
              <a:xfrm>
                <a:off x="5199" y="4898"/>
                <a:ext cx="387" cy="343"/>
              </a:xfrm>
              <a:custGeom>
                <a:avLst/>
                <a:gdLst>
                  <a:gd name="T0" fmla="*/ 16404 w 15"/>
                  <a:gd name="T1" fmla="*/ 83649 h 13"/>
                  <a:gd name="T2" fmla="*/ 16404 w 15"/>
                  <a:gd name="T3" fmla="*/ 117109 h 13"/>
                  <a:gd name="T4" fmla="*/ 32808 w 15"/>
                  <a:gd name="T5" fmla="*/ 150569 h 13"/>
                  <a:gd name="T6" fmla="*/ 49212 w 15"/>
                  <a:gd name="T7" fmla="*/ 167298 h 13"/>
                  <a:gd name="T8" fmla="*/ 65617 w 15"/>
                  <a:gd name="T9" fmla="*/ 184028 h 13"/>
                  <a:gd name="T10" fmla="*/ 98425 w 15"/>
                  <a:gd name="T11" fmla="*/ 217488 h 13"/>
                  <a:gd name="T12" fmla="*/ 147637 w 15"/>
                  <a:gd name="T13" fmla="*/ 217488 h 13"/>
                  <a:gd name="T14" fmla="*/ 180445 w 15"/>
                  <a:gd name="T15" fmla="*/ 200758 h 13"/>
                  <a:gd name="T16" fmla="*/ 196850 w 15"/>
                  <a:gd name="T17" fmla="*/ 184028 h 13"/>
                  <a:gd name="T18" fmla="*/ 213254 w 15"/>
                  <a:gd name="T19" fmla="*/ 167298 h 13"/>
                  <a:gd name="T20" fmla="*/ 229658 w 15"/>
                  <a:gd name="T21" fmla="*/ 133839 h 13"/>
                  <a:gd name="T22" fmla="*/ 229658 w 15"/>
                  <a:gd name="T23" fmla="*/ 117109 h 13"/>
                  <a:gd name="T24" fmla="*/ 229658 w 15"/>
                  <a:gd name="T25" fmla="*/ 100379 h 13"/>
                  <a:gd name="T26" fmla="*/ 229658 w 15"/>
                  <a:gd name="T27" fmla="*/ 83649 h 13"/>
                  <a:gd name="T28" fmla="*/ 246062 w 15"/>
                  <a:gd name="T29" fmla="*/ 83649 h 13"/>
                  <a:gd name="T30" fmla="*/ 246062 w 15"/>
                  <a:gd name="T31" fmla="*/ 66919 h 13"/>
                  <a:gd name="T32" fmla="*/ 246062 w 15"/>
                  <a:gd name="T33" fmla="*/ 50190 h 13"/>
                  <a:gd name="T34" fmla="*/ 246062 w 15"/>
                  <a:gd name="T35" fmla="*/ 66919 h 13"/>
                  <a:gd name="T36" fmla="*/ 229658 w 15"/>
                  <a:gd name="T37" fmla="*/ 83649 h 13"/>
                  <a:gd name="T38" fmla="*/ 229658 w 15"/>
                  <a:gd name="T39" fmla="*/ 83649 h 13"/>
                  <a:gd name="T40" fmla="*/ 229658 w 15"/>
                  <a:gd name="T41" fmla="*/ 100379 h 13"/>
                  <a:gd name="T42" fmla="*/ 229658 w 15"/>
                  <a:gd name="T43" fmla="*/ 117109 h 13"/>
                  <a:gd name="T44" fmla="*/ 213254 w 15"/>
                  <a:gd name="T45" fmla="*/ 133839 h 13"/>
                  <a:gd name="T46" fmla="*/ 196850 w 15"/>
                  <a:gd name="T47" fmla="*/ 167298 h 13"/>
                  <a:gd name="T48" fmla="*/ 180445 w 15"/>
                  <a:gd name="T49" fmla="*/ 184028 h 13"/>
                  <a:gd name="T50" fmla="*/ 147637 w 15"/>
                  <a:gd name="T51" fmla="*/ 217488 h 13"/>
                  <a:gd name="T52" fmla="*/ 98425 w 15"/>
                  <a:gd name="T53" fmla="*/ 217488 h 13"/>
                  <a:gd name="T54" fmla="*/ 65617 w 15"/>
                  <a:gd name="T55" fmla="*/ 184028 h 13"/>
                  <a:gd name="T56" fmla="*/ 49212 w 15"/>
                  <a:gd name="T57" fmla="*/ 167298 h 13"/>
                  <a:gd name="T58" fmla="*/ 32808 w 15"/>
                  <a:gd name="T59" fmla="*/ 150569 h 13"/>
                  <a:gd name="T60" fmla="*/ 16404 w 15"/>
                  <a:gd name="T61" fmla="*/ 117109 h 13"/>
                  <a:gd name="T62" fmla="*/ 16404 w 15"/>
                  <a:gd name="T63" fmla="*/ 83649 h 13"/>
                  <a:gd name="T64" fmla="*/ 16404 w 15"/>
                  <a:gd name="T65" fmla="*/ 50190 h 13"/>
                  <a:gd name="T66" fmla="*/ 16404 w 15"/>
                  <a:gd name="T67" fmla="*/ 33460 h 13"/>
                  <a:gd name="T68" fmla="*/ 16404 w 15"/>
                  <a:gd name="T69" fmla="*/ 33460 h 13"/>
                  <a:gd name="T70" fmla="*/ 16404 w 15"/>
                  <a:gd name="T71" fmla="*/ 16730 h 13"/>
                  <a:gd name="T72" fmla="*/ 16404 w 15"/>
                  <a:gd name="T73" fmla="*/ 0 h 13"/>
                  <a:gd name="T74" fmla="*/ 16404 w 15"/>
                  <a:gd name="T75" fmla="*/ 0 h 13"/>
                  <a:gd name="T76" fmla="*/ 16404 w 15"/>
                  <a:gd name="T77" fmla="*/ 16730 h 13"/>
                  <a:gd name="T78" fmla="*/ 0 w 15"/>
                  <a:gd name="T79" fmla="*/ 33460 h 13"/>
                  <a:gd name="T80" fmla="*/ 0 w 15"/>
                  <a:gd name="T81" fmla="*/ 33460 h 13"/>
                  <a:gd name="T82" fmla="*/ 0 w 15"/>
                  <a:gd name="T83" fmla="*/ 50190 h 13"/>
                  <a:gd name="T84" fmla="*/ 16404 w 15"/>
                  <a:gd name="T85" fmla="*/ 83649 h 1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"/>
                  <a:gd name="T130" fmla="*/ 0 h 13"/>
                  <a:gd name="T131" fmla="*/ 15 w 15"/>
                  <a:gd name="T132" fmla="*/ 13 h 1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" h="13">
                    <a:moveTo>
                      <a:pt x="1" y="5"/>
                    </a:moveTo>
                    <a:cubicBezTo>
                      <a:pt x="1" y="6"/>
                      <a:pt x="1" y="6"/>
                      <a:pt x="1" y="7"/>
                    </a:cubicBezTo>
                    <a:cubicBezTo>
                      <a:pt x="1" y="8"/>
                      <a:pt x="2" y="9"/>
                      <a:pt x="2" y="9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2"/>
                      <a:pt x="5" y="13"/>
                      <a:pt x="6" y="13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10" y="13"/>
                      <a:pt x="10" y="12"/>
                      <a:pt x="11" y="12"/>
                    </a:cubicBezTo>
                    <a:cubicBezTo>
                      <a:pt x="11" y="11"/>
                      <a:pt x="12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7"/>
                      <a:pt x="14" y="7"/>
                    </a:cubicBezTo>
                    <a:cubicBezTo>
                      <a:pt x="14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5" y="4"/>
                      <a:pt x="15" y="4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7"/>
                      <a:pt x="14" y="7"/>
                    </a:cubicBezTo>
                    <a:cubicBezTo>
                      <a:pt x="14" y="7"/>
                      <a:pt x="14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0"/>
                      <a:pt x="11" y="11"/>
                      <a:pt x="11" y="11"/>
                    </a:cubicBezTo>
                    <a:cubicBezTo>
                      <a:pt x="10" y="12"/>
                      <a:pt x="9" y="12"/>
                      <a:pt x="9" y="13"/>
                    </a:cubicBezTo>
                    <a:cubicBezTo>
                      <a:pt x="8" y="13"/>
                      <a:pt x="7" y="13"/>
                      <a:pt x="6" y="13"/>
                    </a:cubicBezTo>
                    <a:cubicBezTo>
                      <a:pt x="5" y="12"/>
                      <a:pt x="5" y="12"/>
                      <a:pt x="4" y="11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8"/>
                      <a:pt x="2" y="8"/>
                      <a:pt x="1" y="7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8" name="Freeform 111"/>
              <p:cNvSpPr>
                <a:spLocks noChangeArrowheads="1"/>
              </p:cNvSpPr>
              <p:nvPr/>
            </p:nvSpPr>
            <p:spPr bwMode="auto">
              <a:xfrm>
                <a:off x="5221" y="4766"/>
                <a:ext cx="365" cy="242"/>
              </a:xfrm>
              <a:custGeom>
                <a:avLst/>
                <a:gdLst>
                  <a:gd name="T0" fmla="*/ 0 w 14"/>
                  <a:gd name="T1" fmla="*/ 85548 h 9"/>
                  <a:gd name="T2" fmla="*/ 33111 w 14"/>
                  <a:gd name="T3" fmla="*/ 68439 h 9"/>
                  <a:gd name="T4" fmla="*/ 82777 w 14"/>
                  <a:gd name="T5" fmla="*/ 102658 h 9"/>
                  <a:gd name="T6" fmla="*/ 115887 w 14"/>
                  <a:gd name="T7" fmla="*/ 119768 h 9"/>
                  <a:gd name="T8" fmla="*/ 148998 w 14"/>
                  <a:gd name="T9" fmla="*/ 136877 h 9"/>
                  <a:gd name="T10" fmla="*/ 231775 w 14"/>
                  <a:gd name="T11" fmla="*/ 136877 h 9"/>
                  <a:gd name="T12" fmla="*/ 115887 w 14"/>
                  <a:gd name="T13" fmla="*/ 0 h 9"/>
                  <a:gd name="T14" fmla="*/ 115887 w 14"/>
                  <a:gd name="T15" fmla="*/ 0 h 9"/>
                  <a:gd name="T16" fmla="*/ 99332 w 14"/>
                  <a:gd name="T17" fmla="*/ 0 h 9"/>
                  <a:gd name="T18" fmla="*/ 0 w 14"/>
                  <a:gd name="T19" fmla="*/ 85548 h 9"/>
                  <a:gd name="T20" fmla="*/ 0 w 14"/>
                  <a:gd name="T21" fmla="*/ 85548 h 9"/>
                  <a:gd name="T22" fmla="*/ 0 w 14"/>
                  <a:gd name="T23" fmla="*/ 85548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"/>
                  <a:gd name="T37" fmla="*/ 0 h 9"/>
                  <a:gd name="T38" fmla="*/ 14 w 14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" h="9">
                    <a:moveTo>
                      <a:pt x="0" y="5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7" y="7"/>
                      <a:pt x="6" y="6"/>
                      <a:pt x="9" y="8"/>
                    </a:cubicBezTo>
                    <a:cubicBezTo>
                      <a:pt x="11" y="9"/>
                      <a:pt x="13" y="9"/>
                      <a:pt x="14" y="8"/>
                    </a:cubicBezTo>
                    <a:cubicBezTo>
                      <a:pt x="14" y="8"/>
                      <a:pt x="14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3" y="0"/>
                      <a:pt x="0" y="0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9" name="Freeform 112"/>
              <p:cNvSpPr>
                <a:spLocks noChangeArrowheads="1"/>
              </p:cNvSpPr>
              <p:nvPr/>
            </p:nvSpPr>
            <p:spPr bwMode="auto">
              <a:xfrm>
                <a:off x="5014" y="5294"/>
                <a:ext cx="705" cy="498"/>
              </a:xfrm>
              <a:custGeom>
                <a:avLst/>
                <a:gdLst>
                  <a:gd name="T0" fmla="*/ 447675 w 27"/>
                  <a:gd name="T1" fmla="*/ 83135 h 19"/>
                  <a:gd name="T2" fmla="*/ 447675 w 27"/>
                  <a:gd name="T3" fmla="*/ 83135 h 19"/>
                  <a:gd name="T4" fmla="*/ 364772 w 27"/>
                  <a:gd name="T5" fmla="*/ 0 h 19"/>
                  <a:gd name="T6" fmla="*/ 315031 w 27"/>
                  <a:gd name="T7" fmla="*/ 0 h 19"/>
                  <a:gd name="T8" fmla="*/ 315031 w 27"/>
                  <a:gd name="T9" fmla="*/ 16627 h 19"/>
                  <a:gd name="T10" fmla="*/ 298450 w 27"/>
                  <a:gd name="T11" fmla="*/ 33254 h 19"/>
                  <a:gd name="T12" fmla="*/ 265289 w 27"/>
                  <a:gd name="T13" fmla="*/ 49881 h 19"/>
                  <a:gd name="T14" fmla="*/ 215547 w 27"/>
                  <a:gd name="T15" fmla="*/ 49881 h 19"/>
                  <a:gd name="T16" fmla="*/ 182386 w 27"/>
                  <a:gd name="T17" fmla="*/ 16627 h 19"/>
                  <a:gd name="T18" fmla="*/ 165806 w 27"/>
                  <a:gd name="T19" fmla="*/ 0 h 19"/>
                  <a:gd name="T20" fmla="*/ 165806 w 27"/>
                  <a:gd name="T21" fmla="*/ 0 h 19"/>
                  <a:gd name="T22" fmla="*/ 116064 w 27"/>
                  <a:gd name="T23" fmla="*/ 0 h 19"/>
                  <a:gd name="T24" fmla="*/ 49742 w 27"/>
                  <a:gd name="T25" fmla="*/ 83135 h 19"/>
                  <a:gd name="T26" fmla="*/ 33161 w 27"/>
                  <a:gd name="T27" fmla="*/ 232778 h 19"/>
                  <a:gd name="T28" fmla="*/ 331611 w 27"/>
                  <a:gd name="T29" fmla="*/ 299286 h 19"/>
                  <a:gd name="T30" fmla="*/ 364772 w 27"/>
                  <a:gd name="T31" fmla="*/ 182897 h 19"/>
                  <a:gd name="T32" fmla="*/ 447675 w 27"/>
                  <a:gd name="T33" fmla="*/ 83135 h 1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19"/>
                  <a:gd name="T53" fmla="*/ 27 w 27"/>
                  <a:gd name="T54" fmla="*/ 19 h 1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19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2"/>
                      <a:pt x="25" y="0"/>
                      <a:pt x="2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7" y="2"/>
                      <a:pt x="17" y="3"/>
                      <a:pt x="16" y="3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3"/>
                      <a:pt x="11" y="2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2"/>
                      <a:pt x="3" y="5"/>
                    </a:cubicBezTo>
                    <a:cubicBezTo>
                      <a:pt x="3" y="5"/>
                      <a:pt x="0" y="12"/>
                      <a:pt x="2" y="14"/>
                    </a:cubicBezTo>
                    <a:cubicBezTo>
                      <a:pt x="5" y="18"/>
                      <a:pt x="13" y="19"/>
                      <a:pt x="20" y="18"/>
                    </a:cubicBezTo>
                    <a:cubicBezTo>
                      <a:pt x="21" y="14"/>
                      <a:pt x="22" y="11"/>
                      <a:pt x="22" y="11"/>
                    </a:cubicBezTo>
                    <a:cubicBezTo>
                      <a:pt x="22" y="8"/>
                      <a:pt x="24" y="6"/>
                      <a:pt x="2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0" name="Freeform 113"/>
              <p:cNvSpPr>
                <a:spLocks noChangeArrowheads="1"/>
              </p:cNvSpPr>
              <p:nvPr/>
            </p:nvSpPr>
            <p:spPr bwMode="auto">
              <a:xfrm>
                <a:off x="5761" y="4931"/>
                <a:ext cx="518" cy="462"/>
              </a:xfrm>
              <a:custGeom>
                <a:avLst/>
                <a:gdLst>
                  <a:gd name="T0" fmla="*/ 16431 w 20"/>
                  <a:gd name="T1" fmla="*/ 114212 h 18"/>
                  <a:gd name="T2" fmla="*/ 16431 w 20"/>
                  <a:gd name="T3" fmla="*/ 146844 h 18"/>
                  <a:gd name="T4" fmla="*/ 49292 w 20"/>
                  <a:gd name="T5" fmla="*/ 212107 h 18"/>
                  <a:gd name="T6" fmla="*/ 65723 w 20"/>
                  <a:gd name="T7" fmla="*/ 228423 h 18"/>
                  <a:gd name="T8" fmla="*/ 82153 w 20"/>
                  <a:gd name="T9" fmla="*/ 261055 h 18"/>
                  <a:gd name="T10" fmla="*/ 131445 w 20"/>
                  <a:gd name="T11" fmla="*/ 293687 h 18"/>
                  <a:gd name="T12" fmla="*/ 197168 w 20"/>
                  <a:gd name="T13" fmla="*/ 293687 h 18"/>
                  <a:gd name="T14" fmla="*/ 246460 w 20"/>
                  <a:gd name="T15" fmla="*/ 261055 h 18"/>
                  <a:gd name="T16" fmla="*/ 262890 w 20"/>
                  <a:gd name="T17" fmla="*/ 244739 h 18"/>
                  <a:gd name="T18" fmla="*/ 279321 w 20"/>
                  <a:gd name="T19" fmla="*/ 212107 h 18"/>
                  <a:gd name="T20" fmla="*/ 312182 w 20"/>
                  <a:gd name="T21" fmla="*/ 179475 h 18"/>
                  <a:gd name="T22" fmla="*/ 312182 w 20"/>
                  <a:gd name="T23" fmla="*/ 146844 h 18"/>
                  <a:gd name="T24" fmla="*/ 328613 w 20"/>
                  <a:gd name="T25" fmla="*/ 130528 h 18"/>
                  <a:gd name="T26" fmla="*/ 328613 w 20"/>
                  <a:gd name="T27" fmla="*/ 114212 h 18"/>
                  <a:gd name="T28" fmla="*/ 328613 w 20"/>
                  <a:gd name="T29" fmla="*/ 97896 h 18"/>
                  <a:gd name="T30" fmla="*/ 328613 w 20"/>
                  <a:gd name="T31" fmla="*/ 81580 h 18"/>
                  <a:gd name="T32" fmla="*/ 328613 w 20"/>
                  <a:gd name="T33" fmla="*/ 81580 h 18"/>
                  <a:gd name="T34" fmla="*/ 328613 w 20"/>
                  <a:gd name="T35" fmla="*/ 81580 h 18"/>
                  <a:gd name="T36" fmla="*/ 328613 w 20"/>
                  <a:gd name="T37" fmla="*/ 97896 h 18"/>
                  <a:gd name="T38" fmla="*/ 328613 w 20"/>
                  <a:gd name="T39" fmla="*/ 114212 h 18"/>
                  <a:gd name="T40" fmla="*/ 312182 w 20"/>
                  <a:gd name="T41" fmla="*/ 130528 h 18"/>
                  <a:gd name="T42" fmla="*/ 312182 w 20"/>
                  <a:gd name="T43" fmla="*/ 146844 h 18"/>
                  <a:gd name="T44" fmla="*/ 295752 w 20"/>
                  <a:gd name="T45" fmla="*/ 179475 h 18"/>
                  <a:gd name="T46" fmla="*/ 279321 w 20"/>
                  <a:gd name="T47" fmla="*/ 212107 h 18"/>
                  <a:gd name="T48" fmla="*/ 246460 w 20"/>
                  <a:gd name="T49" fmla="*/ 261055 h 18"/>
                  <a:gd name="T50" fmla="*/ 197168 w 20"/>
                  <a:gd name="T51" fmla="*/ 277371 h 18"/>
                  <a:gd name="T52" fmla="*/ 131445 w 20"/>
                  <a:gd name="T53" fmla="*/ 277371 h 18"/>
                  <a:gd name="T54" fmla="*/ 82153 w 20"/>
                  <a:gd name="T55" fmla="*/ 244739 h 18"/>
                  <a:gd name="T56" fmla="*/ 65723 w 20"/>
                  <a:gd name="T57" fmla="*/ 228423 h 18"/>
                  <a:gd name="T58" fmla="*/ 49292 w 20"/>
                  <a:gd name="T59" fmla="*/ 195791 h 18"/>
                  <a:gd name="T60" fmla="*/ 32861 w 20"/>
                  <a:gd name="T61" fmla="*/ 146844 h 18"/>
                  <a:gd name="T62" fmla="*/ 16431 w 20"/>
                  <a:gd name="T63" fmla="*/ 97896 h 18"/>
                  <a:gd name="T64" fmla="*/ 0 w 20"/>
                  <a:gd name="T65" fmla="*/ 65264 h 18"/>
                  <a:gd name="T66" fmla="*/ 0 w 20"/>
                  <a:gd name="T67" fmla="*/ 48948 h 18"/>
                  <a:gd name="T68" fmla="*/ 0 w 20"/>
                  <a:gd name="T69" fmla="*/ 32632 h 18"/>
                  <a:gd name="T70" fmla="*/ 0 w 20"/>
                  <a:gd name="T71" fmla="*/ 16316 h 18"/>
                  <a:gd name="T72" fmla="*/ 16431 w 20"/>
                  <a:gd name="T73" fmla="*/ 0 h 18"/>
                  <a:gd name="T74" fmla="*/ 16431 w 20"/>
                  <a:gd name="T75" fmla="*/ 0 h 18"/>
                  <a:gd name="T76" fmla="*/ 0 w 20"/>
                  <a:gd name="T77" fmla="*/ 16316 h 18"/>
                  <a:gd name="T78" fmla="*/ 0 w 20"/>
                  <a:gd name="T79" fmla="*/ 32632 h 18"/>
                  <a:gd name="T80" fmla="*/ 0 w 20"/>
                  <a:gd name="T81" fmla="*/ 48948 h 18"/>
                  <a:gd name="T82" fmla="*/ 0 w 20"/>
                  <a:gd name="T83" fmla="*/ 65264 h 18"/>
                  <a:gd name="T84" fmla="*/ 16431 w 20"/>
                  <a:gd name="T85" fmla="*/ 114212 h 1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0"/>
                  <a:gd name="T130" fmla="*/ 0 h 18"/>
                  <a:gd name="T131" fmla="*/ 20 w 20"/>
                  <a:gd name="T132" fmla="*/ 18 h 1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0" h="18">
                    <a:moveTo>
                      <a:pt x="1" y="7"/>
                    </a:moveTo>
                    <a:cubicBezTo>
                      <a:pt x="1" y="7"/>
                      <a:pt x="1" y="8"/>
                      <a:pt x="1" y="9"/>
                    </a:cubicBezTo>
                    <a:cubicBezTo>
                      <a:pt x="2" y="11"/>
                      <a:pt x="2" y="12"/>
                      <a:pt x="3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6" y="16"/>
                      <a:pt x="7" y="17"/>
                      <a:pt x="8" y="18"/>
                    </a:cubicBezTo>
                    <a:cubicBezTo>
                      <a:pt x="9" y="18"/>
                      <a:pt x="11" y="18"/>
                      <a:pt x="12" y="18"/>
                    </a:cubicBezTo>
                    <a:cubicBezTo>
                      <a:pt x="13" y="17"/>
                      <a:pt x="14" y="17"/>
                      <a:pt x="15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2"/>
                      <a:pt x="18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19" y="8"/>
                      <a:pt x="19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0"/>
                      <a:pt x="19" y="10"/>
                      <a:pt x="18" y="11"/>
                    </a:cubicBezTo>
                    <a:cubicBezTo>
                      <a:pt x="18" y="11"/>
                      <a:pt x="18" y="12"/>
                      <a:pt x="17" y="13"/>
                    </a:cubicBezTo>
                    <a:cubicBezTo>
                      <a:pt x="16" y="14"/>
                      <a:pt x="16" y="15"/>
                      <a:pt x="15" y="16"/>
                    </a:cubicBezTo>
                    <a:cubicBezTo>
                      <a:pt x="14" y="16"/>
                      <a:pt x="13" y="17"/>
                      <a:pt x="12" y="17"/>
                    </a:cubicBezTo>
                    <a:cubicBezTo>
                      <a:pt x="11" y="18"/>
                      <a:pt x="9" y="18"/>
                      <a:pt x="8" y="17"/>
                    </a:cubicBezTo>
                    <a:cubicBezTo>
                      <a:pt x="7" y="17"/>
                      <a:pt x="6" y="16"/>
                      <a:pt x="5" y="15"/>
                    </a:cubicBezTo>
                    <a:cubicBezTo>
                      <a:pt x="5" y="15"/>
                      <a:pt x="4" y="14"/>
                      <a:pt x="4" y="14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3" y="11"/>
                      <a:pt x="2" y="10"/>
                      <a:pt x="2" y="9"/>
                    </a:cubicBezTo>
                    <a:cubicBezTo>
                      <a:pt x="1" y="8"/>
                      <a:pt x="1" y="7"/>
                      <a:pt x="1" y="6"/>
                    </a:cubicBezTo>
                    <a:cubicBezTo>
                      <a:pt x="1" y="6"/>
                      <a:pt x="1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1" name="Freeform 114"/>
              <p:cNvSpPr>
                <a:spLocks noChangeArrowheads="1"/>
              </p:cNvSpPr>
              <p:nvPr/>
            </p:nvSpPr>
            <p:spPr bwMode="auto">
              <a:xfrm>
                <a:off x="5761" y="4743"/>
                <a:ext cx="518" cy="310"/>
              </a:xfrm>
              <a:custGeom>
                <a:avLst/>
                <a:gdLst>
                  <a:gd name="T0" fmla="*/ 16431 w 20"/>
                  <a:gd name="T1" fmla="*/ 114829 h 12"/>
                  <a:gd name="T2" fmla="*/ 65723 w 20"/>
                  <a:gd name="T3" fmla="*/ 82021 h 12"/>
                  <a:gd name="T4" fmla="*/ 147876 w 20"/>
                  <a:gd name="T5" fmla="*/ 131233 h 12"/>
                  <a:gd name="T6" fmla="*/ 164307 w 20"/>
                  <a:gd name="T7" fmla="*/ 164042 h 12"/>
                  <a:gd name="T8" fmla="*/ 213598 w 20"/>
                  <a:gd name="T9" fmla="*/ 164042 h 12"/>
                  <a:gd name="T10" fmla="*/ 328613 w 20"/>
                  <a:gd name="T11" fmla="*/ 196850 h 12"/>
                  <a:gd name="T12" fmla="*/ 180737 w 20"/>
                  <a:gd name="T13" fmla="*/ 0 h 12"/>
                  <a:gd name="T14" fmla="*/ 180737 w 20"/>
                  <a:gd name="T15" fmla="*/ 0 h 12"/>
                  <a:gd name="T16" fmla="*/ 147876 w 20"/>
                  <a:gd name="T17" fmla="*/ 0 h 12"/>
                  <a:gd name="T18" fmla="*/ 0 w 20"/>
                  <a:gd name="T19" fmla="*/ 114829 h 12"/>
                  <a:gd name="T20" fmla="*/ 16431 w 20"/>
                  <a:gd name="T21" fmla="*/ 114829 h 12"/>
                  <a:gd name="T22" fmla="*/ 16431 w 20"/>
                  <a:gd name="T23" fmla="*/ 114829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"/>
                  <a:gd name="T37" fmla="*/ 0 h 12"/>
                  <a:gd name="T38" fmla="*/ 20 w 20"/>
                  <a:gd name="T39" fmla="*/ 12 h 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" h="12">
                    <a:moveTo>
                      <a:pt x="1" y="7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6" y="6"/>
                      <a:pt x="9" y="8"/>
                    </a:cubicBezTo>
                    <a:cubicBezTo>
                      <a:pt x="9" y="8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3" y="10"/>
                    </a:cubicBezTo>
                    <a:cubicBezTo>
                      <a:pt x="16" y="12"/>
                      <a:pt x="19" y="12"/>
                      <a:pt x="20" y="12"/>
                    </a:cubicBezTo>
                    <a:cubicBezTo>
                      <a:pt x="20" y="12"/>
                      <a:pt x="20" y="1"/>
                      <a:pt x="11" y="0"/>
                    </a:cubicBezTo>
                    <a:cubicBezTo>
                      <a:pt x="10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1" y="0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2" name="Freeform 115"/>
              <p:cNvSpPr>
                <a:spLocks noChangeArrowheads="1"/>
              </p:cNvSpPr>
              <p:nvPr/>
            </p:nvSpPr>
            <p:spPr bwMode="auto">
              <a:xfrm>
                <a:off x="5529" y="5338"/>
                <a:ext cx="1037" cy="705"/>
              </a:xfrm>
              <a:custGeom>
                <a:avLst/>
                <a:gdLst>
                  <a:gd name="T0" fmla="*/ 592931 w 40"/>
                  <a:gd name="T1" fmla="*/ 99483 h 27"/>
                  <a:gd name="T2" fmla="*/ 494109 w 40"/>
                  <a:gd name="T3" fmla="*/ 0 h 27"/>
                  <a:gd name="T4" fmla="*/ 428228 w 40"/>
                  <a:gd name="T5" fmla="*/ 0 h 27"/>
                  <a:gd name="T6" fmla="*/ 411758 w 40"/>
                  <a:gd name="T7" fmla="*/ 0 h 27"/>
                  <a:gd name="T8" fmla="*/ 395287 w 40"/>
                  <a:gd name="T9" fmla="*/ 33161 h 27"/>
                  <a:gd name="T10" fmla="*/ 345876 w 40"/>
                  <a:gd name="T11" fmla="*/ 49742 h 27"/>
                  <a:gd name="T12" fmla="*/ 279995 w 40"/>
                  <a:gd name="T13" fmla="*/ 49742 h 27"/>
                  <a:gd name="T14" fmla="*/ 230584 w 40"/>
                  <a:gd name="T15" fmla="*/ 16581 h 27"/>
                  <a:gd name="T16" fmla="*/ 214114 w 40"/>
                  <a:gd name="T17" fmla="*/ 0 h 27"/>
                  <a:gd name="T18" fmla="*/ 214114 w 40"/>
                  <a:gd name="T19" fmla="*/ 0 h 27"/>
                  <a:gd name="T20" fmla="*/ 148233 w 40"/>
                  <a:gd name="T21" fmla="*/ 0 h 27"/>
                  <a:gd name="T22" fmla="*/ 131762 w 40"/>
                  <a:gd name="T23" fmla="*/ 0 h 27"/>
                  <a:gd name="T24" fmla="*/ 49411 w 40"/>
                  <a:gd name="T25" fmla="*/ 99483 h 27"/>
                  <a:gd name="T26" fmla="*/ 16470 w 40"/>
                  <a:gd name="T27" fmla="*/ 215547 h 27"/>
                  <a:gd name="T28" fmla="*/ 16470 w 40"/>
                  <a:gd name="T29" fmla="*/ 315031 h 27"/>
                  <a:gd name="T30" fmla="*/ 625871 w 40"/>
                  <a:gd name="T31" fmla="*/ 315031 h 27"/>
                  <a:gd name="T32" fmla="*/ 592931 w 40"/>
                  <a:gd name="T33" fmla="*/ 99483 h 2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0"/>
                  <a:gd name="T52" fmla="*/ 0 h 27"/>
                  <a:gd name="T53" fmla="*/ 40 w 40"/>
                  <a:gd name="T54" fmla="*/ 27 h 2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0" h="27">
                    <a:moveTo>
                      <a:pt x="36" y="6"/>
                    </a:moveTo>
                    <a:cubicBezTo>
                      <a:pt x="36" y="2"/>
                      <a:pt x="33" y="0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0" y="4"/>
                      <a:pt x="18" y="4"/>
                      <a:pt x="17" y="3"/>
                    </a:cubicBezTo>
                    <a:cubicBezTo>
                      <a:pt x="16" y="3"/>
                      <a:pt x="15" y="2"/>
                      <a:pt x="14" y="1"/>
                    </a:cubicBezTo>
                    <a:cubicBezTo>
                      <a:pt x="13" y="1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5" y="1"/>
                      <a:pt x="3" y="3"/>
                      <a:pt x="3" y="6"/>
                    </a:cubicBezTo>
                    <a:cubicBezTo>
                      <a:pt x="3" y="6"/>
                      <a:pt x="2" y="9"/>
                      <a:pt x="1" y="13"/>
                    </a:cubicBezTo>
                    <a:cubicBezTo>
                      <a:pt x="0" y="15"/>
                      <a:pt x="0" y="18"/>
                      <a:pt x="1" y="19"/>
                    </a:cubicBezTo>
                    <a:cubicBezTo>
                      <a:pt x="8" y="27"/>
                      <a:pt x="32" y="26"/>
                      <a:pt x="38" y="19"/>
                    </a:cubicBezTo>
                    <a:cubicBezTo>
                      <a:pt x="40" y="16"/>
                      <a:pt x="36" y="6"/>
                      <a:pt x="3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866390" y="1779270"/>
            <a:ext cx="73418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以处于大三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选课前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，经计划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大三下学期修</a:t>
            </a:r>
            <a:r>
              <a:rPr lang="en-US" altLang="zh-CN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分为例</a:t>
            </a:r>
            <a:endParaRPr lang="zh-CN" altLang="en-US" sz="2400" b="1">
              <a:solidFill>
                <a:srgbClr val="7F7F7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0615" y="2639695"/>
            <a:ext cx="2375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（根据培养计划和还剩的学期数</a:t>
            </a:r>
            <a:r>
              <a:rPr lang="zh-CN" altLang="en-US"/>
              <a:t>自动生成并直接显示在屏幕上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38" name="表格 37"/>
          <p:cNvGraphicFramePr/>
          <p:nvPr>
            <p:custDataLst>
              <p:tags r:id="rId6"/>
            </p:custDataLst>
          </p:nvPr>
        </p:nvGraphicFramePr>
        <p:xfrm>
          <a:off x="321310" y="3663950"/>
          <a:ext cx="29705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265"/>
                <a:gridCol w="14852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学分数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编译原理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186210" y="2288422"/>
            <a:ext cx="1067549" cy="883285"/>
            <a:chOff x="170" y="3528"/>
            <a:chExt cx="2016" cy="1708"/>
          </a:xfrm>
        </p:grpSpPr>
        <p:sp>
          <p:nvSpPr>
            <p:cNvPr id="18435" name="Freeform 104"/>
            <p:cNvSpPr>
              <a:spLocks noChangeArrowheads="1"/>
            </p:cNvSpPr>
            <p:nvPr/>
          </p:nvSpPr>
          <p:spPr bwMode="auto">
            <a:xfrm rot="16200000">
              <a:off x="323" y="3526"/>
              <a:ext cx="1708" cy="1711"/>
            </a:xfrm>
            <a:custGeom>
              <a:avLst/>
              <a:gdLst>
                <a:gd name="T0" fmla="*/ 19 w 129"/>
                <a:gd name="T1" fmla="*/ 55 h 129"/>
                <a:gd name="T2" fmla="*/ 27 w 129"/>
                <a:gd name="T3" fmla="*/ 85 h 129"/>
                <a:gd name="T4" fmla="*/ 0 w 129"/>
                <a:gd name="T5" fmla="*/ 129 h 129"/>
                <a:gd name="T6" fmla="*/ 44 w 129"/>
                <a:gd name="T7" fmla="*/ 102 h 129"/>
                <a:gd name="T8" fmla="*/ 74 w 129"/>
                <a:gd name="T9" fmla="*/ 111 h 129"/>
                <a:gd name="T10" fmla="*/ 129 w 129"/>
                <a:gd name="T11" fmla="*/ 55 h 129"/>
                <a:gd name="T12" fmla="*/ 74 w 129"/>
                <a:gd name="T13" fmla="*/ 0 h 129"/>
                <a:gd name="T14" fmla="*/ 19 w 129"/>
                <a:gd name="T15" fmla="*/ 55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19" y="55"/>
                  </a:moveTo>
                  <a:cubicBezTo>
                    <a:pt x="19" y="66"/>
                    <a:pt x="22" y="76"/>
                    <a:pt x="27" y="85"/>
                  </a:cubicBezTo>
                  <a:cubicBezTo>
                    <a:pt x="15" y="107"/>
                    <a:pt x="0" y="129"/>
                    <a:pt x="0" y="129"/>
                  </a:cubicBezTo>
                  <a:cubicBezTo>
                    <a:pt x="0" y="129"/>
                    <a:pt x="21" y="114"/>
                    <a:pt x="44" y="102"/>
                  </a:cubicBezTo>
                  <a:cubicBezTo>
                    <a:pt x="53" y="107"/>
                    <a:pt x="63" y="111"/>
                    <a:pt x="74" y="111"/>
                  </a:cubicBezTo>
                  <a:cubicBezTo>
                    <a:pt x="105" y="111"/>
                    <a:pt x="129" y="86"/>
                    <a:pt x="129" y="55"/>
                  </a:cubicBezTo>
                  <a:cubicBezTo>
                    <a:pt x="129" y="25"/>
                    <a:pt x="105" y="0"/>
                    <a:pt x="74" y="0"/>
                  </a:cubicBezTo>
                  <a:cubicBezTo>
                    <a:pt x="44" y="0"/>
                    <a:pt x="19" y="25"/>
                    <a:pt x="19" y="55"/>
                  </a:cubicBezTo>
                  <a:close/>
                </a:path>
              </a:pathLst>
            </a:custGeom>
            <a:blipFill dpi="0" rotWithShape="1">
              <a:blip r:embed="rId7" cstate="print"/>
              <a:srcRect/>
              <a:stretch>
                <a:fillRect r="-7777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70" y="3891"/>
              <a:ext cx="2016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必修课</a:t>
              </a:r>
              <a:endPara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486150" y="2287905"/>
            <a:ext cx="1066800" cy="926465"/>
            <a:chOff x="322" y="3528"/>
            <a:chExt cx="1711" cy="1708"/>
          </a:xfrm>
        </p:grpSpPr>
        <p:sp>
          <p:nvSpPr>
            <p:cNvPr id="43" name="Freeform 104"/>
            <p:cNvSpPr>
              <a:spLocks noChangeArrowheads="1"/>
            </p:cNvSpPr>
            <p:nvPr/>
          </p:nvSpPr>
          <p:spPr bwMode="auto">
            <a:xfrm rot="16200000">
              <a:off x="323" y="3526"/>
              <a:ext cx="1708" cy="1711"/>
            </a:xfrm>
            <a:custGeom>
              <a:avLst/>
              <a:gdLst>
                <a:gd name="T0" fmla="*/ 19 w 129"/>
                <a:gd name="T1" fmla="*/ 55 h 129"/>
                <a:gd name="T2" fmla="*/ 27 w 129"/>
                <a:gd name="T3" fmla="*/ 85 h 129"/>
                <a:gd name="T4" fmla="*/ 0 w 129"/>
                <a:gd name="T5" fmla="*/ 129 h 129"/>
                <a:gd name="T6" fmla="*/ 44 w 129"/>
                <a:gd name="T7" fmla="*/ 102 h 129"/>
                <a:gd name="T8" fmla="*/ 74 w 129"/>
                <a:gd name="T9" fmla="*/ 111 h 129"/>
                <a:gd name="T10" fmla="*/ 129 w 129"/>
                <a:gd name="T11" fmla="*/ 55 h 129"/>
                <a:gd name="T12" fmla="*/ 74 w 129"/>
                <a:gd name="T13" fmla="*/ 0 h 129"/>
                <a:gd name="T14" fmla="*/ 19 w 129"/>
                <a:gd name="T15" fmla="*/ 55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19" y="55"/>
                  </a:moveTo>
                  <a:cubicBezTo>
                    <a:pt x="19" y="66"/>
                    <a:pt x="22" y="76"/>
                    <a:pt x="27" y="85"/>
                  </a:cubicBezTo>
                  <a:cubicBezTo>
                    <a:pt x="15" y="107"/>
                    <a:pt x="0" y="129"/>
                    <a:pt x="0" y="129"/>
                  </a:cubicBezTo>
                  <a:cubicBezTo>
                    <a:pt x="0" y="129"/>
                    <a:pt x="21" y="114"/>
                    <a:pt x="44" y="102"/>
                  </a:cubicBezTo>
                  <a:cubicBezTo>
                    <a:pt x="53" y="107"/>
                    <a:pt x="63" y="111"/>
                    <a:pt x="74" y="111"/>
                  </a:cubicBezTo>
                  <a:cubicBezTo>
                    <a:pt x="105" y="111"/>
                    <a:pt x="129" y="86"/>
                    <a:pt x="129" y="55"/>
                  </a:cubicBezTo>
                  <a:cubicBezTo>
                    <a:pt x="129" y="25"/>
                    <a:pt x="105" y="0"/>
                    <a:pt x="74" y="0"/>
                  </a:cubicBezTo>
                  <a:cubicBezTo>
                    <a:pt x="44" y="0"/>
                    <a:pt x="19" y="25"/>
                    <a:pt x="19" y="55"/>
                  </a:cubicBezTo>
                  <a:close/>
                </a:path>
              </a:pathLst>
            </a:custGeom>
            <a:blipFill dpi="0" rotWithShape="1">
              <a:blip r:embed="rId7" cstate="print"/>
              <a:srcRect/>
              <a:stretch>
                <a:fillRect r="-7777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2" y="3669"/>
              <a:ext cx="1641" cy="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学科共同课</a:t>
              </a:r>
              <a:r>
                <a:rPr lang="en-US" altLang="zh-C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-</a:t>
              </a:r>
              <a:r>
                <a:rPr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选修课</a:t>
              </a:r>
              <a:endPara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181090" y="2239645"/>
            <a:ext cx="1217206" cy="920750"/>
            <a:chOff x="322" y="3528"/>
            <a:chExt cx="2001" cy="1708"/>
          </a:xfrm>
        </p:grpSpPr>
        <p:sp>
          <p:nvSpPr>
            <p:cNvPr id="46" name="Freeform 104"/>
            <p:cNvSpPr>
              <a:spLocks noChangeArrowheads="1"/>
            </p:cNvSpPr>
            <p:nvPr/>
          </p:nvSpPr>
          <p:spPr bwMode="auto">
            <a:xfrm rot="16200000">
              <a:off x="468" y="3381"/>
              <a:ext cx="1708" cy="2001"/>
            </a:xfrm>
            <a:custGeom>
              <a:avLst/>
              <a:gdLst>
                <a:gd name="T0" fmla="*/ 19 w 129"/>
                <a:gd name="T1" fmla="*/ 55 h 129"/>
                <a:gd name="T2" fmla="*/ 27 w 129"/>
                <a:gd name="T3" fmla="*/ 85 h 129"/>
                <a:gd name="T4" fmla="*/ 0 w 129"/>
                <a:gd name="T5" fmla="*/ 129 h 129"/>
                <a:gd name="T6" fmla="*/ 44 w 129"/>
                <a:gd name="T7" fmla="*/ 102 h 129"/>
                <a:gd name="T8" fmla="*/ 74 w 129"/>
                <a:gd name="T9" fmla="*/ 111 h 129"/>
                <a:gd name="T10" fmla="*/ 129 w 129"/>
                <a:gd name="T11" fmla="*/ 55 h 129"/>
                <a:gd name="T12" fmla="*/ 74 w 129"/>
                <a:gd name="T13" fmla="*/ 0 h 129"/>
                <a:gd name="T14" fmla="*/ 19 w 129"/>
                <a:gd name="T15" fmla="*/ 55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19" y="55"/>
                  </a:moveTo>
                  <a:cubicBezTo>
                    <a:pt x="19" y="66"/>
                    <a:pt x="22" y="76"/>
                    <a:pt x="27" y="85"/>
                  </a:cubicBezTo>
                  <a:cubicBezTo>
                    <a:pt x="15" y="107"/>
                    <a:pt x="0" y="129"/>
                    <a:pt x="0" y="129"/>
                  </a:cubicBezTo>
                  <a:cubicBezTo>
                    <a:pt x="0" y="129"/>
                    <a:pt x="21" y="114"/>
                    <a:pt x="44" y="102"/>
                  </a:cubicBezTo>
                  <a:cubicBezTo>
                    <a:pt x="53" y="107"/>
                    <a:pt x="63" y="111"/>
                    <a:pt x="74" y="111"/>
                  </a:cubicBezTo>
                  <a:cubicBezTo>
                    <a:pt x="105" y="111"/>
                    <a:pt x="129" y="86"/>
                    <a:pt x="129" y="55"/>
                  </a:cubicBezTo>
                  <a:cubicBezTo>
                    <a:pt x="129" y="25"/>
                    <a:pt x="105" y="0"/>
                    <a:pt x="74" y="0"/>
                  </a:cubicBezTo>
                  <a:cubicBezTo>
                    <a:pt x="44" y="0"/>
                    <a:pt x="19" y="25"/>
                    <a:pt x="19" y="55"/>
                  </a:cubicBezTo>
                  <a:close/>
                </a:path>
              </a:pathLst>
            </a:custGeom>
            <a:blipFill dpi="0" rotWithShape="1">
              <a:blip r:embed="rId7" cstate="print"/>
              <a:srcRect/>
              <a:stretch>
                <a:fillRect r="-7777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22" y="3722"/>
              <a:ext cx="1999" cy="1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专业课</a:t>
              </a: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-</a:t>
              </a:r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选修课</a:t>
              </a:r>
              <a:endPara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291955" y="2252345"/>
            <a:ext cx="1376001" cy="996651"/>
            <a:chOff x="130" y="2984"/>
            <a:chExt cx="2371" cy="1663"/>
          </a:xfrm>
        </p:grpSpPr>
        <p:sp>
          <p:nvSpPr>
            <p:cNvPr id="49" name="Freeform 104"/>
            <p:cNvSpPr>
              <a:spLocks noChangeArrowheads="1"/>
            </p:cNvSpPr>
            <p:nvPr/>
          </p:nvSpPr>
          <p:spPr bwMode="auto">
            <a:xfrm rot="16200000">
              <a:off x="431" y="2682"/>
              <a:ext cx="1663" cy="2266"/>
            </a:xfrm>
            <a:custGeom>
              <a:avLst/>
              <a:gdLst>
                <a:gd name="T0" fmla="*/ 19 w 129"/>
                <a:gd name="T1" fmla="*/ 55 h 129"/>
                <a:gd name="T2" fmla="*/ 27 w 129"/>
                <a:gd name="T3" fmla="*/ 85 h 129"/>
                <a:gd name="T4" fmla="*/ 0 w 129"/>
                <a:gd name="T5" fmla="*/ 129 h 129"/>
                <a:gd name="T6" fmla="*/ 44 w 129"/>
                <a:gd name="T7" fmla="*/ 102 h 129"/>
                <a:gd name="T8" fmla="*/ 74 w 129"/>
                <a:gd name="T9" fmla="*/ 111 h 129"/>
                <a:gd name="T10" fmla="*/ 129 w 129"/>
                <a:gd name="T11" fmla="*/ 55 h 129"/>
                <a:gd name="T12" fmla="*/ 74 w 129"/>
                <a:gd name="T13" fmla="*/ 0 h 129"/>
                <a:gd name="T14" fmla="*/ 19 w 129"/>
                <a:gd name="T15" fmla="*/ 55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19" y="55"/>
                  </a:moveTo>
                  <a:cubicBezTo>
                    <a:pt x="19" y="66"/>
                    <a:pt x="22" y="76"/>
                    <a:pt x="27" y="85"/>
                  </a:cubicBezTo>
                  <a:cubicBezTo>
                    <a:pt x="15" y="107"/>
                    <a:pt x="0" y="129"/>
                    <a:pt x="0" y="129"/>
                  </a:cubicBezTo>
                  <a:cubicBezTo>
                    <a:pt x="0" y="129"/>
                    <a:pt x="21" y="114"/>
                    <a:pt x="44" y="102"/>
                  </a:cubicBezTo>
                  <a:cubicBezTo>
                    <a:pt x="53" y="107"/>
                    <a:pt x="63" y="111"/>
                    <a:pt x="74" y="111"/>
                  </a:cubicBezTo>
                  <a:cubicBezTo>
                    <a:pt x="105" y="111"/>
                    <a:pt x="129" y="86"/>
                    <a:pt x="129" y="55"/>
                  </a:cubicBezTo>
                  <a:cubicBezTo>
                    <a:pt x="129" y="25"/>
                    <a:pt x="105" y="0"/>
                    <a:pt x="74" y="0"/>
                  </a:cubicBezTo>
                  <a:cubicBezTo>
                    <a:pt x="44" y="0"/>
                    <a:pt x="19" y="25"/>
                    <a:pt x="19" y="55"/>
                  </a:cubicBezTo>
                  <a:close/>
                </a:path>
              </a:pathLst>
            </a:custGeom>
            <a:blipFill dpi="0" rotWithShape="1">
              <a:blip r:embed="rId7" cstate="print"/>
              <a:srcRect/>
              <a:stretch>
                <a:fillRect r="-7777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9" y="3260"/>
              <a:ext cx="2302" cy="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个性化</a:t>
              </a: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-</a:t>
              </a:r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选修课</a:t>
              </a:r>
              <a:endPara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09135" y="2417445"/>
            <a:ext cx="1583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（须选够</a:t>
            </a:r>
            <a:r>
              <a:rPr lang="en-US" altLang="zh-CN"/>
              <a:t>9</a:t>
            </a:r>
            <a:r>
              <a:rPr lang="zh-CN" altLang="en-US"/>
              <a:t>分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此处显示所有课程及学分数</a:t>
            </a: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53325" y="2417445"/>
            <a:ext cx="1583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（须选够</a:t>
            </a:r>
            <a:r>
              <a:rPr lang="en-US" altLang="zh-CN"/>
              <a:t>4</a:t>
            </a:r>
            <a:r>
              <a:rPr lang="zh-CN" altLang="en-US"/>
              <a:t>分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此处显示所有课程及学分数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608310" y="2417445"/>
            <a:ext cx="1583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（须选够</a:t>
            </a:r>
            <a:r>
              <a:rPr lang="en-US" altLang="zh-CN"/>
              <a:t>4</a:t>
            </a:r>
            <a:r>
              <a:rPr lang="zh-CN" altLang="en-US"/>
              <a:t>分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此处显示所有课程及学分数</a:t>
            </a:r>
            <a:endParaRPr lang="zh-CN" altLang="en-US"/>
          </a:p>
        </p:txBody>
      </p:sp>
      <p:graphicFrame>
        <p:nvGraphicFramePr>
          <p:cNvPr id="63" name="表格 62"/>
          <p:cNvGraphicFramePr/>
          <p:nvPr>
            <p:custDataLst>
              <p:tags r:id="rId8"/>
            </p:custDataLst>
          </p:nvPr>
        </p:nvGraphicFramePr>
        <p:xfrm>
          <a:off x="3507105" y="3335655"/>
          <a:ext cx="4078605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85"/>
                <a:gridCol w="939800"/>
                <a:gridCol w="1226820"/>
              </a:tblGrid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是否修过</a:t>
                      </a:r>
                      <a:endParaRPr lang="zh-CN" altLang="en-US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普通物理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汇编语⾔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Python程序设计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优化理论与算法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 ⾼维数据分析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01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⼈⼯智能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信息安全导论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表格 63"/>
          <p:cNvGraphicFramePr/>
          <p:nvPr>
            <p:custDataLst>
              <p:tags r:id="rId9"/>
            </p:custDataLst>
          </p:nvPr>
        </p:nvGraphicFramePr>
        <p:xfrm>
          <a:off x="7814945" y="3414395"/>
          <a:ext cx="4111625" cy="1970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/>
                <a:gridCol w="934720"/>
                <a:gridCol w="1151255"/>
              </a:tblGrid>
              <a:tr h="4248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是否修过</a:t>
                      </a:r>
                      <a:endParaRPr lang="zh-CN" alt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机器学习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⼤数据处理技术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计算机图形学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并行与分布式计算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2221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提供计划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(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Cont.)</a:t>
              </a:r>
              <a:endPara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652905" y="1389380"/>
            <a:ext cx="1135380" cy="1093470"/>
            <a:chOff x="2315" y="2604"/>
            <a:chExt cx="1788" cy="1722"/>
          </a:xfrm>
        </p:grpSpPr>
        <p:sp>
          <p:nvSpPr>
            <p:cNvPr id="2" name="Freeform 105"/>
            <p:cNvSpPr>
              <a:spLocks noChangeArrowheads="1"/>
            </p:cNvSpPr>
            <p:nvPr/>
          </p:nvSpPr>
          <p:spPr bwMode="auto">
            <a:xfrm rot="18240000">
              <a:off x="2348" y="2571"/>
              <a:ext cx="1722" cy="1788"/>
            </a:xfrm>
            <a:custGeom>
              <a:avLst/>
              <a:gdLst>
                <a:gd name="T0" fmla="*/ 55 w 129"/>
                <a:gd name="T1" fmla="*/ 111 h 129"/>
                <a:gd name="T2" fmla="*/ 85 w 129"/>
                <a:gd name="T3" fmla="*/ 102 h 129"/>
                <a:gd name="T4" fmla="*/ 129 w 129"/>
                <a:gd name="T5" fmla="*/ 129 h 129"/>
                <a:gd name="T6" fmla="*/ 102 w 129"/>
                <a:gd name="T7" fmla="*/ 85 h 129"/>
                <a:gd name="T8" fmla="*/ 111 w 129"/>
                <a:gd name="T9" fmla="*/ 55 h 129"/>
                <a:gd name="T10" fmla="*/ 55 w 129"/>
                <a:gd name="T11" fmla="*/ 0 h 129"/>
                <a:gd name="T12" fmla="*/ 0 w 129"/>
                <a:gd name="T13" fmla="*/ 55 h 129"/>
                <a:gd name="T14" fmla="*/ 55 w 129"/>
                <a:gd name="T15" fmla="*/ 111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55" y="111"/>
                  </a:moveTo>
                  <a:cubicBezTo>
                    <a:pt x="66" y="111"/>
                    <a:pt x="76" y="107"/>
                    <a:pt x="85" y="102"/>
                  </a:cubicBezTo>
                  <a:cubicBezTo>
                    <a:pt x="107" y="114"/>
                    <a:pt x="129" y="129"/>
                    <a:pt x="129" y="129"/>
                  </a:cubicBezTo>
                  <a:cubicBezTo>
                    <a:pt x="129" y="129"/>
                    <a:pt x="114" y="108"/>
                    <a:pt x="102" y="85"/>
                  </a:cubicBezTo>
                  <a:cubicBezTo>
                    <a:pt x="107" y="76"/>
                    <a:pt x="111" y="66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5" y="111"/>
                  </a:cubicBezTo>
                  <a:close/>
                </a:path>
              </a:pathLst>
            </a:custGeom>
            <a:blipFill dpi="0" rotWithShape="1">
              <a:blip r:embed="rId5" cstate="print"/>
              <a:srcRect/>
              <a:stretch>
                <a:fillRect r="-78980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483" y="3012"/>
              <a:ext cx="1088" cy="930"/>
              <a:chOff x="5014" y="4743"/>
              <a:chExt cx="1551" cy="1299"/>
            </a:xfrm>
          </p:grpSpPr>
          <p:sp>
            <p:nvSpPr>
              <p:cNvPr id="15377" name="Freeform 110"/>
              <p:cNvSpPr>
                <a:spLocks noChangeArrowheads="1"/>
              </p:cNvSpPr>
              <p:nvPr/>
            </p:nvSpPr>
            <p:spPr bwMode="auto">
              <a:xfrm>
                <a:off x="5199" y="4898"/>
                <a:ext cx="387" cy="343"/>
              </a:xfrm>
              <a:custGeom>
                <a:avLst/>
                <a:gdLst>
                  <a:gd name="T0" fmla="*/ 16404 w 15"/>
                  <a:gd name="T1" fmla="*/ 83649 h 13"/>
                  <a:gd name="T2" fmla="*/ 16404 w 15"/>
                  <a:gd name="T3" fmla="*/ 117109 h 13"/>
                  <a:gd name="T4" fmla="*/ 32808 w 15"/>
                  <a:gd name="T5" fmla="*/ 150569 h 13"/>
                  <a:gd name="T6" fmla="*/ 49212 w 15"/>
                  <a:gd name="T7" fmla="*/ 167298 h 13"/>
                  <a:gd name="T8" fmla="*/ 65617 w 15"/>
                  <a:gd name="T9" fmla="*/ 184028 h 13"/>
                  <a:gd name="T10" fmla="*/ 98425 w 15"/>
                  <a:gd name="T11" fmla="*/ 217488 h 13"/>
                  <a:gd name="T12" fmla="*/ 147637 w 15"/>
                  <a:gd name="T13" fmla="*/ 217488 h 13"/>
                  <a:gd name="T14" fmla="*/ 180445 w 15"/>
                  <a:gd name="T15" fmla="*/ 200758 h 13"/>
                  <a:gd name="T16" fmla="*/ 196850 w 15"/>
                  <a:gd name="T17" fmla="*/ 184028 h 13"/>
                  <a:gd name="T18" fmla="*/ 213254 w 15"/>
                  <a:gd name="T19" fmla="*/ 167298 h 13"/>
                  <a:gd name="T20" fmla="*/ 229658 w 15"/>
                  <a:gd name="T21" fmla="*/ 133839 h 13"/>
                  <a:gd name="T22" fmla="*/ 229658 w 15"/>
                  <a:gd name="T23" fmla="*/ 117109 h 13"/>
                  <a:gd name="T24" fmla="*/ 229658 w 15"/>
                  <a:gd name="T25" fmla="*/ 100379 h 13"/>
                  <a:gd name="T26" fmla="*/ 229658 w 15"/>
                  <a:gd name="T27" fmla="*/ 83649 h 13"/>
                  <a:gd name="T28" fmla="*/ 246062 w 15"/>
                  <a:gd name="T29" fmla="*/ 83649 h 13"/>
                  <a:gd name="T30" fmla="*/ 246062 w 15"/>
                  <a:gd name="T31" fmla="*/ 66919 h 13"/>
                  <a:gd name="T32" fmla="*/ 246062 w 15"/>
                  <a:gd name="T33" fmla="*/ 50190 h 13"/>
                  <a:gd name="T34" fmla="*/ 246062 w 15"/>
                  <a:gd name="T35" fmla="*/ 66919 h 13"/>
                  <a:gd name="T36" fmla="*/ 229658 w 15"/>
                  <a:gd name="T37" fmla="*/ 83649 h 13"/>
                  <a:gd name="T38" fmla="*/ 229658 w 15"/>
                  <a:gd name="T39" fmla="*/ 83649 h 13"/>
                  <a:gd name="T40" fmla="*/ 229658 w 15"/>
                  <a:gd name="T41" fmla="*/ 100379 h 13"/>
                  <a:gd name="T42" fmla="*/ 229658 w 15"/>
                  <a:gd name="T43" fmla="*/ 117109 h 13"/>
                  <a:gd name="T44" fmla="*/ 213254 w 15"/>
                  <a:gd name="T45" fmla="*/ 133839 h 13"/>
                  <a:gd name="T46" fmla="*/ 196850 w 15"/>
                  <a:gd name="T47" fmla="*/ 167298 h 13"/>
                  <a:gd name="T48" fmla="*/ 180445 w 15"/>
                  <a:gd name="T49" fmla="*/ 184028 h 13"/>
                  <a:gd name="T50" fmla="*/ 147637 w 15"/>
                  <a:gd name="T51" fmla="*/ 217488 h 13"/>
                  <a:gd name="T52" fmla="*/ 98425 w 15"/>
                  <a:gd name="T53" fmla="*/ 217488 h 13"/>
                  <a:gd name="T54" fmla="*/ 65617 w 15"/>
                  <a:gd name="T55" fmla="*/ 184028 h 13"/>
                  <a:gd name="T56" fmla="*/ 49212 w 15"/>
                  <a:gd name="T57" fmla="*/ 167298 h 13"/>
                  <a:gd name="T58" fmla="*/ 32808 w 15"/>
                  <a:gd name="T59" fmla="*/ 150569 h 13"/>
                  <a:gd name="T60" fmla="*/ 16404 w 15"/>
                  <a:gd name="T61" fmla="*/ 117109 h 13"/>
                  <a:gd name="T62" fmla="*/ 16404 w 15"/>
                  <a:gd name="T63" fmla="*/ 83649 h 13"/>
                  <a:gd name="T64" fmla="*/ 16404 w 15"/>
                  <a:gd name="T65" fmla="*/ 50190 h 13"/>
                  <a:gd name="T66" fmla="*/ 16404 w 15"/>
                  <a:gd name="T67" fmla="*/ 33460 h 13"/>
                  <a:gd name="T68" fmla="*/ 16404 w 15"/>
                  <a:gd name="T69" fmla="*/ 33460 h 13"/>
                  <a:gd name="T70" fmla="*/ 16404 w 15"/>
                  <a:gd name="T71" fmla="*/ 16730 h 13"/>
                  <a:gd name="T72" fmla="*/ 16404 w 15"/>
                  <a:gd name="T73" fmla="*/ 0 h 13"/>
                  <a:gd name="T74" fmla="*/ 16404 w 15"/>
                  <a:gd name="T75" fmla="*/ 0 h 13"/>
                  <a:gd name="T76" fmla="*/ 16404 w 15"/>
                  <a:gd name="T77" fmla="*/ 16730 h 13"/>
                  <a:gd name="T78" fmla="*/ 0 w 15"/>
                  <a:gd name="T79" fmla="*/ 33460 h 13"/>
                  <a:gd name="T80" fmla="*/ 0 w 15"/>
                  <a:gd name="T81" fmla="*/ 33460 h 13"/>
                  <a:gd name="T82" fmla="*/ 0 w 15"/>
                  <a:gd name="T83" fmla="*/ 50190 h 13"/>
                  <a:gd name="T84" fmla="*/ 16404 w 15"/>
                  <a:gd name="T85" fmla="*/ 83649 h 1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"/>
                  <a:gd name="T130" fmla="*/ 0 h 13"/>
                  <a:gd name="T131" fmla="*/ 15 w 15"/>
                  <a:gd name="T132" fmla="*/ 13 h 1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" h="13">
                    <a:moveTo>
                      <a:pt x="1" y="5"/>
                    </a:moveTo>
                    <a:cubicBezTo>
                      <a:pt x="1" y="6"/>
                      <a:pt x="1" y="6"/>
                      <a:pt x="1" y="7"/>
                    </a:cubicBezTo>
                    <a:cubicBezTo>
                      <a:pt x="1" y="8"/>
                      <a:pt x="2" y="9"/>
                      <a:pt x="2" y="9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2"/>
                      <a:pt x="5" y="13"/>
                      <a:pt x="6" y="13"/>
                    </a:cubicBezTo>
                    <a:cubicBezTo>
                      <a:pt x="7" y="13"/>
                      <a:pt x="8" y="13"/>
                      <a:pt x="9" y="13"/>
                    </a:cubicBezTo>
                    <a:cubicBezTo>
                      <a:pt x="10" y="13"/>
                      <a:pt x="10" y="12"/>
                      <a:pt x="11" y="12"/>
                    </a:cubicBezTo>
                    <a:cubicBezTo>
                      <a:pt x="11" y="11"/>
                      <a:pt x="12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7"/>
                      <a:pt x="14" y="7"/>
                    </a:cubicBezTo>
                    <a:cubicBezTo>
                      <a:pt x="14" y="7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5" y="4"/>
                      <a:pt x="15" y="4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7"/>
                      <a:pt x="14" y="7"/>
                    </a:cubicBezTo>
                    <a:cubicBezTo>
                      <a:pt x="14" y="7"/>
                      <a:pt x="14" y="7"/>
                      <a:pt x="13" y="8"/>
                    </a:cubicBezTo>
                    <a:cubicBezTo>
                      <a:pt x="13" y="8"/>
                      <a:pt x="13" y="9"/>
                      <a:pt x="12" y="10"/>
                    </a:cubicBezTo>
                    <a:cubicBezTo>
                      <a:pt x="12" y="10"/>
                      <a:pt x="11" y="11"/>
                      <a:pt x="11" y="11"/>
                    </a:cubicBezTo>
                    <a:cubicBezTo>
                      <a:pt x="10" y="12"/>
                      <a:pt x="9" y="12"/>
                      <a:pt x="9" y="13"/>
                    </a:cubicBezTo>
                    <a:cubicBezTo>
                      <a:pt x="8" y="13"/>
                      <a:pt x="7" y="13"/>
                      <a:pt x="6" y="13"/>
                    </a:cubicBezTo>
                    <a:cubicBezTo>
                      <a:pt x="5" y="12"/>
                      <a:pt x="5" y="12"/>
                      <a:pt x="4" y="11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8"/>
                      <a:pt x="2" y="8"/>
                      <a:pt x="1" y="7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8" name="Freeform 111"/>
              <p:cNvSpPr>
                <a:spLocks noChangeArrowheads="1"/>
              </p:cNvSpPr>
              <p:nvPr/>
            </p:nvSpPr>
            <p:spPr bwMode="auto">
              <a:xfrm>
                <a:off x="5221" y="4766"/>
                <a:ext cx="365" cy="242"/>
              </a:xfrm>
              <a:custGeom>
                <a:avLst/>
                <a:gdLst>
                  <a:gd name="T0" fmla="*/ 0 w 14"/>
                  <a:gd name="T1" fmla="*/ 85548 h 9"/>
                  <a:gd name="T2" fmla="*/ 33111 w 14"/>
                  <a:gd name="T3" fmla="*/ 68439 h 9"/>
                  <a:gd name="T4" fmla="*/ 82777 w 14"/>
                  <a:gd name="T5" fmla="*/ 102658 h 9"/>
                  <a:gd name="T6" fmla="*/ 115887 w 14"/>
                  <a:gd name="T7" fmla="*/ 119768 h 9"/>
                  <a:gd name="T8" fmla="*/ 148998 w 14"/>
                  <a:gd name="T9" fmla="*/ 136877 h 9"/>
                  <a:gd name="T10" fmla="*/ 231775 w 14"/>
                  <a:gd name="T11" fmla="*/ 136877 h 9"/>
                  <a:gd name="T12" fmla="*/ 115887 w 14"/>
                  <a:gd name="T13" fmla="*/ 0 h 9"/>
                  <a:gd name="T14" fmla="*/ 115887 w 14"/>
                  <a:gd name="T15" fmla="*/ 0 h 9"/>
                  <a:gd name="T16" fmla="*/ 99332 w 14"/>
                  <a:gd name="T17" fmla="*/ 0 h 9"/>
                  <a:gd name="T18" fmla="*/ 0 w 14"/>
                  <a:gd name="T19" fmla="*/ 85548 h 9"/>
                  <a:gd name="T20" fmla="*/ 0 w 14"/>
                  <a:gd name="T21" fmla="*/ 85548 h 9"/>
                  <a:gd name="T22" fmla="*/ 0 w 14"/>
                  <a:gd name="T23" fmla="*/ 85548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"/>
                  <a:gd name="T37" fmla="*/ 0 h 9"/>
                  <a:gd name="T38" fmla="*/ 14 w 14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" h="9">
                    <a:moveTo>
                      <a:pt x="0" y="5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7" y="7"/>
                      <a:pt x="6" y="6"/>
                      <a:pt x="9" y="8"/>
                    </a:cubicBezTo>
                    <a:cubicBezTo>
                      <a:pt x="11" y="9"/>
                      <a:pt x="13" y="9"/>
                      <a:pt x="14" y="8"/>
                    </a:cubicBezTo>
                    <a:cubicBezTo>
                      <a:pt x="14" y="8"/>
                      <a:pt x="14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3" y="0"/>
                      <a:pt x="0" y="0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9" name="Freeform 112"/>
              <p:cNvSpPr>
                <a:spLocks noChangeArrowheads="1"/>
              </p:cNvSpPr>
              <p:nvPr/>
            </p:nvSpPr>
            <p:spPr bwMode="auto">
              <a:xfrm>
                <a:off x="5014" y="5294"/>
                <a:ext cx="705" cy="498"/>
              </a:xfrm>
              <a:custGeom>
                <a:avLst/>
                <a:gdLst>
                  <a:gd name="T0" fmla="*/ 447675 w 27"/>
                  <a:gd name="T1" fmla="*/ 83135 h 19"/>
                  <a:gd name="T2" fmla="*/ 447675 w 27"/>
                  <a:gd name="T3" fmla="*/ 83135 h 19"/>
                  <a:gd name="T4" fmla="*/ 364772 w 27"/>
                  <a:gd name="T5" fmla="*/ 0 h 19"/>
                  <a:gd name="T6" fmla="*/ 315031 w 27"/>
                  <a:gd name="T7" fmla="*/ 0 h 19"/>
                  <a:gd name="T8" fmla="*/ 315031 w 27"/>
                  <a:gd name="T9" fmla="*/ 16627 h 19"/>
                  <a:gd name="T10" fmla="*/ 298450 w 27"/>
                  <a:gd name="T11" fmla="*/ 33254 h 19"/>
                  <a:gd name="T12" fmla="*/ 265289 w 27"/>
                  <a:gd name="T13" fmla="*/ 49881 h 19"/>
                  <a:gd name="T14" fmla="*/ 215547 w 27"/>
                  <a:gd name="T15" fmla="*/ 49881 h 19"/>
                  <a:gd name="T16" fmla="*/ 182386 w 27"/>
                  <a:gd name="T17" fmla="*/ 16627 h 19"/>
                  <a:gd name="T18" fmla="*/ 165806 w 27"/>
                  <a:gd name="T19" fmla="*/ 0 h 19"/>
                  <a:gd name="T20" fmla="*/ 165806 w 27"/>
                  <a:gd name="T21" fmla="*/ 0 h 19"/>
                  <a:gd name="T22" fmla="*/ 116064 w 27"/>
                  <a:gd name="T23" fmla="*/ 0 h 19"/>
                  <a:gd name="T24" fmla="*/ 49742 w 27"/>
                  <a:gd name="T25" fmla="*/ 83135 h 19"/>
                  <a:gd name="T26" fmla="*/ 33161 w 27"/>
                  <a:gd name="T27" fmla="*/ 232778 h 19"/>
                  <a:gd name="T28" fmla="*/ 331611 w 27"/>
                  <a:gd name="T29" fmla="*/ 299286 h 19"/>
                  <a:gd name="T30" fmla="*/ 364772 w 27"/>
                  <a:gd name="T31" fmla="*/ 182897 h 19"/>
                  <a:gd name="T32" fmla="*/ 447675 w 27"/>
                  <a:gd name="T33" fmla="*/ 83135 h 1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19"/>
                  <a:gd name="T53" fmla="*/ 27 w 27"/>
                  <a:gd name="T54" fmla="*/ 19 h 1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19">
                    <a:moveTo>
                      <a:pt x="27" y="5"/>
                    </a:moveTo>
                    <a:cubicBezTo>
                      <a:pt x="27" y="5"/>
                      <a:pt x="27" y="5"/>
                      <a:pt x="27" y="5"/>
                    </a:cubicBezTo>
                    <a:cubicBezTo>
                      <a:pt x="27" y="2"/>
                      <a:pt x="25" y="0"/>
                      <a:pt x="2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7" y="2"/>
                      <a:pt x="17" y="3"/>
                      <a:pt x="16" y="3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3"/>
                      <a:pt x="11" y="2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2"/>
                      <a:pt x="3" y="5"/>
                    </a:cubicBezTo>
                    <a:cubicBezTo>
                      <a:pt x="3" y="5"/>
                      <a:pt x="0" y="12"/>
                      <a:pt x="2" y="14"/>
                    </a:cubicBezTo>
                    <a:cubicBezTo>
                      <a:pt x="5" y="18"/>
                      <a:pt x="13" y="19"/>
                      <a:pt x="20" y="18"/>
                    </a:cubicBezTo>
                    <a:cubicBezTo>
                      <a:pt x="21" y="14"/>
                      <a:pt x="22" y="11"/>
                      <a:pt x="22" y="11"/>
                    </a:cubicBezTo>
                    <a:cubicBezTo>
                      <a:pt x="22" y="8"/>
                      <a:pt x="24" y="6"/>
                      <a:pt x="2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0" name="Freeform 113"/>
              <p:cNvSpPr>
                <a:spLocks noChangeArrowheads="1"/>
              </p:cNvSpPr>
              <p:nvPr/>
            </p:nvSpPr>
            <p:spPr bwMode="auto">
              <a:xfrm>
                <a:off x="5761" y="4931"/>
                <a:ext cx="518" cy="462"/>
              </a:xfrm>
              <a:custGeom>
                <a:avLst/>
                <a:gdLst>
                  <a:gd name="T0" fmla="*/ 16431 w 20"/>
                  <a:gd name="T1" fmla="*/ 114212 h 18"/>
                  <a:gd name="T2" fmla="*/ 16431 w 20"/>
                  <a:gd name="T3" fmla="*/ 146844 h 18"/>
                  <a:gd name="T4" fmla="*/ 49292 w 20"/>
                  <a:gd name="T5" fmla="*/ 212107 h 18"/>
                  <a:gd name="T6" fmla="*/ 65723 w 20"/>
                  <a:gd name="T7" fmla="*/ 228423 h 18"/>
                  <a:gd name="T8" fmla="*/ 82153 w 20"/>
                  <a:gd name="T9" fmla="*/ 261055 h 18"/>
                  <a:gd name="T10" fmla="*/ 131445 w 20"/>
                  <a:gd name="T11" fmla="*/ 293687 h 18"/>
                  <a:gd name="T12" fmla="*/ 197168 w 20"/>
                  <a:gd name="T13" fmla="*/ 293687 h 18"/>
                  <a:gd name="T14" fmla="*/ 246460 w 20"/>
                  <a:gd name="T15" fmla="*/ 261055 h 18"/>
                  <a:gd name="T16" fmla="*/ 262890 w 20"/>
                  <a:gd name="T17" fmla="*/ 244739 h 18"/>
                  <a:gd name="T18" fmla="*/ 279321 w 20"/>
                  <a:gd name="T19" fmla="*/ 212107 h 18"/>
                  <a:gd name="T20" fmla="*/ 312182 w 20"/>
                  <a:gd name="T21" fmla="*/ 179475 h 18"/>
                  <a:gd name="T22" fmla="*/ 312182 w 20"/>
                  <a:gd name="T23" fmla="*/ 146844 h 18"/>
                  <a:gd name="T24" fmla="*/ 328613 w 20"/>
                  <a:gd name="T25" fmla="*/ 130528 h 18"/>
                  <a:gd name="T26" fmla="*/ 328613 w 20"/>
                  <a:gd name="T27" fmla="*/ 114212 h 18"/>
                  <a:gd name="T28" fmla="*/ 328613 w 20"/>
                  <a:gd name="T29" fmla="*/ 97896 h 18"/>
                  <a:gd name="T30" fmla="*/ 328613 w 20"/>
                  <a:gd name="T31" fmla="*/ 81580 h 18"/>
                  <a:gd name="T32" fmla="*/ 328613 w 20"/>
                  <a:gd name="T33" fmla="*/ 81580 h 18"/>
                  <a:gd name="T34" fmla="*/ 328613 w 20"/>
                  <a:gd name="T35" fmla="*/ 81580 h 18"/>
                  <a:gd name="T36" fmla="*/ 328613 w 20"/>
                  <a:gd name="T37" fmla="*/ 97896 h 18"/>
                  <a:gd name="T38" fmla="*/ 328613 w 20"/>
                  <a:gd name="T39" fmla="*/ 114212 h 18"/>
                  <a:gd name="T40" fmla="*/ 312182 w 20"/>
                  <a:gd name="T41" fmla="*/ 130528 h 18"/>
                  <a:gd name="T42" fmla="*/ 312182 w 20"/>
                  <a:gd name="T43" fmla="*/ 146844 h 18"/>
                  <a:gd name="T44" fmla="*/ 295752 w 20"/>
                  <a:gd name="T45" fmla="*/ 179475 h 18"/>
                  <a:gd name="T46" fmla="*/ 279321 w 20"/>
                  <a:gd name="T47" fmla="*/ 212107 h 18"/>
                  <a:gd name="T48" fmla="*/ 246460 w 20"/>
                  <a:gd name="T49" fmla="*/ 261055 h 18"/>
                  <a:gd name="T50" fmla="*/ 197168 w 20"/>
                  <a:gd name="T51" fmla="*/ 277371 h 18"/>
                  <a:gd name="T52" fmla="*/ 131445 w 20"/>
                  <a:gd name="T53" fmla="*/ 277371 h 18"/>
                  <a:gd name="T54" fmla="*/ 82153 w 20"/>
                  <a:gd name="T55" fmla="*/ 244739 h 18"/>
                  <a:gd name="T56" fmla="*/ 65723 w 20"/>
                  <a:gd name="T57" fmla="*/ 228423 h 18"/>
                  <a:gd name="T58" fmla="*/ 49292 w 20"/>
                  <a:gd name="T59" fmla="*/ 195791 h 18"/>
                  <a:gd name="T60" fmla="*/ 32861 w 20"/>
                  <a:gd name="T61" fmla="*/ 146844 h 18"/>
                  <a:gd name="T62" fmla="*/ 16431 w 20"/>
                  <a:gd name="T63" fmla="*/ 97896 h 18"/>
                  <a:gd name="T64" fmla="*/ 0 w 20"/>
                  <a:gd name="T65" fmla="*/ 65264 h 18"/>
                  <a:gd name="T66" fmla="*/ 0 w 20"/>
                  <a:gd name="T67" fmla="*/ 48948 h 18"/>
                  <a:gd name="T68" fmla="*/ 0 w 20"/>
                  <a:gd name="T69" fmla="*/ 32632 h 18"/>
                  <a:gd name="T70" fmla="*/ 0 w 20"/>
                  <a:gd name="T71" fmla="*/ 16316 h 18"/>
                  <a:gd name="T72" fmla="*/ 16431 w 20"/>
                  <a:gd name="T73" fmla="*/ 0 h 18"/>
                  <a:gd name="T74" fmla="*/ 16431 w 20"/>
                  <a:gd name="T75" fmla="*/ 0 h 18"/>
                  <a:gd name="T76" fmla="*/ 0 w 20"/>
                  <a:gd name="T77" fmla="*/ 16316 h 18"/>
                  <a:gd name="T78" fmla="*/ 0 w 20"/>
                  <a:gd name="T79" fmla="*/ 32632 h 18"/>
                  <a:gd name="T80" fmla="*/ 0 w 20"/>
                  <a:gd name="T81" fmla="*/ 48948 h 18"/>
                  <a:gd name="T82" fmla="*/ 0 w 20"/>
                  <a:gd name="T83" fmla="*/ 65264 h 18"/>
                  <a:gd name="T84" fmla="*/ 16431 w 20"/>
                  <a:gd name="T85" fmla="*/ 114212 h 1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0"/>
                  <a:gd name="T130" fmla="*/ 0 h 18"/>
                  <a:gd name="T131" fmla="*/ 20 w 20"/>
                  <a:gd name="T132" fmla="*/ 18 h 1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0" h="18">
                    <a:moveTo>
                      <a:pt x="1" y="7"/>
                    </a:moveTo>
                    <a:cubicBezTo>
                      <a:pt x="1" y="7"/>
                      <a:pt x="1" y="8"/>
                      <a:pt x="1" y="9"/>
                    </a:cubicBezTo>
                    <a:cubicBezTo>
                      <a:pt x="2" y="11"/>
                      <a:pt x="2" y="12"/>
                      <a:pt x="3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6" y="16"/>
                      <a:pt x="7" y="17"/>
                      <a:pt x="8" y="18"/>
                    </a:cubicBezTo>
                    <a:cubicBezTo>
                      <a:pt x="9" y="18"/>
                      <a:pt x="11" y="18"/>
                      <a:pt x="12" y="18"/>
                    </a:cubicBezTo>
                    <a:cubicBezTo>
                      <a:pt x="13" y="17"/>
                      <a:pt x="14" y="17"/>
                      <a:pt x="15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2"/>
                      <a:pt x="18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9" y="9"/>
                      <a:pt x="19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19" y="8"/>
                      <a:pt x="19" y="8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10"/>
                      <a:pt x="19" y="10"/>
                      <a:pt x="18" y="11"/>
                    </a:cubicBezTo>
                    <a:cubicBezTo>
                      <a:pt x="18" y="11"/>
                      <a:pt x="18" y="12"/>
                      <a:pt x="17" y="13"/>
                    </a:cubicBezTo>
                    <a:cubicBezTo>
                      <a:pt x="16" y="14"/>
                      <a:pt x="16" y="15"/>
                      <a:pt x="15" y="16"/>
                    </a:cubicBezTo>
                    <a:cubicBezTo>
                      <a:pt x="14" y="16"/>
                      <a:pt x="13" y="17"/>
                      <a:pt x="12" y="17"/>
                    </a:cubicBezTo>
                    <a:cubicBezTo>
                      <a:pt x="11" y="18"/>
                      <a:pt x="9" y="18"/>
                      <a:pt x="8" y="17"/>
                    </a:cubicBezTo>
                    <a:cubicBezTo>
                      <a:pt x="7" y="17"/>
                      <a:pt x="6" y="16"/>
                      <a:pt x="5" y="15"/>
                    </a:cubicBezTo>
                    <a:cubicBezTo>
                      <a:pt x="5" y="15"/>
                      <a:pt x="4" y="14"/>
                      <a:pt x="4" y="14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3" y="11"/>
                      <a:pt x="2" y="10"/>
                      <a:pt x="2" y="9"/>
                    </a:cubicBezTo>
                    <a:cubicBezTo>
                      <a:pt x="1" y="8"/>
                      <a:pt x="1" y="7"/>
                      <a:pt x="1" y="6"/>
                    </a:cubicBezTo>
                    <a:cubicBezTo>
                      <a:pt x="1" y="6"/>
                      <a:pt x="1" y="5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1" name="Freeform 114"/>
              <p:cNvSpPr>
                <a:spLocks noChangeArrowheads="1"/>
              </p:cNvSpPr>
              <p:nvPr/>
            </p:nvSpPr>
            <p:spPr bwMode="auto">
              <a:xfrm>
                <a:off x="5761" y="4743"/>
                <a:ext cx="518" cy="310"/>
              </a:xfrm>
              <a:custGeom>
                <a:avLst/>
                <a:gdLst>
                  <a:gd name="T0" fmla="*/ 16431 w 20"/>
                  <a:gd name="T1" fmla="*/ 114829 h 12"/>
                  <a:gd name="T2" fmla="*/ 65723 w 20"/>
                  <a:gd name="T3" fmla="*/ 82021 h 12"/>
                  <a:gd name="T4" fmla="*/ 147876 w 20"/>
                  <a:gd name="T5" fmla="*/ 131233 h 12"/>
                  <a:gd name="T6" fmla="*/ 164307 w 20"/>
                  <a:gd name="T7" fmla="*/ 164042 h 12"/>
                  <a:gd name="T8" fmla="*/ 213598 w 20"/>
                  <a:gd name="T9" fmla="*/ 164042 h 12"/>
                  <a:gd name="T10" fmla="*/ 328613 w 20"/>
                  <a:gd name="T11" fmla="*/ 196850 h 12"/>
                  <a:gd name="T12" fmla="*/ 180737 w 20"/>
                  <a:gd name="T13" fmla="*/ 0 h 12"/>
                  <a:gd name="T14" fmla="*/ 180737 w 20"/>
                  <a:gd name="T15" fmla="*/ 0 h 12"/>
                  <a:gd name="T16" fmla="*/ 147876 w 20"/>
                  <a:gd name="T17" fmla="*/ 0 h 12"/>
                  <a:gd name="T18" fmla="*/ 0 w 20"/>
                  <a:gd name="T19" fmla="*/ 114829 h 12"/>
                  <a:gd name="T20" fmla="*/ 16431 w 20"/>
                  <a:gd name="T21" fmla="*/ 114829 h 12"/>
                  <a:gd name="T22" fmla="*/ 16431 w 20"/>
                  <a:gd name="T23" fmla="*/ 114829 h 1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"/>
                  <a:gd name="T37" fmla="*/ 0 h 12"/>
                  <a:gd name="T38" fmla="*/ 20 w 20"/>
                  <a:gd name="T39" fmla="*/ 12 h 1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" h="12">
                    <a:moveTo>
                      <a:pt x="1" y="7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6" y="6"/>
                      <a:pt x="9" y="8"/>
                    </a:cubicBezTo>
                    <a:cubicBezTo>
                      <a:pt x="9" y="8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3" y="10"/>
                    </a:cubicBezTo>
                    <a:cubicBezTo>
                      <a:pt x="16" y="12"/>
                      <a:pt x="19" y="12"/>
                      <a:pt x="20" y="12"/>
                    </a:cubicBezTo>
                    <a:cubicBezTo>
                      <a:pt x="20" y="12"/>
                      <a:pt x="20" y="1"/>
                      <a:pt x="11" y="0"/>
                    </a:cubicBezTo>
                    <a:cubicBezTo>
                      <a:pt x="10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1" y="0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2" name="Freeform 115"/>
              <p:cNvSpPr>
                <a:spLocks noChangeArrowheads="1"/>
              </p:cNvSpPr>
              <p:nvPr/>
            </p:nvSpPr>
            <p:spPr bwMode="auto">
              <a:xfrm>
                <a:off x="5529" y="5338"/>
                <a:ext cx="1037" cy="705"/>
              </a:xfrm>
              <a:custGeom>
                <a:avLst/>
                <a:gdLst>
                  <a:gd name="T0" fmla="*/ 592931 w 40"/>
                  <a:gd name="T1" fmla="*/ 99483 h 27"/>
                  <a:gd name="T2" fmla="*/ 494109 w 40"/>
                  <a:gd name="T3" fmla="*/ 0 h 27"/>
                  <a:gd name="T4" fmla="*/ 428228 w 40"/>
                  <a:gd name="T5" fmla="*/ 0 h 27"/>
                  <a:gd name="T6" fmla="*/ 411758 w 40"/>
                  <a:gd name="T7" fmla="*/ 0 h 27"/>
                  <a:gd name="T8" fmla="*/ 395287 w 40"/>
                  <a:gd name="T9" fmla="*/ 33161 h 27"/>
                  <a:gd name="T10" fmla="*/ 345876 w 40"/>
                  <a:gd name="T11" fmla="*/ 49742 h 27"/>
                  <a:gd name="T12" fmla="*/ 279995 w 40"/>
                  <a:gd name="T13" fmla="*/ 49742 h 27"/>
                  <a:gd name="T14" fmla="*/ 230584 w 40"/>
                  <a:gd name="T15" fmla="*/ 16581 h 27"/>
                  <a:gd name="T16" fmla="*/ 214114 w 40"/>
                  <a:gd name="T17" fmla="*/ 0 h 27"/>
                  <a:gd name="T18" fmla="*/ 214114 w 40"/>
                  <a:gd name="T19" fmla="*/ 0 h 27"/>
                  <a:gd name="T20" fmla="*/ 148233 w 40"/>
                  <a:gd name="T21" fmla="*/ 0 h 27"/>
                  <a:gd name="T22" fmla="*/ 131762 w 40"/>
                  <a:gd name="T23" fmla="*/ 0 h 27"/>
                  <a:gd name="T24" fmla="*/ 49411 w 40"/>
                  <a:gd name="T25" fmla="*/ 99483 h 27"/>
                  <a:gd name="T26" fmla="*/ 16470 w 40"/>
                  <a:gd name="T27" fmla="*/ 215547 h 27"/>
                  <a:gd name="T28" fmla="*/ 16470 w 40"/>
                  <a:gd name="T29" fmla="*/ 315031 h 27"/>
                  <a:gd name="T30" fmla="*/ 625871 w 40"/>
                  <a:gd name="T31" fmla="*/ 315031 h 27"/>
                  <a:gd name="T32" fmla="*/ 592931 w 40"/>
                  <a:gd name="T33" fmla="*/ 99483 h 2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0"/>
                  <a:gd name="T52" fmla="*/ 0 h 27"/>
                  <a:gd name="T53" fmla="*/ 40 w 40"/>
                  <a:gd name="T54" fmla="*/ 27 h 2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0" h="27">
                    <a:moveTo>
                      <a:pt x="36" y="6"/>
                    </a:moveTo>
                    <a:cubicBezTo>
                      <a:pt x="36" y="2"/>
                      <a:pt x="33" y="0"/>
                      <a:pt x="3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0" y="4"/>
                      <a:pt x="18" y="4"/>
                      <a:pt x="17" y="3"/>
                    </a:cubicBezTo>
                    <a:cubicBezTo>
                      <a:pt x="16" y="3"/>
                      <a:pt x="15" y="2"/>
                      <a:pt x="14" y="1"/>
                    </a:cubicBezTo>
                    <a:cubicBezTo>
                      <a:pt x="13" y="1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5" y="1"/>
                      <a:pt x="3" y="3"/>
                      <a:pt x="3" y="6"/>
                    </a:cubicBezTo>
                    <a:cubicBezTo>
                      <a:pt x="3" y="6"/>
                      <a:pt x="2" y="9"/>
                      <a:pt x="1" y="13"/>
                    </a:cubicBezTo>
                    <a:cubicBezTo>
                      <a:pt x="0" y="15"/>
                      <a:pt x="0" y="18"/>
                      <a:pt x="1" y="19"/>
                    </a:cubicBezTo>
                    <a:cubicBezTo>
                      <a:pt x="8" y="27"/>
                      <a:pt x="32" y="26"/>
                      <a:pt x="38" y="19"/>
                    </a:cubicBezTo>
                    <a:cubicBezTo>
                      <a:pt x="40" y="16"/>
                      <a:pt x="36" y="6"/>
                      <a:pt x="36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866390" y="1779270"/>
            <a:ext cx="734187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以处于大三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选课前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，经计划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大三下学期修</a:t>
            </a:r>
            <a:r>
              <a:rPr lang="en-US" altLang="zh-CN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分为例</a:t>
            </a:r>
            <a:endParaRPr lang="zh-CN" altLang="en-US" sz="2400" b="1">
              <a:solidFill>
                <a:srgbClr val="7F7F7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16280" y="2576830"/>
            <a:ext cx="1376001" cy="996651"/>
            <a:chOff x="130" y="2984"/>
            <a:chExt cx="2371" cy="1663"/>
          </a:xfrm>
        </p:grpSpPr>
        <p:sp>
          <p:nvSpPr>
            <p:cNvPr id="49" name="Freeform 104"/>
            <p:cNvSpPr>
              <a:spLocks noChangeArrowheads="1"/>
            </p:cNvSpPr>
            <p:nvPr/>
          </p:nvSpPr>
          <p:spPr bwMode="auto">
            <a:xfrm rot="16200000">
              <a:off x="431" y="2682"/>
              <a:ext cx="1663" cy="2266"/>
            </a:xfrm>
            <a:custGeom>
              <a:avLst/>
              <a:gdLst>
                <a:gd name="T0" fmla="*/ 19 w 129"/>
                <a:gd name="T1" fmla="*/ 55 h 129"/>
                <a:gd name="T2" fmla="*/ 27 w 129"/>
                <a:gd name="T3" fmla="*/ 85 h 129"/>
                <a:gd name="T4" fmla="*/ 0 w 129"/>
                <a:gd name="T5" fmla="*/ 129 h 129"/>
                <a:gd name="T6" fmla="*/ 44 w 129"/>
                <a:gd name="T7" fmla="*/ 102 h 129"/>
                <a:gd name="T8" fmla="*/ 74 w 129"/>
                <a:gd name="T9" fmla="*/ 111 h 129"/>
                <a:gd name="T10" fmla="*/ 129 w 129"/>
                <a:gd name="T11" fmla="*/ 55 h 129"/>
                <a:gd name="T12" fmla="*/ 74 w 129"/>
                <a:gd name="T13" fmla="*/ 0 h 129"/>
                <a:gd name="T14" fmla="*/ 19 w 129"/>
                <a:gd name="T15" fmla="*/ 55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19" y="55"/>
                  </a:moveTo>
                  <a:cubicBezTo>
                    <a:pt x="19" y="66"/>
                    <a:pt x="22" y="76"/>
                    <a:pt x="27" y="85"/>
                  </a:cubicBezTo>
                  <a:cubicBezTo>
                    <a:pt x="15" y="107"/>
                    <a:pt x="0" y="129"/>
                    <a:pt x="0" y="129"/>
                  </a:cubicBezTo>
                  <a:cubicBezTo>
                    <a:pt x="0" y="129"/>
                    <a:pt x="21" y="114"/>
                    <a:pt x="44" y="102"/>
                  </a:cubicBezTo>
                  <a:cubicBezTo>
                    <a:pt x="53" y="107"/>
                    <a:pt x="63" y="111"/>
                    <a:pt x="74" y="111"/>
                  </a:cubicBezTo>
                  <a:cubicBezTo>
                    <a:pt x="105" y="111"/>
                    <a:pt x="129" y="86"/>
                    <a:pt x="129" y="55"/>
                  </a:cubicBezTo>
                  <a:cubicBezTo>
                    <a:pt x="129" y="25"/>
                    <a:pt x="105" y="0"/>
                    <a:pt x="74" y="0"/>
                  </a:cubicBezTo>
                  <a:cubicBezTo>
                    <a:pt x="44" y="0"/>
                    <a:pt x="19" y="25"/>
                    <a:pt x="19" y="55"/>
                  </a:cubicBezTo>
                  <a:close/>
                </a:path>
              </a:pathLst>
            </a:custGeom>
            <a:blipFill dpi="0" rotWithShape="1">
              <a:blip r:embed="rId6" cstate="print"/>
              <a:srcRect/>
              <a:stretch>
                <a:fillRect r="-7777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9" y="3260"/>
              <a:ext cx="2302" cy="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个性化</a:t>
              </a: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-</a:t>
              </a:r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选修课</a:t>
              </a:r>
              <a:endPara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2212975" y="2752725"/>
            <a:ext cx="4548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（须选够</a:t>
            </a:r>
            <a:r>
              <a:rPr lang="en-US" altLang="zh-CN"/>
              <a:t>4</a:t>
            </a:r>
            <a:r>
              <a:rPr lang="zh-CN" altLang="en-US"/>
              <a:t>分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此处显示所有课程及学分数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7"/>
            </p:custDataLst>
          </p:nvPr>
        </p:nvGraphicFramePr>
        <p:xfrm>
          <a:off x="2254250" y="3568700"/>
          <a:ext cx="853249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是否修过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社交⽹络分析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⾦融科技导论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企业资源计划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Web程序设计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深度学习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IT服务管理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（大四上开 不计入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动作按钮: 前进或下一项 3">
            <a:hlinkClick r:id="" action="ppaction://hlinkshowjump?jump=nextslide"/>
          </p:cNvPr>
          <p:cNvSpPr/>
          <p:nvPr/>
        </p:nvSpPr>
        <p:spPr>
          <a:xfrm>
            <a:off x="9067165" y="2576830"/>
            <a:ext cx="1094105" cy="655320"/>
          </a:xfrm>
          <a:prstGeom prst="actionButtonForwardNex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9454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提供计划</a:t>
              </a:r>
              <a:endPara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Freeform 105"/>
          <p:cNvSpPr>
            <a:spLocks noChangeArrowheads="1"/>
          </p:cNvSpPr>
          <p:nvPr/>
        </p:nvSpPr>
        <p:spPr bwMode="auto">
          <a:xfrm rot="18240000">
            <a:off x="1339850" y="1381125"/>
            <a:ext cx="1093470" cy="1135380"/>
          </a:xfrm>
          <a:custGeom>
            <a:avLst/>
            <a:gdLst>
              <a:gd name="T0" fmla="*/ 55 w 129"/>
              <a:gd name="T1" fmla="*/ 111 h 129"/>
              <a:gd name="T2" fmla="*/ 85 w 129"/>
              <a:gd name="T3" fmla="*/ 102 h 129"/>
              <a:gd name="T4" fmla="*/ 129 w 129"/>
              <a:gd name="T5" fmla="*/ 129 h 129"/>
              <a:gd name="T6" fmla="*/ 102 w 129"/>
              <a:gd name="T7" fmla="*/ 85 h 129"/>
              <a:gd name="T8" fmla="*/ 111 w 129"/>
              <a:gd name="T9" fmla="*/ 55 h 129"/>
              <a:gd name="T10" fmla="*/ 55 w 129"/>
              <a:gd name="T11" fmla="*/ 0 h 129"/>
              <a:gd name="T12" fmla="*/ 0 w 129"/>
              <a:gd name="T13" fmla="*/ 55 h 129"/>
              <a:gd name="T14" fmla="*/ 55 w 129"/>
              <a:gd name="T15" fmla="*/ 111 h 1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9"/>
              <a:gd name="T25" fmla="*/ 0 h 129"/>
              <a:gd name="T26" fmla="*/ 129 w 129"/>
              <a:gd name="T27" fmla="*/ 129 h 12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9" h="129">
                <a:moveTo>
                  <a:pt x="55" y="111"/>
                </a:moveTo>
                <a:cubicBezTo>
                  <a:pt x="66" y="111"/>
                  <a:pt x="76" y="107"/>
                  <a:pt x="85" y="102"/>
                </a:cubicBezTo>
                <a:cubicBezTo>
                  <a:pt x="107" y="114"/>
                  <a:pt x="129" y="129"/>
                  <a:pt x="129" y="129"/>
                </a:cubicBezTo>
                <a:cubicBezTo>
                  <a:pt x="129" y="129"/>
                  <a:pt x="114" y="108"/>
                  <a:pt x="102" y="85"/>
                </a:cubicBezTo>
                <a:cubicBezTo>
                  <a:pt x="107" y="76"/>
                  <a:pt x="111" y="66"/>
                  <a:pt x="111" y="55"/>
                </a:cubicBezTo>
                <a:cubicBezTo>
                  <a:pt x="111" y="25"/>
                  <a:pt x="86" y="0"/>
                  <a:pt x="55" y="0"/>
                </a:cubicBezTo>
                <a:cubicBezTo>
                  <a:pt x="25" y="0"/>
                  <a:pt x="0" y="25"/>
                  <a:pt x="0" y="55"/>
                </a:cubicBezTo>
                <a:cubicBezTo>
                  <a:pt x="0" y="86"/>
                  <a:pt x="25" y="111"/>
                  <a:pt x="55" y="111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 r="-7898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rot="0">
            <a:off x="1425575" y="1661160"/>
            <a:ext cx="690880" cy="590550"/>
            <a:chOff x="5014" y="4743"/>
            <a:chExt cx="1551" cy="1299"/>
          </a:xfrm>
        </p:grpSpPr>
        <p:sp>
          <p:nvSpPr>
            <p:cNvPr id="15377" name="Freeform 110"/>
            <p:cNvSpPr>
              <a:spLocks noChangeArrowheads="1"/>
            </p:cNvSpPr>
            <p:nvPr/>
          </p:nvSpPr>
          <p:spPr bwMode="auto">
            <a:xfrm>
              <a:off x="5199" y="4898"/>
              <a:ext cx="387" cy="343"/>
            </a:xfrm>
            <a:custGeom>
              <a:avLst/>
              <a:gdLst>
                <a:gd name="T0" fmla="*/ 16404 w 15"/>
                <a:gd name="T1" fmla="*/ 83649 h 13"/>
                <a:gd name="T2" fmla="*/ 16404 w 15"/>
                <a:gd name="T3" fmla="*/ 117109 h 13"/>
                <a:gd name="T4" fmla="*/ 32808 w 15"/>
                <a:gd name="T5" fmla="*/ 150569 h 13"/>
                <a:gd name="T6" fmla="*/ 49212 w 15"/>
                <a:gd name="T7" fmla="*/ 167298 h 13"/>
                <a:gd name="T8" fmla="*/ 65617 w 15"/>
                <a:gd name="T9" fmla="*/ 184028 h 13"/>
                <a:gd name="T10" fmla="*/ 98425 w 15"/>
                <a:gd name="T11" fmla="*/ 217488 h 13"/>
                <a:gd name="T12" fmla="*/ 147637 w 15"/>
                <a:gd name="T13" fmla="*/ 217488 h 13"/>
                <a:gd name="T14" fmla="*/ 180445 w 15"/>
                <a:gd name="T15" fmla="*/ 200758 h 13"/>
                <a:gd name="T16" fmla="*/ 196850 w 15"/>
                <a:gd name="T17" fmla="*/ 184028 h 13"/>
                <a:gd name="T18" fmla="*/ 213254 w 15"/>
                <a:gd name="T19" fmla="*/ 167298 h 13"/>
                <a:gd name="T20" fmla="*/ 229658 w 15"/>
                <a:gd name="T21" fmla="*/ 133839 h 13"/>
                <a:gd name="T22" fmla="*/ 229658 w 15"/>
                <a:gd name="T23" fmla="*/ 117109 h 13"/>
                <a:gd name="T24" fmla="*/ 229658 w 15"/>
                <a:gd name="T25" fmla="*/ 100379 h 13"/>
                <a:gd name="T26" fmla="*/ 229658 w 15"/>
                <a:gd name="T27" fmla="*/ 83649 h 13"/>
                <a:gd name="T28" fmla="*/ 246062 w 15"/>
                <a:gd name="T29" fmla="*/ 83649 h 13"/>
                <a:gd name="T30" fmla="*/ 246062 w 15"/>
                <a:gd name="T31" fmla="*/ 66919 h 13"/>
                <a:gd name="T32" fmla="*/ 246062 w 15"/>
                <a:gd name="T33" fmla="*/ 50190 h 13"/>
                <a:gd name="T34" fmla="*/ 246062 w 15"/>
                <a:gd name="T35" fmla="*/ 66919 h 13"/>
                <a:gd name="T36" fmla="*/ 229658 w 15"/>
                <a:gd name="T37" fmla="*/ 83649 h 13"/>
                <a:gd name="T38" fmla="*/ 229658 w 15"/>
                <a:gd name="T39" fmla="*/ 83649 h 13"/>
                <a:gd name="T40" fmla="*/ 229658 w 15"/>
                <a:gd name="T41" fmla="*/ 100379 h 13"/>
                <a:gd name="T42" fmla="*/ 229658 w 15"/>
                <a:gd name="T43" fmla="*/ 117109 h 13"/>
                <a:gd name="T44" fmla="*/ 213254 w 15"/>
                <a:gd name="T45" fmla="*/ 133839 h 13"/>
                <a:gd name="T46" fmla="*/ 196850 w 15"/>
                <a:gd name="T47" fmla="*/ 167298 h 13"/>
                <a:gd name="T48" fmla="*/ 180445 w 15"/>
                <a:gd name="T49" fmla="*/ 184028 h 13"/>
                <a:gd name="T50" fmla="*/ 147637 w 15"/>
                <a:gd name="T51" fmla="*/ 217488 h 13"/>
                <a:gd name="T52" fmla="*/ 98425 w 15"/>
                <a:gd name="T53" fmla="*/ 217488 h 13"/>
                <a:gd name="T54" fmla="*/ 65617 w 15"/>
                <a:gd name="T55" fmla="*/ 184028 h 13"/>
                <a:gd name="T56" fmla="*/ 49212 w 15"/>
                <a:gd name="T57" fmla="*/ 167298 h 13"/>
                <a:gd name="T58" fmla="*/ 32808 w 15"/>
                <a:gd name="T59" fmla="*/ 150569 h 13"/>
                <a:gd name="T60" fmla="*/ 16404 w 15"/>
                <a:gd name="T61" fmla="*/ 117109 h 13"/>
                <a:gd name="T62" fmla="*/ 16404 w 15"/>
                <a:gd name="T63" fmla="*/ 83649 h 13"/>
                <a:gd name="T64" fmla="*/ 16404 w 15"/>
                <a:gd name="T65" fmla="*/ 50190 h 13"/>
                <a:gd name="T66" fmla="*/ 16404 w 15"/>
                <a:gd name="T67" fmla="*/ 33460 h 13"/>
                <a:gd name="T68" fmla="*/ 16404 w 15"/>
                <a:gd name="T69" fmla="*/ 33460 h 13"/>
                <a:gd name="T70" fmla="*/ 16404 w 15"/>
                <a:gd name="T71" fmla="*/ 16730 h 13"/>
                <a:gd name="T72" fmla="*/ 16404 w 15"/>
                <a:gd name="T73" fmla="*/ 0 h 13"/>
                <a:gd name="T74" fmla="*/ 16404 w 15"/>
                <a:gd name="T75" fmla="*/ 0 h 13"/>
                <a:gd name="T76" fmla="*/ 16404 w 15"/>
                <a:gd name="T77" fmla="*/ 16730 h 13"/>
                <a:gd name="T78" fmla="*/ 0 w 15"/>
                <a:gd name="T79" fmla="*/ 33460 h 13"/>
                <a:gd name="T80" fmla="*/ 0 w 15"/>
                <a:gd name="T81" fmla="*/ 33460 h 13"/>
                <a:gd name="T82" fmla="*/ 0 w 15"/>
                <a:gd name="T83" fmla="*/ 50190 h 13"/>
                <a:gd name="T84" fmla="*/ 16404 w 15"/>
                <a:gd name="T85" fmla="*/ 83649 h 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"/>
                <a:gd name="T130" fmla="*/ 0 h 13"/>
                <a:gd name="T131" fmla="*/ 15 w 15"/>
                <a:gd name="T132" fmla="*/ 13 h 1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" h="13">
                  <a:moveTo>
                    <a:pt x="1" y="5"/>
                  </a:moveTo>
                  <a:cubicBezTo>
                    <a:pt x="1" y="6"/>
                    <a:pt x="1" y="6"/>
                    <a:pt x="1" y="7"/>
                  </a:cubicBezTo>
                  <a:cubicBezTo>
                    <a:pt x="1" y="8"/>
                    <a:pt x="2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3" y="9"/>
                    <a:pt x="13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5"/>
                  </a:cubicBezTo>
                  <a:cubicBezTo>
                    <a:pt x="14" y="5"/>
                    <a:pt x="14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5" y="4"/>
                    <a:pt x="15" y="4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8"/>
                    <a:pt x="13" y="9"/>
                    <a:pt x="12" y="10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2"/>
                    <a:pt x="9" y="13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5" y="12"/>
                    <a:pt x="5" y="12"/>
                    <a:pt x="4" y="11"/>
                  </a:cubicBezTo>
                  <a:cubicBezTo>
                    <a:pt x="4" y="11"/>
                    <a:pt x="3" y="10"/>
                    <a:pt x="3" y="10"/>
                  </a:cubicBezTo>
                  <a:cubicBezTo>
                    <a:pt x="3" y="10"/>
                    <a:pt x="3" y="9"/>
                    <a:pt x="2" y="9"/>
                  </a:cubicBezTo>
                  <a:cubicBezTo>
                    <a:pt x="2" y="8"/>
                    <a:pt x="2" y="8"/>
                    <a:pt x="1" y="7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78" name="Freeform 111"/>
            <p:cNvSpPr>
              <a:spLocks noChangeArrowheads="1"/>
            </p:cNvSpPr>
            <p:nvPr/>
          </p:nvSpPr>
          <p:spPr bwMode="auto">
            <a:xfrm>
              <a:off x="5221" y="4766"/>
              <a:ext cx="365" cy="242"/>
            </a:xfrm>
            <a:custGeom>
              <a:avLst/>
              <a:gdLst>
                <a:gd name="T0" fmla="*/ 0 w 14"/>
                <a:gd name="T1" fmla="*/ 85548 h 9"/>
                <a:gd name="T2" fmla="*/ 33111 w 14"/>
                <a:gd name="T3" fmla="*/ 68439 h 9"/>
                <a:gd name="T4" fmla="*/ 82777 w 14"/>
                <a:gd name="T5" fmla="*/ 102658 h 9"/>
                <a:gd name="T6" fmla="*/ 115887 w 14"/>
                <a:gd name="T7" fmla="*/ 119768 h 9"/>
                <a:gd name="T8" fmla="*/ 148998 w 14"/>
                <a:gd name="T9" fmla="*/ 136877 h 9"/>
                <a:gd name="T10" fmla="*/ 231775 w 14"/>
                <a:gd name="T11" fmla="*/ 136877 h 9"/>
                <a:gd name="T12" fmla="*/ 115887 w 14"/>
                <a:gd name="T13" fmla="*/ 0 h 9"/>
                <a:gd name="T14" fmla="*/ 115887 w 14"/>
                <a:gd name="T15" fmla="*/ 0 h 9"/>
                <a:gd name="T16" fmla="*/ 99332 w 14"/>
                <a:gd name="T17" fmla="*/ 0 h 9"/>
                <a:gd name="T18" fmla="*/ 0 w 14"/>
                <a:gd name="T19" fmla="*/ 85548 h 9"/>
                <a:gd name="T20" fmla="*/ 0 w 14"/>
                <a:gd name="T21" fmla="*/ 85548 h 9"/>
                <a:gd name="T22" fmla="*/ 0 w 14"/>
                <a:gd name="T23" fmla="*/ 85548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9"/>
                <a:gd name="T38" fmla="*/ 14 w 14"/>
                <a:gd name="T39" fmla="*/ 9 h 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9">
                  <a:moveTo>
                    <a:pt x="0" y="5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4" y="5"/>
                    <a:pt x="5" y="6"/>
                  </a:cubicBezTo>
                  <a:cubicBezTo>
                    <a:pt x="6" y="6"/>
                    <a:pt x="7" y="7"/>
                    <a:pt x="7" y="7"/>
                  </a:cubicBezTo>
                  <a:cubicBezTo>
                    <a:pt x="7" y="7"/>
                    <a:pt x="6" y="6"/>
                    <a:pt x="9" y="8"/>
                  </a:cubicBezTo>
                  <a:cubicBezTo>
                    <a:pt x="11" y="9"/>
                    <a:pt x="13" y="9"/>
                    <a:pt x="14" y="8"/>
                  </a:cubicBezTo>
                  <a:cubicBezTo>
                    <a:pt x="14" y="8"/>
                    <a:pt x="14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0"/>
                    <a:pt x="0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79" name="Freeform 112"/>
            <p:cNvSpPr>
              <a:spLocks noChangeArrowheads="1"/>
            </p:cNvSpPr>
            <p:nvPr/>
          </p:nvSpPr>
          <p:spPr bwMode="auto">
            <a:xfrm>
              <a:off x="5014" y="5294"/>
              <a:ext cx="705" cy="498"/>
            </a:xfrm>
            <a:custGeom>
              <a:avLst/>
              <a:gdLst>
                <a:gd name="T0" fmla="*/ 447675 w 27"/>
                <a:gd name="T1" fmla="*/ 83135 h 19"/>
                <a:gd name="T2" fmla="*/ 447675 w 27"/>
                <a:gd name="T3" fmla="*/ 83135 h 19"/>
                <a:gd name="T4" fmla="*/ 364772 w 27"/>
                <a:gd name="T5" fmla="*/ 0 h 19"/>
                <a:gd name="T6" fmla="*/ 315031 w 27"/>
                <a:gd name="T7" fmla="*/ 0 h 19"/>
                <a:gd name="T8" fmla="*/ 315031 w 27"/>
                <a:gd name="T9" fmla="*/ 16627 h 19"/>
                <a:gd name="T10" fmla="*/ 298450 w 27"/>
                <a:gd name="T11" fmla="*/ 33254 h 19"/>
                <a:gd name="T12" fmla="*/ 265289 w 27"/>
                <a:gd name="T13" fmla="*/ 49881 h 19"/>
                <a:gd name="T14" fmla="*/ 215547 w 27"/>
                <a:gd name="T15" fmla="*/ 49881 h 19"/>
                <a:gd name="T16" fmla="*/ 182386 w 27"/>
                <a:gd name="T17" fmla="*/ 16627 h 19"/>
                <a:gd name="T18" fmla="*/ 165806 w 27"/>
                <a:gd name="T19" fmla="*/ 0 h 19"/>
                <a:gd name="T20" fmla="*/ 165806 w 27"/>
                <a:gd name="T21" fmla="*/ 0 h 19"/>
                <a:gd name="T22" fmla="*/ 116064 w 27"/>
                <a:gd name="T23" fmla="*/ 0 h 19"/>
                <a:gd name="T24" fmla="*/ 49742 w 27"/>
                <a:gd name="T25" fmla="*/ 83135 h 19"/>
                <a:gd name="T26" fmla="*/ 33161 w 27"/>
                <a:gd name="T27" fmla="*/ 232778 h 19"/>
                <a:gd name="T28" fmla="*/ 331611 w 27"/>
                <a:gd name="T29" fmla="*/ 299286 h 19"/>
                <a:gd name="T30" fmla="*/ 364772 w 27"/>
                <a:gd name="T31" fmla="*/ 182897 h 19"/>
                <a:gd name="T32" fmla="*/ 447675 w 27"/>
                <a:gd name="T33" fmla="*/ 83135 h 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9"/>
                <a:gd name="T53" fmla="*/ 27 w 27"/>
                <a:gd name="T54" fmla="*/ 19 h 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9"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2"/>
                    <a:pt x="11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2"/>
                    <a:pt x="3" y="5"/>
                  </a:cubicBezTo>
                  <a:cubicBezTo>
                    <a:pt x="3" y="5"/>
                    <a:pt x="0" y="12"/>
                    <a:pt x="2" y="14"/>
                  </a:cubicBezTo>
                  <a:cubicBezTo>
                    <a:pt x="5" y="18"/>
                    <a:pt x="13" y="19"/>
                    <a:pt x="20" y="18"/>
                  </a:cubicBezTo>
                  <a:cubicBezTo>
                    <a:pt x="21" y="14"/>
                    <a:pt x="22" y="11"/>
                    <a:pt x="22" y="11"/>
                  </a:cubicBezTo>
                  <a:cubicBezTo>
                    <a:pt x="22" y="8"/>
                    <a:pt x="24" y="6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80" name="Freeform 113"/>
            <p:cNvSpPr>
              <a:spLocks noChangeArrowheads="1"/>
            </p:cNvSpPr>
            <p:nvPr/>
          </p:nvSpPr>
          <p:spPr bwMode="auto">
            <a:xfrm>
              <a:off x="5761" y="4931"/>
              <a:ext cx="518" cy="462"/>
            </a:xfrm>
            <a:custGeom>
              <a:avLst/>
              <a:gdLst>
                <a:gd name="T0" fmla="*/ 16431 w 20"/>
                <a:gd name="T1" fmla="*/ 114212 h 18"/>
                <a:gd name="T2" fmla="*/ 16431 w 20"/>
                <a:gd name="T3" fmla="*/ 146844 h 18"/>
                <a:gd name="T4" fmla="*/ 49292 w 20"/>
                <a:gd name="T5" fmla="*/ 212107 h 18"/>
                <a:gd name="T6" fmla="*/ 65723 w 20"/>
                <a:gd name="T7" fmla="*/ 228423 h 18"/>
                <a:gd name="T8" fmla="*/ 82153 w 20"/>
                <a:gd name="T9" fmla="*/ 261055 h 18"/>
                <a:gd name="T10" fmla="*/ 131445 w 20"/>
                <a:gd name="T11" fmla="*/ 293687 h 18"/>
                <a:gd name="T12" fmla="*/ 197168 w 20"/>
                <a:gd name="T13" fmla="*/ 293687 h 18"/>
                <a:gd name="T14" fmla="*/ 246460 w 20"/>
                <a:gd name="T15" fmla="*/ 261055 h 18"/>
                <a:gd name="T16" fmla="*/ 262890 w 20"/>
                <a:gd name="T17" fmla="*/ 244739 h 18"/>
                <a:gd name="T18" fmla="*/ 279321 w 20"/>
                <a:gd name="T19" fmla="*/ 212107 h 18"/>
                <a:gd name="T20" fmla="*/ 312182 w 20"/>
                <a:gd name="T21" fmla="*/ 179475 h 18"/>
                <a:gd name="T22" fmla="*/ 312182 w 20"/>
                <a:gd name="T23" fmla="*/ 146844 h 18"/>
                <a:gd name="T24" fmla="*/ 328613 w 20"/>
                <a:gd name="T25" fmla="*/ 130528 h 18"/>
                <a:gd name="T26" fmla="*/ 328613 w 20"/>
                <a:gd name="T27" fmla="*/ 114212 h 18"/>
                <a:gd name="T28" fmla="*/ 328613 w 20"/>
                <a:gd name="T29" fmla="*/ 97896 h 18"/>
                <a:gd name="T30" fmla="*/ 328613 w 20"/>
                <a:gd name="T31" fmla="*/ 81580 h 18"/>
                <a:gd name="T32" fmla="*/ 328613 w 20"/>
                <a:gd name="T33" fmla="*/ 81580 h 18"/>
                <a:gd name="T34" fmla="*/ 328613 w 20"/>
                <a:gd name="T35" fmla="*/ 81580 h 18"/>
                <a:gd name="T36" fmla="*/ 328613 w 20"/>
                <a:gd name="T37" fmla="*/ 97896 h 18"/>
                <a:gd name="T38" fmla="*/ 328613 w 20"/>
                <a:gd name="T39" fmla="*/ 114212 h 18"/>
                <a:gd name="T40" fmla="*/ 312182 w 20"/>
                <a:gd name="T41" fmla="*/ 130528 h 18"/>
                <a:gd name="T42" fmla="*/ 312182 w 20"/>
                <a:gd name="T43" fmla="*/ 146844 h 18"/>
                <a:gd name="T44" fmla="*/ 295752 w 20"/>
                <a:gd name="T45" fmla="*/ 179475 h 18"/>
                <a:gd name="T46" fmla="*/ 279321 w 20"/>
                <a:gd name="T47" fmla="*/ 212107 h 18"/>
                <a:gd name="T48" fmla="*/ 246460 w 20"/>
                <a:gd name="T49" fmla="*/ 261055 h 18"/>
                <a:gd name="T50" fmla="*/ 197168 w 20"/>
                <a:gd name="T51" fmla="*/ 277371 h 18"/>
                <a:gd name="T52" fmla="*/ 131445 w 20"/>
                <a:gd name="T53" fmla="*/ 277371 h 18"/>
                <a:gd name="T54" fmla="*/ 82153 w 20"/>
                <a:gd name="T55" fmla="*/ 244739 h 18"/>
                <a:gd name="T56" fmla="*/ 65723 w 20"/>
                <a:gd name="T57" fmla="*/ 228423 h 18"/>
                <a:gd name="T58" fmla="*/ 49292 w 20"/>
                <a:gd name="T59" fmla="*/ 195791 h 18"/>
                <a:gd name="T60" fmla="*/ 32861 w 20"/>
                <a:gd name="T61" fmla="*/ 146844 h 18"/>
                <a:gd name="T62" fmla="*/ 16431 w 20"/>
                <a:gd name="T63" fmla="*/ 97896 h 18"/>
                <a:gd name="T64" fmla="*/ 0 w 20"/>
                <a:gd name="T65" fmla="*/ 65264 h 18"/>
                <a:gd name="T66" fmla="*/ 0 w 20"/>
                <a:gd name="T67" fmla="*/ 48948 h 18"/>
                <a:gd name="T68" fmla="*/ 0 w 20"/>
                <a:gd name="T69" fmla="*/ 32632 h 18"/>
                <a:gd name="T70" fmla="*/ 0 w 20"/>
                <a:gd name="T71" fmla="*/ 16316 h 18"/>
                <a:gd name="T72" fmla="*/ 16431 w 20"/>
                <a:gd name="T73" fmla="*/ 0 h 18"/>
                <a:gd name="T74" fmla="*/ 16431 w 20"/>
                <a:gd name="T75" fmla="*/ 0 h 18"/>
                <a:gd name="T76" fmla="*/ 0 w 20"/>
                <a:gd name="T77" fmla="*/ 16316 h 18"/>
                <a:gd name="T78" fmla="*/ 0 w 20"/>
                <a:gd name="T79" fmla="*/ 32632 h 18"/>
                <a:gd name="T80" fmla="*/ 0 w 20"/>
                <a:gd name="T81" fmla="*/ 48948 h 18"/>
                <a:gd name="T82" fmla="*/ 0 w 20"/>
                <a:gd name="T83" fmla="*/ 65264 h 18"/>
                <a:gd name="T84" fmla="*/ 16431 w 20"/>
                <a:gd name="T85" fmla="*/ 114212 h 1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"/>
                <a:gd name="T130" fmla="*/ 0 h 18"/>
                <a:gd name="T131" fmla="*/ 20 w 20"/>
                <a:gd name="T132" fmla="*/ 18 h 1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" h="18">
                  <a:moveTo>
                    <a:pt x="1" y="7"/>
                  </a:moveTo>
                  <a:cubicBezTo>
                    <a:pt x="1" y="7"/>
                    <a:pt x="1" y="8"/>
                    <a:pt x="1" y="9"/>
                  </a:cubicBezTo>
                  <a:cubicBezTo>
                    <a:pt x="2" y="11"/>
                    <a:pt x="2" y="12"/>
                    <a:pt x="3" y="13"/>
                  </a:cubicBezTo>
                  <a:cubicBezTo>
                    <a:pt x="3" y="13"/>
                    <a:pt x="3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9" y="18"/>
                    <a:pt x="11" y="18"/>
                    <a:pt x="12" y="18"/>
                  </a:cubicBezTo>
                  <a:cubicBezTo>
                    <a:pt x="13" y="17"/>
                    <a:pt x="14" y="17"/>
                    <a:pt x="15" y="16"/>
                  </a:cubicBezTo>
                  <a:cubicBezTo>
                    <a:pt x="16" y="16"/>
                    <a:pt x="16" y="15"/>
                    <a:pt x="16" y="15"/>
                  </a:cubicBezTo>
                  <a:cubicBezTo>
                    <a:pt x="17" y="14"/>
                    <a:pt x="17" y="14"/>
                    <a:pt x="17" y="13"/>
                  </a:cubicBezTo>
                  <a:cubicBezTo>
                    <a:pt x="18" y="12"/>
                    <a:pt x="18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19" y="10"/>
                    <a:pt x="18" y="11"/>
                  </a:cubicBezTo>
                  <a:cubicBezTo>
                    <a:pt x="18" y="11"/>
                    <a:pt x="18" y="12"/>
                    <a:pt x="17" y="13"/>
                  </a:cubicBezTo>
                  <a:cubicBezTo>
                    <a:pt x="16" y="14"/>
                    <a:pt x="16" y="15"/>
                    <a:pt x="15" y="16"/>
                  </a:cubicBezTo>
                  <a:cubicBezTo>
                    <a:pt x="14" y="16"/>
                    <a:pt x="13" y="17"/>
                    <a:pt x="12" y="17"/>
                  </a:cubicBezTo>
                  <a:cubicBezTo>
                    <a:pt x="11" y="18"/>
                    <a:pt x="9" y="18"/>
                    <a:pt x="8" y="17"/>
                  </a:cubicBezTo>
                  <a:cubicBezTo>
                    <a:pt x="7" y="17"/>
                    <a:pt x="6" y="16"/>
                    <a:pt x="5" y="15"/>
                  </a:cubicBezTo>
                  <a:cubicBezTo>
                    <a:pt x="5" y="15"/>
                    <a:pt x="4" y="14"/>
                    <a:pt x="4" y="14"/>
                  </a:cubicBezTo>
                  <a:cubicBezTo>
                    <a:pt x="4" y="13"/>
                    <a:pt x="3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6"/>
                    <a:pt x="1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81" name="Freeform 114"/>
            <p:cNvSpPr>
              <a:spLocks noChangeArrowheads="1"/>
            </p:cNvSpPr>
            <p:nvPr/>
          </p:nvSpPr>
          <p:spPr bwMode="auto">
            <a:xfrm>
              <a:off x="5761" y="4743"/>
              <a:ext cx="518" cy="310"/>
            </a:xfrm>
            <a:custGeom>
              <a:avLst/>
              <a:gdLst>
                <a:gd name="T0" fmla="*/ 16431 w 20"/>
                <a:gd name="T1" fmla="*/ 114829 h 12"/>
                <a:gd name="T2" fmla="*/ 65723 w 20"/>
                <a:gd name="T3" fmla="*/ 82021 h 12"/>
                <a:gd name="T4" fmla="*/ 147876 w 20"/>
                <a:gd name="T5" fmla="*/ 131233 h 12"/>
                <a:gd name="T6" fmla="*/ 164307 w 20"/>
                <a:gd name="T7" fmla="*/ 164042 h 12"/>
                <a:gd name="T8" fmla="*/ 213598 w 20"/>
                <a:gd name="T9" fmla="*/ 164042 h 12"/>
                <a:gd name="T10" fmla="*/ 328613 w 20"/>
                <a:gd name="T11" fmla="*/ 196850 h 12"/>
                <a:gd name="T12" fmla="*/ 180737 w 20"/>
                <a:gd name="T13" fmla="*/ 0 h 12"/>
                <a:gd name="T14" fmla="*/ 180737 w 20"/>
                <a:gd name="T15" fmla="*/ 0 h 12"/>
                <a:gd name="T16" fmla="*/ 147876 w 20"/>
                <a:gd name="T17" fmla="*/ 0 h 12"/>
                <a:gd name="T18" fmla="*/ 0 w 20"/>
                <a:gd name="T19" fmla="*/ 114829 h 12"/>
                <a:gd name="T20" fmla="*/ 16431 w 20"/>
                <a:gd name="T21" fmla="*/ 114829 h 12"/>
                <a:gd name="T22" fmla="*/ 16431 w 20"/>
                <a:gd name="T23" fmla="*/ 114829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1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6" y="6"/>
                    <a:pt x="9" y="8"/>
                  </a:cubicBezTo>
                  <a:cubicBezTo>
                    <a:pt x="9" y="8"/>
                    <a:pt x="10" y="10"/>
                    <a:pt x="10" y="10"/>
                  </a:cubicBezTo>
                  <a:cubicBezTo>
                    <a:pt x="10" y="10"/>
                    <a:pt x="10" y="9"/>
                    <a:pt x="13" y="10"/>
                  </a:cubicBezTo>
                  <a:cubicBezTo>
                    <a:pt x="16" y="12"/>
                    <a:pt x="19" y="12"/>
                    <a:pt x="20" y="12"/>
                  </a:cubicBezTo>
                  <a:cubicBezTo>
                    <a:pt x="20" y="12"/>
                    <a:pt x="20" y="1"/>
                    <a:pt x="11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6" y="0"/>
                    <a:pt x="1" y="0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82" name="Freeform 115"/>
            <p:cNvSpPr>
              <a:spLocks noChangeArrowheads="1"/>
            </p:cNvSpPr>
            <p:nvPr/>
          </p:nvSpPr>
          <p:spPr bwMode="auto">
            <a:xfrm>
              <a:off x="5529" y="5338"/>
              <a:ext cx="1037" cy="705"/>
            </a:xfrm>
            <a:custGeom>
              <a:avLst/>
              <a:gdLst>
                <a:gd name="T0" fmla="*/ 592931 w 40"/>
                <a:gd name="T1" fmla="*/ 99483 h 27"/>
                <a:gd name="T2" fmla="*/ 494109 w 40"/>
                <a:gd name="T3" fmla="*/ 0 h 27"/>
                <a:gd name="T4" fmla="*/ 428228 w 40"/>
                <a:gd name="T5" fmla="*/ 0 h 27"/>
                <a:gd name="T6" fmla="*/ 411758 w 40"/>
                <a:gd name="T7" fmla="*/ 0 h 27"/>
                <a:gd name="T8" fmla="*/ 395287 w 40"/>
                <a:gd name="T9" fmla="*/ 33161 h 27"/>
                <a:gd name="T10" fmla="*/ 345876 w 40"/>
                <a:gd name="T11" fmla="*/ 49742 h 27"/>
                <a:gd name="T12" fmla="*/ 279995 w 40"/>
                <a:gd name="T13" fmla="*/ 49742 h 27"/>
                <a:gd name="T14" fmla="*/ 230584 w 40"/>
                <a:gd name="T15" fmla="*/ 16581 h 27"/>
                <a:gd name="T16" fmla="*/ 214114 w 40"/>
                <a:gd name="T17" fmla="*/ 0 h 27"/>
                <a:gd name="T18" fmla="*/ 214114 w 40"/>
                <a:gd name="T19" fmla="*/ 0 h 27"/>
                <a:gd name="T20" fmla="*/ 148233 w 40"/>
                <a:gd name="T21" fmla="*/ 0 h 27"/>
                <a:gd name="T22" fmla="*/ 131762 w 40"/>
                <a:gd name="T23" fmla="*/ 0 h 27"/>
                <a:gd name="T24" fmla="*/ 49411 w 40"/>
                <a:gd name="T25" fmla="*/ 99483 h 27"/>
                <a:gd name="T26" fmla="*/ 16470 w 40"/>
                <a:gd name="T27" fmla="*/ 215547 h 27"/>
                <a:gd name="T28" fmla="*/ 16470 w 40"/>
                <a:gd name="T29" fmla="*/ 315031 h 27"/>
                <a:gd name="T30" fmla="*/ 625871 w 40"/>
                <a:gd name="T31" fmla="*/ 315031 h 27"/>
                <a:gd name="T32" fmla="*/ 592931 w 40"/>
                <a:gd name="T33" fmla="*/ 99483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27"/>
                <a:gd name="T53" fmla="*/ 40 w 40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27">
                  <a:moveTo>
                    <a:pt x="36" y="6"/>
                  </a:moveTo>
                  <a:cubicBezTo>
                    <a:pt x="36" y="2"/>
                    <a:pt x="33" y="0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1"/>
                    <a:pt x="24" y="1"/>
                    <a:pt x="24" y="2"/>
                  </a:cubicBezTo>
                  <a:cubicBezTo>
                    <a:pt x="23" y="2"/>
                    <a:pt x="22" y="3"/>
                    <a:pt x="21" y="3"/>
                  </a:cubicBezTo>
                  <a:cubicBezTo>
                    <a:pt x="20" y="4"/>
                    <a:pt x="18" y="4"/>
                    <a:pt x="17" y="3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5" y="1"/>
                    <a:pt x="3" y="3"/>
                    <a:pt x="3" y="6"/>
                  </a:cubicBezTo>
                  <a:cubicBezTo>
                    <a:pt x="3" y="6"/>
                    <a:pt x="2" y="9"/>
                    <a:pt x="1" y="13"/>
                  </a:cubicBezTo>
                  <a:cubicBezTo>
                    <a:pt x="0" y="15"/>
                    <a:pt x="0" y="18"/>
                    <a:pt x="1" y="19"/>
                  </a:cubicBezTo>
                  <a:cubicBezTo>
                    <a:pt x="8" y="27"/>
                    <a:pt x="32" y="26"/>
                    <a:pt x="38" y="19"/>
                  </a:cubicBezTo>
                  <a:cubicBezTo>
                    <a:pt x="40" y="16"/>
                    <a:pt x="36" y="6"/>
                    <a:pt x="3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662555" y="1471295"/>
            <a:ext cx="952881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根据必修课、已选课信息和该学期开课信息得出待选分数和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待选课程</a:t>
            </a:r>
            <a:endParaRPr lang="zh-CN" altLang="en-US" sz="2400" b="1">
              <a:solidFill>
                <a:srgbClr val="7F7F7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（假设只要该学期开设某课程则可以选择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rgbClr val="7F7F7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6"/>
            </p:custDataLst>
          </p:nvPr>
        </p:nvGraphicFramePr>
        <p:xfrm>
          <a:off x="1322070" y="3361055"/>
          <a:ext cx="428117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190"/>
                <a:gridCol w="1076960"/>
                <a:gridCol w="11760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是否选择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普通物理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Python程序设计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优化理论与算法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⼈⼯智能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信息安全导论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仍需修习分数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--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本次选择分数总计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73685" y="2691130"/>
            <a:ext cx="1066800" cy="926465"/>
            <a:chOff x="322" y="3528"/>
            <a:chExt cx="1711" cy="1708"/>
          </a:xfrm>
        </p:grpSpPr>
        <p:sp>
          <p:nvSpPr>
            <p:cNvPr id="8" name="Freeform 104"/>
            <p:cNvSpPr>
              <a:spLocks noChangeArrowheads="1"/>
            </p:cNvSpPr>
            <p:nvPr/>
          </p:nvSpPr>
          <p:spPr bwMode="auto">
            <a:xfrm rot="16200000">
              <a:off x="323" y="3526"/>
              <a:ext cx="1708" cy="1711"/>
            </a:xfrm>
            <a:custGeom>
              <a:avLst/>
              <a:gdLst>
                <a:gd name="T0" fmla="*/ 19 w 129"/>
                <a:gd name="T1" fmla="*/ 55 h 129"/>
                <a:gd name="T2" fmla="*/ 27 w 129"/>
                <a:gd name="T3" fmla="*/ 85 h 129"/>
                <a:gd name="T4" fmla="*/ 0 w 129"/>
                <a:gd name="T5" fmla="*/ 129 h 129"/>
                <a:gd name="T6" fmla="*/ 44 w 129"/>
                <a:gd name="T7" fmla="*/ 102 h 129"/>
                <a:gd name="T8" fmla="*/ 74 w 129"/>
                <a:gd name="T9" fmla="*/ 111 h 129"/>
                <a:gd name="T10" fmla="*/ 129 w 129"/>
                <a:gd name="T11" fmla="*/ 55 h 129"/>
                <a:gd name="T12" fmla="*/ 74 w 129"/>
                <a:gd name="T13" fmla="*/ 0 h 129"/>
                <a:gd name="T14" fmla="*/ 19 w 129"/>
                <a:gd name="T15" fmla="*/ 55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19" y="55"/>
                  </a:moveTo>
                  <a:cubicBezTo>
                    <a:pt x="19" y="66"/>
                    <a:pt x="22" y="76"/>
                    <a:pt x="27" y="85"/>
                  </a:cubicBezTo>
                  <a:cubicBezTo>
                    <a:pt x="15" y="107"/>
                    <a:pt x="0" y="129"/>
                    <a:pt x="0" y="129"/>
                  </a:cubicBezTo>
                  <a:cubicBezTo>
                    <a:pt x="0" y="129"/>
                    <a:pt x="21" y="114"/>
                    <a:pt x="44" y="102"/>
                  </a:cubicBezTo>
                  <a:cubicBezTo>
                    <a:pt x="53" y="107"/>
                    <a:pt x="63" y="111"/>
                    <a:pt x="74" y="111"/>
                  </a:cubicBezTo>
                  <a:cubicBezTo>
                    <a:pt x="105" y="111"/>
                    <a:pt x="129" y="86"/>
                    <a:pt x="129" y="55"/>
                  </a:cubicBezTo>
                  <a:cubicBezTo>
                    <a:pt x="129" y="25"/>
                    <a:pt x="105" y="0"/>
                    <a:pt x="74" y="0"/>
                  </a:cubicBezTo>
                  <a:cubicBezTo>
                    <a:pt x="44" y="0"/>
                    <a:pt x="19" y="25"/>
                    <a:pt x="19" y="55"/>
                  </a:cubicBezTo>
                  <a:close/>
                </a:path>
              </a:pathLst>
            </a:custGeom>
            <a:blipFill dpi="0" rotWithShape="1">
              <a:blip r:embed="rId7" cstate="print"/>
              <a:srcRect/>
              <a:stretch>
                <a:fillRect r="-7777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2" y="3669"/>
              <a:ext cx="1641" cy="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学科共同课</a:t>
              </a:r>
              <a:r>
                <a:rPr lang="en-US" altLang="zh-C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-</a:t>
              </a:r>
              <a:r>
                <a:rPr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选修课</a:t>
              </a:r>
              <a:endPara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504440" y="2479675"/>
            <a:ext cx="3596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/>
              <a:t>共仍需修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zh-CN" altLang="en-US" sz="2400"/>
              <a:t>分</a:t>
            </a:r>
            <a:endParaRPr lang="zh-CN" altLang="en-US" sz="2400"/>
          </a:p>
        </p:txBody>
      </p:sp>
      <p:grpSp>
        <p:nvGrpSpPr>
          <p:cNvPr id="15" name="组合 14"/>
          <p:cNvGrpSpPr/>
          <p:nvPr/>
        </p:nvGrpSpPr>
        <p:grpSpPr>
          <a:xfrm>
            <a:off x="5817870" y="2757805"/>
            <a:ext cx="1026160" cy="860425"/>
            <a:chOff x="322" y="3528"/>
            <a:chExt cx="2001" cy="1708"/>
          </a:xfrm>
        </p:grpSpPr>
        <p:sp>
          <p:nvSpPr>
            <p:cNvPr id="16" name="Freeform 104"/>
            <p:cNvSpPr>
              <a:spLocks noChangeArrowheads="1"/>
            </p:cNvSpPr>
            <p:nvPr/>
          </p:nvSpPr>
          <p:spPr bwMode="auto">
            <a:xfrm rot="16200000">
              <a:off x="468" y="3381"/>
              <a:ext cx="1708" cy="2001"/>
            </a:xfrm>
            <a:custGeom>
              <a:avLst/>
              <a:gdLst>
                <a:gd name="T0" fmla="*/ 19 w 129"/>
                <a:gd name="T1" fmla="*/ 55 h 129"/>
                <a:gd name="T2" fmla="*/ 27 w 129"/>
                <a:gd name="T3" fmla="*/ 85 h 129"/>
                <a:gd name="T4" fmla="*/ 0 w 129"/>
                <a:gd name="T5" fmla="*/ 129 h 129"/>
                <a:gd name="T6" fmla="*/ 44 w 129"/>
                <a:gd name="T7" fmla="*/ 102 h 129"/>
                <a:gd name="T8" fmla="*/ 74 w 129"/>
                <a:gd name="T9" fmla="*/ 111 h 129"/>
                <a:gd name="T10" fmla="*/ 129 w 129"/>
                <a:gd name="T11" fmla="*/ 55 h 129"/>
                <a:gd name="T12" fmla="*/ 74 w 129"/>
                <a:gd name="T13" fmla="*/ 0 h 129"/>
                <a:gd name="T14" fmla="*/ 19 w 129"/>
                <a:gd name="T15" fmla="*/ 55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19" y="55"/>
                  </a:moveTo>
                  <a:cubicBezTo>
                    <a:pt x="19" y="66"/>
                    <a:pt x="22" y="76"/>
                    <a:pt x="27" y="85"/>
                  </a:cubicBezTo>
                  <a:cubicBezTo>
                    <a:pt x="15" y="107"/>
                    <a:pt x="0" y="129"/>
                    <a:pt x="0" y="129"/>
                  </a:cubicBezTo>
                  <a:cubicBezTo>
                    <a:pt x="0" y="129"/>
                    <a:pt x="21" y="114"/>
                    <a:pt x="44" y="102"/>
                  </a:cubicBezTo>
                  <a:cubicBezTo>
                    <a:pt x="53" y="107"/>
                    <a:pt x="63" y="111"/>
                    <a:pt x="74" y="111"/>
                  </a:cubicBezTo>
                  <a:cubicBezTo>
                    <a:pt x="105" y="111"/>
                    <a:pt x="129" y="86"/>
                    <a:pt x="129" y="55"/>
                  </a:cubicBezTo>
                  <a:cubicBezTo>
                    <a:pt x="129" y="25"/>
                    <a:pt x="105" y="0"/>
                    <a:pt x="74" y="0"/>
                  </a:cubicBezTo>
                  <a:cubicBezTo>
                    <a:pt x="44" y="0"/>
                    <a:pt x="19" y="25"/>
                    <a:pt x="19" y="55"/>
                  </a:cubicBezTo>
                  <a:close/>
                </a:path>
              </a:pathLst>
            </a:custGeom>
            <a:blipFill dpi="0" rotWithShape="1">
              <a:blip r:embed="rId7" cstate="print"/>
              <a:srcRect/>
              <a:stretch>
                <a:fillRect r="-7777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2" y="3722"/>
              <a:ext cx="1999" cy="1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专业课</a:t>
              </a: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-</a:t>
              </a:r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选修课</a:t>
              </a:r>
              <a:endPara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endParaRPr>
            </a:p>
          </p:txBody>
        </p:sp>
      </p:grpSp>
      <p:graphicFrame>
        <p:nvGraphicFramePr>
          <p:cNvPr id="18" name="表格 17"/>
          <p:cNvGraphicFramePr/>
          <p:nvPr>
            <p:custDataLst>
              <p:tags r:id="rId8"/>
            </p:custDataLst>
          </p:nvPr>
        </p:nvGraphicFramePr>
        <p:xfrm>
          <a:off x="6308090" y="3724275"/>
          <a:ext cx="4890770" cy="225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15"/>
                <a:gridCol w="1044575"/>
                <a:gridCol w="16306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是否选择</a:t>
                      </a:r>
                      <a:endParaRPr lang="zh-CN" altLang="en-US"/>
                    </a:p>
                  </a:txBody>
                  <a:tcPr/>
                </a:tc>
              </a:tr>
              <a:tr h="4279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⼤数据处理技术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计算机图形学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并行与分布式计算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仍需修习分数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--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本次选择分数总计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1112838" y="1833563"/>
            <a:ext cx="4135437" cy="4135437"/>
            <a:chOff x="0" y="0"/>
            <a:chExt cx="7598" cy="7598"/>
          </a:xfrm>
        </p:grpSpPr>
        <p:grpSp>
          <p:nvGrpSpPr>
            <p:cNvPr id="5141" name="Group 3"/>
            <p:cNvGrpSpPr/>
            <p:nvPr/>
          </p:nvGrpSpPr>
          <p:grpSpPr bwMode="auto">
            <a:xfrm>
              <a:off x="0" y="0"/>
              <a:ext cx="7598" cy="7598"/>
              <a:chOff x="0" y="0"/>
              <a:chExt cx="7598" cy="7598"/>
            </a:xfrm>
          </p:grpSpPr>
          <p:grpSp>
            <p:nvGrpSpPr>
              <p:cNvPr id="5146" name="Group 4"/>
              <p:cNvGrpSpPr/>
              <p:nvPr/>
            </p:nvGrpSpPr>
            <p:grpSpPr bwMode="auto">
              <a:xfrm>
                <a:off x="0" y="0"/>
                <a:ext cx="7599" cy="7599"/>
                <a:chOff x="0" y="0"/>
                <a:chExt cx="7599" cy="7599"/>
              </a:xfrm>
            </p:grpSpPr>
            <p:sp>
              <p:nvSpPr>
                <p:cNvPr id="8197" name="Freeform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799" cy="3801"/>
                </a:xfrm>
                <a:custGeom>
                  <a:avLst/>
                  <a:gdLst>
                    <a:gd name="T0" fmla="*/ 1097 w 1097"/>
                    <a:gd name="T1" fmla="*/ 347 h 1097"/>
                    <a:gd name="T2" fmla="*/ 1097 w 1097"/>
                    <a:gd name="T3" fmla="*/ 0 h 1097"/>
                    <a:gd name="T4" fmla="*/ 0 w 1097"/>
                    <a:gd name="T5" fmla="*/ 1097 h 1097"/>
                    <a:gd name="T6" fmla="*/ 347 w 1097"/>
                    <a:gd name="T7" fmla="*/ 1097 h 1097"/>
                    <a:gd name="T8" fmla="*/ 1097 w 1097"/>
                    <a:gd name="T9" fmla="*/ 347 h 10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7"/>
                    <a:gd name="T16" fmla="*/ 0 h 1097"/>
                    <a:gd name="T17" fmla="*/ 1097 w 1097"/>
                    <a:gd name="T18" fmla="*/ 1097 h 10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7" h="1097">
                      <a:moveTo>
                        <a:pt x="1097" y="347"/>
                      </a:moveTo>
                      <a:cubicBezTo>
                        <a:pt x="1097" y="0"/>
                        <a:pt x="1097" y="0"/>
                        <a:pt x="1097" y="0"/>
                      </a:cubicBezTo>
                      <a:cubicBezTo>
                        <a:pt x="492" y="0"/>
                        <a:pt x="0" y="492"/>
                        <a:pt x="0" y="1097"/>
                      </a:cubicBezTo>
                      <a:cubicBezTo>
                        <a:pt x="347" y="1097"/>
                        <a:pt x="347" y="1097"/>
                        <a:pt x="347" y="1097"/>
                      </a:cubicBezTo>
                      <a:cubicBezTo>
                        <a:pt x="347" y="683"/>
                        <a:pt x="683" y="347"/>
                        <a:pt x="1097" y="347"/>
                      </a:cubicBezTo>
                      <a:close/>
                    </a:path>
                  </a:pathLst>
                </a:custGeom>
                <a:blipFill dpi="0" rotWithShape="0">
                  <a:blip r:embed="rId1" cstate="print"/>
                  <a:srcRect/>
                  <a:stretch>
                    <a:fillRect r="-77871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pPr>
                    <a:defRPr/>
                  </a:pPr>
                  <a:endParaRPr lang="zh-CN" altLang="zh-CN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198" name="Freeform 20"/>
                <p:cNvSpPr>
                  <a:spLocks noChangeArrowheads="1"/>
                </p:cNvSpPr>
                <p:nvPr/>
              </p:nvSpPr>
              <p:spPr bwMode="auto">
                <a:xfrm>
                  <a:off x="0" y="3801"/>
                  <a:ext cx="3799" cy="3799"/>
                </a:xfrm>
                <a:custGeom>
                  <a:avLst/>
                  <a:gdLst>
                    <a:gd name="T0" fmla="*/ 347 w 1097"/>
                    <a:gd name="T1" fmla="*/ 0 h 1097"/>
                    <a:gd name="T2" fmla="*/ 0 w 1097"/>
                    <a:gd name="T3" fmla="*/ 0 h 1097"/>
                    <a:gd name="T4" fmla="*/ 1097 w 1097"/>
                    <a:gd name="T5" fmla="*/ 1097 h 1097"/>
                    <a:gd name="T6" fmla="*/ 1097 w 1097"/>
                    <a:gd name="T7" fmla="*/ 750 h 1097"/>
                    <a:gd name="T8" fmla="*/ 347 w 1097"/>
                    <a:gd name="T9" fmla="*/ 0 h 10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7"/>
                    <a:gd name="T16" fmla="*/ 0 h 1097"/>
                    <a:gd name="T17" fmla="*/ 1097 w 1097"/>
                    <a:gd name="T18" fmla="*/ 1097 h 10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7" h="1097">
                      <a:moveTo>
                        <a:pt x="34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05"/>
                        <a:pt x="492" y="1097"/>
                        <a:pt x="1097" y="1097"/>
                      </a:cubicBezTo>
                      <a:cubicBezTo>
                        <a:pt x="1097" y="750"/>
                        <a:pt x="1097" y="750"/>
                        <a:pt x="1097" y="750"/>
                      </a:cubicBezTo>
                      <a:cubicBezTo>
                        <a:pt x="683" y="750"/>
                        <a:pt x="347" y="414"/>
                        <a:pt x="347" y="0"/>
                      </a:cubicBezTo>
                      <a:close/>
                    </a:path>
                  </a:pathLst>
                </a:custGeom>
                <a:blipFill dpi="0" rotWithShape="1">
                  <a:blip r:embed="rId2" cstate="print"/>
                  <a:srcRect/>
                  <a:stretch>
                    <a:fillRect r="-77778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pPr>
                    <a:defRPr/>
                  </a:pPr>
                  <a:endParaRPr lang="zh-CN" altLang="zh-CN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199" name="Freeform 21"/>
                <p:cNvSpPr>
                  <a:spLocks noChangeArrowheads="1"/>
                </p:cNvSpPr>
                <p:nvPr/>
              </p:nvSpPr>
              <p:spPr bwMode="auto">
                <a:xfrm>
                  <a:off x="3799" y="0"/>
                  <a:ext cx="3801" cy="3801"/>
                </a:xfrm>
                <a:custGeom>
                  <a:avLst/>
                  <a:gdLst>
                    <a:gd name="T0" fmla="*/ 0 w 1097"/>
                    <a:gd name="T1" fmla="*/ 0 h 1097"/>
                    <a:gd name="T2" fmla="*/ 0 w 1097"/>
                    <a:gd name="T3" fmla="*/ 347 h 1097"/>
                    <a:gd name="T4" fmla="*/ 750 w 1097"/>
                    <a:gd name="T5" fmla="*/ 1097 h 1097"/>
                    <a:gd name="T6" fmla="*/ 1097 w 1097"/>
                    <a:gd name="T7" fmla="*/ 1097 h 1097"/>
                    <a:gd name="T8" fmla="*/ 0 w 1097"/>
                    <a:gd name="T9" fmla="*/ 0 h 10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7"/>
                    <a:gd name="T16" fmla="*/ 0 h 1097"/>
                    <a:gd name="T17" fmla="*/ 1097 w 1097"/>
                    <a:gd name="T18" fmla="*/ 1097 h 10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7" h="1097">
                      <a:moveTo>
                        <a:pt x="0" y="0"/>
                      </a:moveTo>
                      <a:cubicBezTo>
                        <a:pt x="0" y="347"/>
                        <a:pt x="0" y="347"/>
                        <a:pt x="0" y="347"/>
                      </a:cubicBezTo>
                      <a:cubicBezTo>
                        <a:pt x="414" y="347"/>
                        <a:pt x="750" y="683"/>
                        <a:pt x="750" y="1097"/>
                      </a:cubicBezTo>
                      <a:cubicBezTo>
                        <a:pt x="1097" y="1097"/>
                        <a:pt x="1097" y="1097"/>
                        <a:pt x="1097" y="1097"/>
                      </a:cubicBezTo>
                      <a:cubicBezTo>
                        <a:pt x="1097" y="492"/>
                        <a:pt x="605" y="0"/>
                        <a:pt x="0" y="0"/>
                      </a:cubicBezTo>
                      <a:close/>
                    </a:path>
                  </a:pathLst>
                </a:custGeom>
                <a:blipFill dpi="0" rotWithShape="1">
                  <a:blip r:embed="rId3" cstate="print"/>
                  <a:srcRect/>
                  <a:stretch>
                    <a:fillRect r="-77778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pPr>
                    <a:defRPr/>
                  </a:pPr>
                  <a:endParaRPr lang="zh-CN" altLang="zh-CN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8200" name="Freeform 22"/>
                <p:cNvSpPr>
                  <a:spLocks noChangeArrowheads="1"/>
                </p:cNvSpPr>
                <p:nvPr/>
              </p:nvSpPr>
              <p:spPr bwMode="auto">
                <a:xfrm>
                  <a:off x="3799" y="3801"/>
                  <a:ext cx="3801" cy="3799"/>
                </a:xfrm>
                <a:custGeom>
                  <a:avLst/>
                  <a:gdLst>
                    <a:gd name="T0" fmla="*/ 0 w 1097"/>
                    <a:gd name="T1" fmla="*/ 750 h 1097"/>
                    <a:gd name="T2" fmla="*/ 0 w 1097"/>
                    <a:gd name="T3" fmla="*/ 1097 h 1097"/>
                    <a:gd name="T4" fmla="*/ 1097 w 1097"/>
                    <a:gd name="T5" fmla="*/ 0 h 1097"/>
                    <a:gd name="T6" fmla="*/ 750 w 1097"/>
                    <a:gd name="T7" fmla="*/ 0 h 1097"/>
                    <a:gd name="T8" fmla="*/ 0 w 1097"/>
                    <a:gd name="T9" fmla="*/ 750 h 10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7"/>
                    <a:gd name="T16" fmla="*/ 0 h 1097"/>
                    <a:gd name="T17" fmla="*/ 1097 w 1097"/>
                    <a:gd name="T18" fmla="*/ 1097 h 10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7" h="1097">
                      <a:moveTo>
                        <a:pt x="0" y="750"/>
                      </a:moveTo>
                      <a:cubicBezTo>
                        <a:pt x="0" y="1097"/>
                        <a:pt x="0" y="1097"/>
                        <a:pt x="0" y="1097"/>
                      </a:cubicBezTo>
                      <a:cubicBezTo>
                        <a:pt x="605" y="1097"/>
                        <a:pt x="1097" y="605"/>
                        <a:pt x="1097" y="0"/>
                      </a:cubicBezTo>
                      <a:cubicBezTo>
                        <a:pt x="750" y="0"/>
                        <a:pt x="750" y="0"/>
                        <a:pt x="750" y="0"/>
                      </a:cubicBezTo>
                      <a:cubicBezTo>
                        <a:pt x="750" y="414"/>
                        <a:pt x="414" y="750"/>
                        <a:pt x="0" y="750"/>
                      </a:cubicBezTo>
                      <a:close/>
                    </a:path>
                  </a:pathLst>
                </a:custGeom>
                <a:blipFill dpi="0" rotWithShape="1">
                  <a:blip r:embed="rId4" cstate="print"/>
                  <a:srcRect/>
                  <a:stretch>
                    <a:fillRect r="-77684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pPr>
                    <a:defRPr/>
                  </a:pPr>
                  <a:endParaRPr lang="zh-CN" altLang="zh-CN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47" name="组合 29"/>
              <p:cNvGrpSpPr/>
              <p:nvPr/>
            </p:nvGrpSpPr>
            <p:grpSpPr bwMode="auto">
              <a:xfrm>
                <a:off x="1909" y="2134"/>
                <a:ext cx="3834" cy="3696"/>
                <a:chOff x="0" y="0"/>
                <a:chExt cx="1584325" cy="1527175"/>
              </a:xfrm>
            </p:grpSpPr>
            <p:sp>
              <p:nvSpPr>
                <p:cNvPr id="5148" name="Oval 5"/>
                <p:cNvSpPr>
                  <a:spLocks noChangeArrowheads="1"/>
                </p:cNvSpPr>
                <p:nvPr/>
              </p:nvSpPr>
              <p:spPr bwMode="auto">
                <a:xfrm>
                  <a:off x="198438" y="1144588"/>
                  <a:ext cx="1308100" cy="295275"/>
                </a:xfrm>
                <a:prstGeom prst="ellipse">
                  <a:avLst/>
                </a:prstGeom>
                <a:solidFill>
                  <a:srgbClr val="C181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149" name="Freeform 6"/>
                <p:cNvSpPr>
                  <a:spLocks noChangeArrowheads="1"/>
                </p:cNvSpPr>
                <p:nvPr/>
              </p:nvSpPr>
              <p:spPr bwMode="auto">
                <a:xfrm>
                  <a:off x="163513" y="55563"/>
                  <a:ext cx="1371600" cy="487363"/>
                </a:xfrm>
                <a:custGeom>
                  <a:avLst/>
                  <a:gdLst>
                    <a:gd name="T0" fmla="*/ 0 w 864"/>
                    <a:gd name="T1" fmla="*/ 31750 h 307"/>
                    <a:gd name="T2" fmla="*/ 731838 w 864"/>
                    <a:gd name="T3" fmla="*/ 0 h 307"/>
                    <a:gd name="T4" fmla="*/ 1371600 w 864"/>
                    <a:gd name="T5" fmla="*/ 374650 h 307"/>
                    <a:gd name="T6" fmla="*/ 1360488 w 864"/>
                    <a:gd name="T7" fmla="*/ 452438 h 307"/>
                    <a:gd name="T8" fmla="*/ 1276350 w 864"/>
                    <a:gd name="T9" fmla="*/ 458788 h 307"/>
                    <a:gd name="T10" fmla="*/ 1200150 w 864"/>
                    <a:gd name="T11" fmla="*/ 487363 h 307"/>
                    <a:gd name="T12" fmla="*/ 985838 w 864"/>
                    <a:gd name="T13" fmla="*/ 466725 h 307"/>
                    <a:gd name="T14" fmla="*/ 833438 w 864"/>
                    <a:gd name="T15" fmla="*/ 400050 h 307"/>
                    <a:gd name="T16" fmla="*/ 573088 w 864"/>
                    <a:gd name="T17" fmla="*/ 385763 h 307"/>
                    <a:gd name="T18" fmla="*/ 357188 w 864"/>
                    <a:gd name="T19" fmla="*/ 266700 h 307"/>
                    <a:gd name="T20" fmla="*/ 122238 w 864"/>
                    <a:gd name="T21" fmla="*/ 206375 h 307"/>
                    <a:gd name="T22" fmla="*/ 41275 w 864"/>
                    <a:gd name="T23" fmla="*/ 103188 h 307"/>
                    <a:gd name="T24" fmla="*/ 0 w 864"/>
                    <a:gd name="T25" fmla="*/ 31750 h 30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4"/>
                    <a:gd name="T40" fmla="*/ 0 h 307"/>
                    <a:gd name="T41" fmla="*/ 864 w 864"/>
                    <a:gd name="T42" fmla="*/ 307 h 30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4" h="307">
                      <a:moveTo>
                        <a:pt x="0" y="20"/>
                      </a:moveTo>
                      <a:lnTo>
                        <a:pt x="461" y="0"/>
                      </a:lnTo>
                      <a:lnTo>
                        <a:pt x="864" y="236"/>
                      </a:lnTo>
                      <a:lnTo>
                        <a:pt x="857" y="285"/>
                      </a:lnTo>
                      <a:lnTo>
                        <a:pt x="804" y="289"/>
                      </a:lnTo>
                      <a:lnTo>
                        <a:pt x="756" y="307"/>
                      </a:lnTo>
                      <a:lnTo>
                        <a:pt x="621" y="294"/>
                      </a:lnTo>
                      <a:lnTo>
                        <a:pt x="525" y="252"/>
                      </a:lnTo>
                      <a:lnTo>
                        <a:pt x="361" y="243"/>
                      </a:lnTo>
                      <a:lnTo>
                        <a:pt x="225" y="168"/>
                      </a:lnTo>
                      <a:lnTo>
                        <a:pt x="77" y="130"/>
                      </a:lnTo>
                      <a:lnTo>
                        <a:pt x="26" y="65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CECC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0" name="Freeform 7"/>
                <p:cNvSpPr>
                  <a:spLocks noChangeArrowheads="1"/>
                </p:cNvSpPr>
                <p:nvPr/>
              </p:nvSpPr>
              <p:spPr bwMode="auto">
                <a:xfrm>
                  <a:off x="100013" y="84138"/>
                  <a:ext cx="420688" cy="276225"/>
                </a:xfrm>
                <a:custGeom>
                  <a:avLst/>
                  <a:gdLst>
                    <a:gd name="T0" fmla="*/ 69631 w 145"/>
                    <a:gd name="T1" fmla="*/ 0 h 95"/>
                    <a:gd name="T2" fmla="*/ 40618 w 145"/>
                    <a:gd name="T3" fmla="*/ 95952 h 95"/>
                    <a:gd name="T4" fmla="*/ 104447 w 145"/>
                    <a:gd name="T5" fmla="*/ 75598 h 95"/>
                    <a:gd name="T6" fmla="*/ 188584 w 145"/>
                    <a:gd name="T7" fmla="*/ 229703 h 95"/>
                    <a:gd name="T8" fmla="*/ 420688 w 145"/>
                    <a:gd name="T9" fmla="*/ 238426 h 95"/>
                    <a:gd name="T10" fmla="*/ 69631 w 145"/>
                    <a:gd name="T11" fmla="*/ 0 h 9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"/>
                    <a:gd name="T19" fmla="*/ 0 h 95"/>
                    <a:gd name="T20" fmla="*/ 145 w 145"/>
                    <a:gd name="T21" fmla="*/ 95 h 9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" h="95">
                      <a:moveTo>
                        <a:pt x="24" y="0"/>
                      </a:moveTo>
                      <a:cubicBezTo>
                        <a:pt x="24" y="0"/>
                        <a:pt x="0" y="16"/>
                        <a:pt x="14" y="33"/>
                      </a:cubicBezTo>
                      <a:cubicBezTo>
                        <a:pt x="14" y="33"/>
                        <a:pt x="27" y="44"/>
                        <a:pt x="36" y="26"/>
                      </a:cubicBezTo>
                      <a:cubicBezTo>
                        <a:pt x="36" y="26"/>
                        <a:pt x="26" y="58"/>
                        <a:pt x="65" y="79"/>
                      </a:cubicBezTo>
                      <a:cubicBezTo>
                        <a:pt x="65" y="79"/>
                        <a:pt x="100" y="95"/>
                        <a:pt x="145" y="82"/>
                      </a:cubicBezTo>
                      <a:cubicBezTo>
                        <a:pt x="145" y="82"/>
                        <a:pt x="29" y="45"/>
                        <a:pt x="24" y="0"/>
                      </a:cubicBezTo>
                    </a:path>
                  </a:pathLst>
                </a:custGeom>
                <a:solidFill>
                  <a:srgbClr val="FF4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1" name="Freeform 8"/>
                <p:cNvSpPr>
                  <a:spLocks noChangeArrowheads="1"/>
                </p:cNvSpPr>
                <p:nvPr/>
              </p:nvSpPr>
              <p:spPr bwMode="auto">
                <a:xfrm>
                  <a:off x="100013" y="84138"/>
                  <a:ext cx="106363" cy="127000"/>
                </a:xfrm>
                <a:custGeom>
                  <a:avLst/>
                  <a:gdLst>
                    <a:gd name="T0" fmla="*/ 106363 w 37"/>
                    <a:gd name="T1" fmla="*/ 69273 h 44"/>
                    <a:gd name="T2" fmla="*/ 68992 w 37"/>
                    <a:gd name="T3" fmla="*/ 0 h 44"/>
                    <a:gd name="T4" fmla="*/ 40245 w 37"/>
                    <a:gd name="T5" fmla="*/ 95250 h 44"/>
                    <a:gd name="T6" fmla="*/ 103488 w 37"/>
                    <a:gd name="T7" fmla="*/ 75045 h 44"/>
                    <a:gd name="T8" fmla="*/ 106363 w 37"/>
                    <a:gd name="T9" fmla="*/ 69273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44"/>
                    <a:gd name="T17" fmla="*/ 37 w 37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44">
                      <a:moveTo>
                        <a:pt x="37" y="24"/>
                      </a:moveTo>
                      <a:cubicBezTo>
                        <a:pt x="33" y="18"/>
                        <a:pt x="25" y="11"/>
                        <a:pt x="24" y="0"/>
                      </a:cubicBezTo>
                      <a:cubicBezTo>
                        <a:pt x="24" y="0"/>
                        <a:pt x="0" y="16"/>
                        <a:pt x="14" y="33"/>
                      </a:cubicBezTo>
                      <a:cubicBezTo>
                        <a:pt x="14" y="33"/>
                        <a:pt x="27" y="44"/>
                        <a:pt x="36" y="26"/>
                      </a:cubicBezTo>
                      <a:lnTo>
                        <a:pt x="37" y="24"/>
                      </a:lnTo>
                      <a:close/>
                    </a:path>
                  </a:pathLst>
                </a:custGeom>
                <a:solidFill>
                  <a:srgbClr val="EBE9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2" name="Freeform 9"/>
                <p:cNvSpPr>
                  <a:spLocks noChangeArrowheads="1"/>
                </p:cNvSpPr>
                <p:nvPr/>
              </p:nvSpPr>
              <p:spPr bwMode="auto">
                <a:xfrm>
                  <a:off x="520700" y="322263"/>
                  <a:ext cx="476250" cy="279400"/>
                </a:xfrm>
                <a:custGeom>
                  <a:avLst/>
                  <a:gdLst>
                    <a:gd name="T0" fmla="*/ 0 w 164"/>
                    <a:gd name="T1" fmla="*/ 0 h 96"/>
                    <a:gd name="T2" fmla="*/ 476250 w 164"/>
                    <a:gd name="T3" fmla="*/ 133879 h 96"/>
                    <a:gd name="T4" fmla="*/ 0 w 164"/>
                    <a:gd name="T5" fmla="*/ 0 h 96"/>
                    <a:gd name="T6" fmla="*/ 0 60000 65536"/>
                    <a:gd name="T7" fmla="*/ 0 60000 65536"/>
                    <a:gd name="T8" fmla="*/ 0 60000 65536"/>
                    <a:gd name="T9" fmla="*/ 0 w 164"/>
                    <a:gd name="T10" fmla="*/ 0 h 96"/>
                    <a:gd name="T11" fmla="*/ 164 w 164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4" h="96">
                      <a:moveTo>
                        <a:pt x="0" y="0"/>
                      </a:moveTo>
                      <a:cubicBezTo>
                        <a:pt x="0" y="0"/>
                        <a:pt x="98" y="39"/>
                        <a:pt x="164" y="46"/>
                      </a:cubicBezTo>
                      <a:cubicBezTo>
                        <a:pt x="164" y="46"/>
                        <a:pt x="57" y="96"/>
                        <a:pt x="0" y="0"/>
                      </a:cubicBezTo>
                    </a:path>
                  </a:pathLst>
                </a:custGeom>
                <a:solidFill>
                  <a:srgbClr val="EBE9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3" name="Freeform 10"/>
                <p:cNvSpPr>
                  <a:spLocks noChangeArrowheads="1"/>
                </p:cNvSpPr>
                <p:nvPr/>
              </p:nvSpPr>
              <p:spPr bwMode="auto">
                <a:xfrm>
                  <a:off x="996950" y="455613"/>
                  <a:ext cx="569913" cy="150813"/>
                </a:xfrm>
                <a:custGeom>
                  <a:avLst/>
                  <a:gdLst>
                    <a:gd name="T0" fmla="*/ 552467 w 196"/>
                    <a:gd name="T1" fmla="*/ 0 h 52"/>
                    <a:gd name="T2" fmla="*/ 494312 w 196"/>
                    <a:gd name="T3" fmla="*/ 116010 h 52"/>
                    <a:gd name="T4" fmla="*/ 439066 w 196"/>
                    <a:gd name="T5" fmla="*/ 66706 h 52"/>
                    <a:gd name="T6" fmla="*/ 223894 w 196"/>
                    <a:gd name="T7" fmla="*/ 130511 h 52"/>
                    <a:gd name="T8" fmla="*/ 0 w 196"/>
                    <a:gd name="T9" fmla="*/ 0 h 52"/>
                    <a:gd name="T10" fmla="*/ 552467 w 196"/>
                    <a:gd name="T11" fmla="*/ 0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6"/>
                    <a:gd name="T19" fmla="*/ 0 h 52"/>
                    <a:gd name="T20" fmla="*/ 196 w 196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6" h="52">
                      <a:moveTo>
                        <a:pt x="190" y="0"/>
                      </a:moveTo>
                      <a:cubicBezTo>
                        <a:pt x="190" y="0"/>
                        <a:pt x="196" y="32"/>
                        <a:pt x="170" y="40"/>
                      </a:cubicBezTo>
                      <a:cubicBezTo>
                        <a:pt x="170" y="40"/>
                        <a:pt x="147" y="43"/>
                        <a:pt x="151" y="23"/>
                      </a:cubicBezTo>
                      <a:cubicBezTo>
                        <a:pt x="151" y="23"/>
                        <a:pt x="126" y="52"/>
                        <a:pt x="77" y="45"/>
                      </a:cubicBezTo>
                      <a:cubicBezTo>
                        <a:pt x="77" y="45"/>
                        <a:pt x="17" y="36"/>
                        <a:pt x="0" y="0"/>
                      </a:cubicBezTo>
                      <a:cubicBezTo>
                        <a:pt x="0" y="0"/>
                        <a:pt x="119" y="50"/>
                        <a:pt x="190" y="0"/>
                      </a:cubicBezTo>
                    </a:path>
                  </a:pathLst>
                </a:custGeom>
                <a:solidFill>
                  <a:srgbClr val="FF4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4" name="Freeform 11"/>
                <p:cNvSpPr>
                  <a:spLocks noChangeArrowheads="1"/>
                </p:cNvSpPr>
                <p:nvPr/>
              </p:nvSpPr>
              <p:spPr bwMode="auto">
                <a:xfrm>
                  <a:off x="517525" y="252413"/>
                  <a:ext cx="334963" cy="1066800"/>
                </a:xfrm>
                <a:custGeom>
                  <a:avLst/>
                  <a:gdLst>
                    <a:gd name="T0" fmla="*/ 26214 w 115"/>
                    <a:gd name="T1" fmla="*/ 1052266 h 367"/>
                    <a:gd name="T2" fmla="*/ 332050 w 115"/>
                    <a:gd name="T3" fmla="*/ 23254 h 367"/>
                    <a:gd name="T4" fmla="*/ 332050 w 115"/>
                    <a:gd name="T5" fmla="*/ 23254 h 367"/>
                    <a:gd name="T6" fmla="*/ 308749 w 115"/>
                    <a:gd name="T7" fmla="*/ 17441 h 367"/>
                    <a:gd name="T8" fmla="*/ 2913 w 115"/>
                    <a:gd name="T9" fmla="*/ 1043546 h 367"/>
                    <a:gd name="T10" fmla="*/ 2913 w 115"/>
                    <a:gd name="T11" fmla="*/ 1043546 h 367"/>
                    <a:gd name="T12" fmla="*/ 26214 w 115"/>
                    <a:gd name="T13" fmla="*/ 1052266 h 3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5"/>
                    <a:gd name="T22" fmla="*/ 0 h 367"/>
                    <a:gd name="T23" fmla="*/ 115 w 115"/>
                    <a:gd name="T24" fmla="*/ 367 h 36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5" h="367">
                      <a:moveTo>
                        <a:pt x="9" y="362"/>
                      </a:moveTo>
                      <a:cubicBezTo>
                        <a:pt x="44" y="244"/>
                        <a:pt x="79" y="126"/>
                        <a:pt x="114" y="8"/>
                      </a:cubicBezTo>
                      <a:cubicBezTo>
                        <a:pt x="114" y="8"/>
                        <a:pt x="114" y="8"/>
                        <a:pt x="114" y="8"/>
                      </a:cubicBezTo>
                      <a:cubicBezTo>
                        <a:pt x="115" y="3"/>
                        <a:pt x="108" y="0"/>
                        <a:pt x="106" y="6"/>
                      </a:cubicBezTo>
                      <a:cubicBezTo>
                        <a:pt x="71" y="123"/>
                        <a:pt x="36" y="241"/>
                        <a:pt x="1" y="359"/>
                      </a:cubicBezTo>
                      <a:cubicBezTo>
                        <a:pt x="1" y="359"/>
                        <a:pt x="1" y="359"/>
                        <a:pt x="1" y="359"/>
                      </a:cubicBezTo>
                      <a:cubicBezTo>
                        <a:pt x="0" y="364"/>
                        <a:pt x="8" y="367"/>
                        <a:pt x="9" y="362"/>
                      </a:cubicBezTo>
                    </a:path>
                  </a:pathLst>
                </a:custGeom>
                <a:solidFill>
                  <a:srgbClr val="726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5" name="Freeform 12"/>
                <p:cNvSpPr>
                  <a:spLocks noChangeArrowheads="1"/>
                </p:cNvSpPr>
                <p:nvPr/>
              </p:nvSpPr>
              <p:spPr bwMode="auto">
                <a:xfrm>
                  <a:off x="450850" y="127000"/>
                  <a:ext cx="369888" cy="244475"/>
                </a:xfrm>
                <a:custGeom>
                  <a:avLst/>
                  <a:gdLst>
                    <a:gd name="T0" fmla="*/ 364063 w 127"/>
                    <a:gd name="T1" fmla="*/ 229923 h 84"/>
                    <a:gd name="T2" fmla="*/ 11650 w 127"/>
                    <a:gd name="T3" fmla="*/ 2910 h 84"/>
                    <a:gd name="T4" fmla="*/ 5825 w 127"/>
                    <a:gd name="T5" fmla="*/ 14552 h 84"/>
                    <a:gd name="T6" fmla="*/ 358238 w 127"/>
                    <a:gd name="T7" fmla="*/ 241565 h 84"/>
                    <a:gd name="T8" fmla="*/ 364063 w 127"/>
                    <a:gd name="T9" fmla="*/ 229923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84"/>
                    <a:gd name="T17" fmla="*/ 127 w 127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84">
                      <a:moveTo>
                        <a:pt x="125" y="79"/>
                      </a:moveTo>
                      <a:cubicBezTo>
                        <a:pt x="84" y="53"/>
                        <a:pt x="44" y="27"/>
                        <a:pt x="4" y="1"/>
                      </a:cubicBezTo>
                      <a:cubicBezTo>
                        <a:pt x="2" y="0"/>
                        <a:pt x="0" y="4"/>
                        <a:pt x="2" y="5"/>
                      </a:cubicBezTo>
                      <a:cubicBezTo>
                        <a:pt x="42" y="31"/>
                        <a:pt x="82" y="57"/>
                        <a:pt x="123" y="83"/>
                      </a:cubicBezTo>
                      <a:cubicBezTo>
                        <a:pt x="125" y="84"/>
                        <a:pt x="127" y="81"/>
                        <a:pt x="125" y="79"/>
                      </a:cubicBezTo>
                    </a:path>
                  </a:pathLst>
                </a:custGeom>
                <a:solidFill>
                  <a:srgbClr val="726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6" name="Freeform 13"/>
                <p:cNvSpPr>
                  <a:spLocks noChangeArrowheads="1"/>
                </p:cNvSpPr>
                <p:nvPr/>
              </p:nvSpPr>
              <p:spPr bwMode="auto">
                <a:xfrm>
                  <a:off x="558800" y="115888"/>
                  <a:ext cx="261938" cy="255588"/>
                </a:xfrm>
                <a:custGeom>
                  <a:avLst/>
                  <a:gdLst>
                    <a:gd name="T0" fmla="*/ 5821 w 90"/>
                    <a:gd name="T1" fmla="*/ 14522 h 88"/>
                    <a:gd name="T2" fmla="*/ 247386 w 90"/>
                    <a:gd name="T3" fmla="*/ 249779 h 88"/>
                    <a:gd name="T4" fmla="*/ 256117 w 90"/>
                    <a:gd name="T5" fmla="*/ 243970 h 88"/>
                    <a:gd name="T6" fmla="*/ 14552 w 90"/>
                    <a:gd name="T7" fmla="*/ 5809 h 88"/>
                    <a:gd name="T8" fmla="*/ 5821 w 90"/>
                    <a:gd name="T9" fmla="*/ 14522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"/>
                    <a:gd name="T16" fmla="*/ 0 h 88"/>
                    <a:gd name="T17" fmla="*/ 90 w 90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" h="88">
                      <a:moveTo>
                        <a:pt x="2" y="5"/>
                      </a:moveTo>
                      <a:cubicBezTo>
                        <a:pt x="30" y="32"/>
                        <a:pt x="58" y="59"/>
                        <a:pt x="85" y="86"/>
                      </a:cubicBezTo>
                      <a:cubicBezTo>
                        <a:pt x="87" y="88"/>
                        <a:pt x="90" y="85"/>
                        <a:pt x="88" y="84"/>
                      </a:cubicBezTo>
                      <a:cubicBezTo>
                        <a:pt x="60" y="56"/>
                        <a:pt x="33" y="29"/>
                        <a:pt x="5" y="2"/>
                      </a:cubicBezTo>
                      <a:cubicBezTo>
                        <a:pt x="3" y="0"/>
                        <a:pt x="0" y="3"/>
                        <a:pt x="2" y="5"/>
                      </a:cubicBezTo>
                    </a:path>
                  </a:pathLst>
                </a:custGeom>
                <a:solidFill>
                  <a:srgbClr val="726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7" name="Freeform 14"/>
                <p:cNvSpPr>
                  <a:spLocks noChangeArrowheads="1"/>
                </p:cNvSpPr>
                <p:nvPr/>
              </p:nvSpPr>
              <p:spPr bwMode="auto">
                <a:xfrm>
                  <a:off x="771525" y="227013"/>
                  <a:ext cx="46038" cy="144463"/>
                </a:xfrm>
                <a:custGeom>
                  <a:avLst/>
                  <a:gdLst>
                    <a:gd name="T0" fmla="*/ 2877 w 16"/>
                    <a:gd name="T1" fmla="*/ 11557 h 50"/>
                    <a:gd name="T2" fmla="*/ 34529 w 16"/>
                    <a:gd name="T3" fmla="*/ 138684 h 50"/>
                    <a:gd name="T4" fmla="*/ 46038 w 16"/>
                    <a:gd name="T5" fmla="*/ 132906 h 50"/>
                    <a:gd name="T6" fmla="*/ 14387 w 16"/>
                    <a:gd name="T7" fmla="*/ 8668 h 50"/>
                    <a:gd name="T8" fmla="*/ 2877 w 16"/>
                    <a:gd name="T9" fmla="*/ 11557 h 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"/>
                    <a:gd name="T16" fmla="*/ 0 h 50"/>
                    <a:gd name="T17" fmla="*/ 16 w 16"/>
                    <a:gd name="T18" fmla="*/ 50 h 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" h="50">
                      <a:moveTo>
                        <a:pt x="1" y="4"/>
                      </a:moveTo>
                      <a:cubicBezTo>
                        <a:pt x="4" y="18"/>
                        <a:pt x="8" y="33"/>
                        <a:pt x="12" y="48"/>
                      </a:cubicBezTo>
                      <a:cubicBezTo>
                        <a:pt x="12" y="50"/>
                        <a:pt x="16" y="49"/>
                        <a:pt x="16" y="46"/>
                      </a:cubicBezTo>
                      <a:cubicBezTo>
                        <a:pt x="12" y="32"/>
                        <a:pt x="8" y="17"/>
                        <a:pt x="5" y="3"/>
                      </a:cubicBezTo>
                      <a:cubicBezTo>
                        <a:pt x="4" y="0"/>
                        <a:pt x="0" y="1"/>
                        <a:pt x="1" y="4"/>
                      </a:cubicBezTo>
                    </a:path>
                  </a:pathLst>
                </a:custGeom>
                <a:solidFill>
                  <a:srgbClr val="726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8" name="Freeform 15"/>
                <p:cNvSpPr>
                  <a:spLocks noChangeArrowheads="1"/>
                </p:cNvSpPr>
                <p:nvPr/>
              </p:nvSpPr>
              <p:spPr bwMode="auto">
                <a:xfrm>
                  <a:off x="814388" y="279400"/>
                  <a:ext cx="130175" cy="84138"/>
                </a:xfrm>
                <a:custGeom>
                  <a:avLst/>
                  <a:gdLst>
                    <a:gd name="T0" fmla="*/ 11571 w 45"/>
                    <a:gd name="T1" fmla="*/ 81237 h 29"/>
                    <a:gd name="T2" fmla="*/ 124389 w 45"/>
                    <a:gd name="T3" fmla="*/ 14507 h 29"/>
                    <a:gd name="T4" fmla="*/ 118604 w 45"/>
                    <a:gd name="T5" fmla="*/ 5803 h 29"/>
                    <a:gd name="T6" fmla="*/ 5786 w 45"/>
                    <a:gd name="T7" fmla="*/ 69631 h 29"/>
                    <a:gd name="T8" fmla="*/ 11571 w 45"/>
                    <a:gd name="T9" fmla="*/ 81237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5"/>
                    <a:gd name="T16" fmla="*/ 0 h 29"/>
                    <a:gd name="T17" fmla="*/ 45 w 45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5" h="29">
                      <a:moveTo>
                        <a:pt x="4" y="28"/>
                      </a:moveTo>
                      <a:cubicBezTo>
                        <a:pt x="17" y="20"/>
                        <a:pt x="30" y="13"/>
                        <a:pt x="43" y="5"/>
                      </a:cubicBezTo>
                      <a:cubicBezTo>
                        <a:pt x="45" y="4"/>
                        <a:pt x="43" y="0"/>
                        <a:pt x="41" y="2"/>
                      </a:cubicBezTo>
                      <a:cubicBezTo>
                        <a:pt x="28" y="9"/>
                        <a:pt x="15" y="17"/>
                        <a:pt x="2" y="24"/>
                      </a:cubicBezTo>
                      <a:cubicBezTo>
                        <a:pt x="0" y="25"/>
                        <a:pt x="2" y="29"/>
                        <a:pt x="4" y="28"/>
                      </a:cubicBezTo>
                    </a:path>
                  </a:pathLst>
                </a:custGeom>
                <a:solidFill>
                  <a:srgbClr val="726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9" name="Freeform 16"/>
                <p:cNvSpPr>
                  <a:spLocks noChangeArrowheads="1"/>
                </p:cNvSpPr>
                <p:nvPr/>
              </p:nvSpPr>
              <p:spPr bwMode="auto">
                <a:xfrm>
                  <a:off x="814388" y="304800"/>
                  <a:ext cx="368300" cy="63500"/>
                </a:xfrm>
                <a:custGeom>
                  <a:avLst/>
                  <a:gdLst>
                    <a:gd name="T0" fmla="*/ 8700 w 127"/>
                    <a:gd name="T1" fmla="*/ 63500 h 22"/>
                    <a:gd name="T2" fmla="*/ 362500 w 127"/>
                    <a:gd name="T3" fmla="*/ 11545 h 22"/>
                    <a:gd name="T4" fmla="*/ 359600 w 127"/>
                    <a:gd name="T5" fmla="*/ 0 h 22"/>
                    <a:gd name="T6" fmla="*/ 5800 w 127"/>
                    <a:gd name="T7" fmla="*/ 51955 h 22"/>
                    <a:gd name="T8" fmla="*/ 8700 w 127"/>
                    <a:gd name="T9" fmla="*/ 63500 h 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22"/>
                    <a:gd name="T17" fmla="*/ 127 w 127"/>
                    <a:gd name="T18" fmla="*/ 22 h 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22">
                      <a:moveTo>
                        <a:pt x="3" y="22"/>
                      </a:moveTo>
                      <a:cubicBezTo>
                        <a:pt x="44" y="16"/>
                        <a:pt x="84" y="10"/>
                        <a:pt x="125" y="4"/>
                      </a:cubicBezTo>
                      <a:cubicBezTo>
                        <a:pt x="127" y="4"/>
                        <a:pt x="126" y="0"/>
                        <a:pt x="124" y="0"/>
                      </a:cubicBezTo>
                      <a:cubicBezTo>
                        <a:pt x="83" y="6"/>
                        <a:pt x="43" y="12"/>
                        <a:pt x="2" y="18"/>
                      </a:cubicBezTo>
                      <a:cubicBezTo>
                        <a:pt x="0" y="18"/>
                        <a:pt x="1" y="22"/>
                        <a:pt x="3" y="22"/>
                      </a:cubicBezTo>
                    </a:path>
                  </a:pathLst>
                </a:custGeom>
                <a:solidFill>
                  <a:srgbClr val="726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0" name="Freeform 17"/>
                <p:cNvSpPr>
                  <a:spLocks noChangeArrowheads="1"/>
                </p:cNvSpPr>
                <p:nvPr/>
              </p:nvSpPr>
              <p:spPr bwMode="auto">
                <a:xfrm>
                  <a:off x="814388" y="363538"/>
                  <a:ext cx="454025" cy="19050"/>
                </a:xfrm>
                <a:custGeom>
                  <a:avLst/>
                  <a:gdLst>
                    <a:gd name="T0" fmla="*/ 8731 w 156"/>
                    <a:gd name="T1" fmla="*/ 10886 h 7"/>
                    <a:gd name="T2" fmla="*/ 445294 w 156"/>
                    <a:gd name="T3" fmla="*/ 19050 h 7"/>
                    <a:gd name="T4" fmla="*/ 445294 w 156"/>
                    <a:gd name="T5" fmla="*/ 8164 h 7"/>
                    <a:gd name="T6" fmla="*/ 8731 w 156"/>
                    <a:gd name="T7" fmla="*/ 0 h 7"/>
                    <a:gd name="T8" fmla="*/ 8731 w 156"/>
                    <a:gd name="T9" fmla="*/ 10886 h 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6"/>
                    <a:gd name="T16" fmla="*/ 0 h 7"/>
                    <a:gd name="T17" fmla="*/ 156 w 156"/>
                    <a:gd name="T18" fmla="*/ 7 h 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6" h="7">
                      <a:moveTo>
                        <a:pt x="3" y="4"/>
                      </a:moveTo>
                      <a:cubicBezTo>
                        <a:pt x="53" y="5"/>
                        <a:pt x="103" y="6"/>
                        <a:pt x="153" y="7"/>
                      </a:cubicBezTo>
                      <a:cubicBezTo>
                        <a:pt x="156" y="7"/>
                        <a:pt x="156" y="3"/>
                        <a:pt x="153" y="3"/>
                      </a:cubicBezTo>
                      <a:cubicBezTo>
                        <a:pt x="103" y="2"/>
                        <a:pt x="53" y="1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</a:path>
                  </a:pathLst>
                </a:custGeom>
                <a:solidFill>
                  <a:srgbClr val="726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1" name="Freeform 18"/>
                <p:cNvSpPr>
                  <a:spLocks noChangeArrowheads="1"/>
                </p:cNvSpPr>
                <p:nvPr/>
              </p:nvSpPr>
              <p:spPr bwMode="auto">
                <a:xfrm>
                  <a:off x="146050" y="0"/>
                  <a:ext cx="781050" cy="130175"/>
                </a:xfrm>
                <a:custGeom>
                  <a:avLst/>
                  <a:gdLst>
                    <a:gd name="T0" fmla="*/ 781050 w 269"/>
                    <a:gd name="T1" fmla="*/ 0 h 45"/>
                    <a:gd name="T2" fmla="*/ 37746 w 269"/>
                    <a:gd name="T3" fmla="*/ 40499 h 45"/>
                    <a:gd name="T4" fmla="*/ 49360 w 269"/>
                    <a:gd name="T5" fmla="*/ 118604 h 45"/>
                    <a:gd name="T6" fmla="*/ 116141 w 269"/>
                    <a:gd name="T7" fmla="*/ 83891 h 45"/>
                    <a:gd name="T8" fmla="*/ 781050 w 269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9"/>
                    <a:gd name="T16" fmla="*/ 0 h 45"/>
                    <a:gd name="T17" fmla="*/ 269 w 269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9" h="45">
                      <a:moveTo>
                        <a:pt x="269" y="0"/>
                      </a:move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0" y="34"/>
                        <a:pt x="17" y="41"/>
                      </a:cubicBezTo>
                      <a:cubicBezTo>
                        <a:pt x="17" y="41"/>
                        <a:pt x="35" y="45"/>
                        <a:pt x="40" y="29"/>
                      </a:cubicBez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rgbClr val="FF4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2" name="Freeform 19"/>
                <p:cNvSpPr>
                  <a:spLocks noChangeArrowheads="1"/>
                </p:cNvSpPr>
                <p:nvPr/>
              </p:nvSpPr>
              <p:spPr bwMode="auto">
                <a:xfrm>
                  <a:off x="261938" y="0"/>
                  <a:ext cx="665163" cy="234950"/>
                </a:xfrm>
                <a:custGeom>
                  <a:avLst/>
                  <a:gdLst>
                    <a:gd name="T0" fmla="*/ 665163 w 229"/>
                    <a:gd name="T1" fmla="*/ 0 h 81"/>
                    <a:gd name="T2" fmla="*/ 365985 w 229"/>
                    <a:gd name="T3" fmla="*/ 130528 h 81"/>
                    <a:gd name="T4" fmla="*/ 0 w 229"/>
                    <a:gd name="T5" fmla="*/ 84118 h 81"/>
                    <a:gd name="T6" fmla="*/ 665163 w 229"/>
                    <a:gd name="T7" fmla="*/ 0 h 8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9"/>
                    <a:gd name="T13" fmla="*/ 0 h 81"/>
                    <a:gd name="T14" fmla="*/ 229 w 229"/>
                    <a:gd name="T15" fmla="*/ 81 h 8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9" h="81">
                      <a:moveTo>
                        <a:pt x="229" y="0"/>
                      </a:moveTo>
                      <a:cubicBezTo>
                        <a:pt x="126" y="45"/>
                        <a:pt x="126" y="45"/>
                        <a:pt x="126" y="45"/>
                      </a:cubicBezTo>
                      <a:cubicBezTo>
                        <a:pt x="126" y="45"/>
                        <a:pt x="36" y="81"/>
                        <a:pt x="0" y="29"/>
                      </a:cubicBez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rgbClr val="EBE9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3" name="Freeform 20"/>
                <p:cNvSpPr>
                  <a:spLocks noChangeArrowheads="1"/>
                </p:cNvSpPr>
                <p:nvPr/>
              </p:nvSpPr>
              <p:spPr bwMode="auto">
                <a:xfrm>
                  <a:off x="622300" y="0"/>
                  <a:ext cx="520700" cy="377825"/>
                </a:xfrm>
                <a:custGeom>
                  <a:avLst/>
                  <a:gdLst>
                    <a:gd name="T0" fmla="*/ 520700 w 179"/>
                    <a:gd name="T1" fmla="*/ 273197 h 130"/>
                    <a:gd name="T2" fmla="*/ 0 w 179"/>
                    <a:gd name="T3" fmla="*/ 133692 h 130"/>
                    <a:gd name="T4" fmla="*/ 305439 w 179"/>
                    <a:gd name="T5" fmla="*/ 0 h 130"/>
                    <a:gd name="T6" fmla="*/ 520700 w 179"/>
                    <a:gd name="T7" fmla="*/ 273197 h 1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9"/>
                    <a:gd name="T13" fmla="*/ 0 h 130"/>
                    <a:gd name="T14" fmla="*/ 179 w 179"/>
                    <a:gd name="T15" fmla="*/ 130 h 1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9" h="130">
                      <a:moveTo>
                        <a:pt x="179" y="94"/>
                      </a:moveTo>
                      <a:cubicBezTo>
                        <a:pt x="179" y="94"/>
                        <a:pt x="70" y="130"/>
                        <a:pt x="0" y="46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lnTo>
                        <a:pt x="179" y="94"/>
                      </a:lnTo>
                      <a:close/>
                    </a:path>
                  </a:pathLst>
                </a:custGeom>
                <a:solidFill>
                  <a:srgbClr val="FF4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4" name="Freeform 21"/>
                <p:cNvSpPr>
                  <a:spLocks noChangeArrowheads="1"/>
                </p:cNvSpPr>
                <p:nvPr/>
              </p:nvSpPr>
              <p:spPr bwMode="auto">
                <a:xfrm>
                  <a:off x="927100" y="0"/>
                  <a:ext cx="587375" cy="479425"/>
                </a:xfrm>
                <a:custGeom>
                  <a:avLst/>
                  <a:gdLst>
                    <a:gd name="T0" fmla="*/ 587375 w 202"/>
                    <a:gd name="T1" fmla="*/ 418407 h 165"/>
                    <a:gd name="T2" fmla="*/ 0 w 202"/>
                    <a:gd name="T3" fmla="*/ 0 h 165"/>
                    <a:gd name="T4" fmla="*/ 215177 w 202"/>
                    <a:gd name="T5" fmla="*/ 273127 h 165"/>
                    <a:gd name="T6" fmla="*/ 587375 w 202"/>
                    <a:gd name="T7" fmla="*/ 418407 h 1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02"/>
                    <a:gd name="T13" fmla="*/ 0 h 165"/>
                    <a:gd name="T14" fmla="*/ 202 w 202"/>
                    <a:gd name="T15" fmla="*/ 165 h 1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02" h="165">
                      <a:moveTo>
                        <a:pt x="202" y="14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4" y="94"/>
                        <a:pt x="74" y="94"/>
                        <a:pt x="74" y="94"/>
                      </a:cubicBezTo>
                      <a:cubicBezTo>
                        <a:pt x="74" y="94"/>
                        <a:pt x="120" y="165"/>
                        <a:pt x="202" y="144"/>
                      </a:cubicBezTo>
                    </a:path>
                  </a:pathLst>
                </a:custGeom>
                <a:solidFill>
                  <a:srgbClr val="EBE9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5" name="Freeform 22"/>
                <p:cNvSpPr>
                  <a:spLocks noChangeArrowheads="1"/>
                </p:cNvSpPr>
                <p:nvPr/>
              </p:nvSpPr>
              <p:spPr bwMode="auto">
                <a:xfrm>
                  <a:off x="1427163" y="449263"/>
                  <a:ext cx="142875" cy="125413"/>
                </a:xfrm>
                <a:custGeom>
                  <a:avLst/>
                  <a:gdLst>
                    <a:gd name="T0" fmla="*/ 11663 w 49"/>
                    <a:gd name="T1" fmla="*/ 55415 h 43"/>
                    <a:gd name="T2" fmla="*/ 122464 w 49"/>
                    <a:gd name="T3" fmla="*/ 0 h 43"/>
                    <a:gd name="T4" fmla="*/ 46653 w 49"/>
                    <a:gd name="T5" fmla="*/ 122496 h 43"/>
                    <a:gd name="T6" fmla="*/ 5832 w 49"/>
                    <a:gd name="T7" fmla="*/ 75831 h 43"/>
                    <a:gd name="T8" fmla="*/ 11663 w 49"/>
                    <a:gd name="T9" fmla="*/ 55415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9"/>
                    <a:gd name="T16" fmla="*/ 0 h 43"/>
                    <a:gd name="T17" fmla="*/ 49 w 49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9" h="43">
                      <a:moveTo>
                        <a:pt x="4" y="19"/>
                      </a:moveTo>
                      <a:cubicBezTo>
                        <a:pt x="13" y="18"/>
                        <a:pt x="31" y="7"/>
                        <a:pt x="42" y="0"/>
                      </a:cubicBezTo>
                      <a:cubicBezTo>
                        <a:pt x="42" y="0"/>
                        <a:pt x="49" y="43"/>
                        <a:pt x="16" y="42"/>
                      </a:cubicBezTo>
                      <a:cubicBezTo>
                        <a:pt x="16" y="42"/>
                        <a:pt x="0" y="43"/>
                        <a:pt x="2" y="26"/>
                      </a:cubicBezTo>
                      <a:lnTo>
                        <a:pt x="4" y="19"/>
                      </a:lnTo>
                      <a:close/>
                    </a:path>
                  </a:pathLst>
                </a:custGeom>
                <a:solidFill>
                  <a:srgbClr val="EBE9D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6" name="Freeform 23"/>
                <p:cNvSpPr>
                  <a:spLocks noChangeArrowheads="1"/>
                </p:cNvSpPr>
                <p:nvPr/>
              </p:nvSpPr>
              <p:spPr bwMode="auto">
                <a:xfrm>
                  <a:off x="927100" y="3175"/>
                  <a:ext cx="657225" cy="487363"/>
                </a:xfrm>
                <a:custGeom>
                  <a:avLst/>
                  <a:gdLst>
                    <a:gd name="T0" fmla="*/ 0 w 226"/>
                    <a:gd name="T1" fmla="*/ 0 h 168"/>
                    <a:gd name="T2" fmla="*/ 642685 w 226"/>
                    <a:gd name="T3" fmla="*/ 432245 h 168"/>
                    <a:gd name="T4" fmla="*/ 604880 w 226"/>
                    <a:gd name="T5" fmla="*/ 484462 h 168"/>
                    <a:gd name="T6" fmla="*/ 587431 w 226"/>
                    <a:gd name="T7" fmla="*/ 414839 h 168"/>
                    <a:gd name="T8" fmla="*/ 0 w 226"/>
                    <a:gd name="T9" fmla="*/ 0 h 1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6"/>
                    <a:gd name="T16" fmla="*/ 0 h 168"/>
                    <a:gd name="T17" fmla="*/ 226 w 226"/>
                    <a:gd name="T18" fmla="*/ 168 h 1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6" h="168">
                      <a:moveTo>
                        <a:pt x="0" y="0"/>
                      </a:moveTo>
                      <a:cubicBezTo>
                        <a:pt x="221" y="149"/>
                        <a:pt x="221" y="149"/>
                        <a:pt x="221" y="149"/>
                      </a:cubicBezTo>
                      <a:cubicBezTo>
                        <a:pt x="221" y="149"/>
                        <a:pt x="226" y="168"/>
                        <a:pt x="208" y="167"/>
                      </a:cubicBezTo>
                      <a:cubicBezTo>
                        <a:pt x="208" y="167"/>
                        <a:pt x="198" y="159"/>
                        <a:pt x="202" y="1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4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7" name="Freeform 24"/>
                <p:cNvSpPr>
                  <a:spLocks noChangeArrowheads="1"/>
                </p:cNvSpPr>
                <p:nvPr/>
              </p:nvSpPr>
              <p:spPr bwMode="auto">
                <a:xfrm>
                  <a:off x="323850" y="612775"/>
                  <a:ext cx="650875" cy="804863"/>
                </a:xfrm>
                <a:custGeom>
                  <a:avLst/>
                  <a:gdLst>
                    <a:gd name="T0" fmla="*/ 17434 w 224"/>
                    <a:gd name="T1" fmla="*/ 46490 h 277"/>
                    <a:gd name="T2" fmla="*/ 543364 w 224"/>
                    <a:gd name="T3" fmla="*/ 714788 h 277"/>
                    <a:gd name="T4" fmla="*/ 598573 w 224"/>
                    <a:gd name="T5" fmla="*/ 781618 h 277"/>
                    <a:gd name="T6" fmla="*/ 633441 w 224"/>
                    <a:gd name="T7" fmla="*/ 758373 h 277"/>
                    <a:gd name="T8" fmla="*/ 104605 w 224"/>
                    <a:gd name="T9" fmla="*/ 90075 h 277"/>
                    <a:gd name="T10" fmla="*/ 52302 w 224"/>
                    <a:gd name="T11" fmla="*/ 23245 h 277"/>
                    <a:gd name="T12" fmla="*/ 17434 w 224"/>
                    <a:gd name="T13" fmla="*/ 46490 h 27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4"/>
                    <a:gd name="T22" fmla="*/ 0 h 277"/>
                    <a:gd name="T23" fmla="*/ 224 w 224"/>
                    <a:gd name="T24" fmla="*/ 277 h 27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4" h="277">
                      <a:moveTo>
                        <a:pt x="6" y="16"/>
                      </a:moveTo>
                      <a:cubicBezTo>
                        <a:pt x="66" y="93"/>
                        <a:pt x="127" y="169"/>
                        <a:pt x="187" y="246"/>
                      </a:cubicBezTo>
                      <a:cubicBezTo>
                        <a:pt x="193" y="254"/>
                        <a:pt x="199" y="261"/>
                        <a:pt x="206" y="269"/>
                      </a:cubicBezTo>
                      <a:cubicBezTo>
                        <a:pt x="211" y="277"/>
                        <a:pt x="224" y="269"/>
                        <a:pt x="218" y="261"/>
                      </a:cubicBezTo>
                      <a:cubicBezTo>
                        <a:pt x="157" y="184"/>
                        <a:pt x="97" y="108"/>
                        <a:pt x="36" y="31"/>
                      </a:cubicBezTo>
                      <a:cubicBezTo>
                        <a:pt x="30" y="23"/>
                        <a:pt x="24" y="16"/>
                        <a:pt x="18" y="8"/>
                      </a:cubicBezTo>
                      <a:cubicBezTo>
                        <a:pt x="12" y="0"/>
                        <a:pt x="0" y="8"/>
                        <a:pt x="6" y="16"/>
                      </a:cubicBezTo>
                    </a:path>
                  </a:pathLst>
                </a:custGeom>
                <a:solidFill>
                  <a:srgbClr val="F1AC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8" name="Freeform 25"/>
                <p:cNvSpPr>
                  <a:spLocks noChangeArrowheads="1"/>
                </p:cNvSpPr>
                <p:nvPr/>
              </p:nvSpPr>
              <p:spPr bwMode="auto">
                <a:xfrm>
                  <a:off x="425450" y="836613"/>
                  <a:ext cx="179388" cy="449263"/>
                </a:xfrm>
                <a:custGeom>
                  <a:avLst/>
                  <a:gdLst>
                    <a:gd name="T0" fmla="*/ 130201 w 62"/>
                    <a:gd name="T1" fmla="*/ 26086 h 155"/>
                    <a:gd name="T2" fmla="*/ 8680 w 62"/>
                    <a:gd name="T3" fmla="*/ 414481 h 155"/>
                    <a:gd name="T4" fmla="*/ 52080 w 62"/>
                    <a:gd name="T5" fmla="*/ 423177 h 155"/>
                    <a:gd name="T6" fmla="*/ 173601 w 62"/>
                    <a:gd name="T7" fmla="*/ 34782 h 155"/>
                    <a:gd name="T8" fmla="*/ 130201 w 62"/>
                    <a:gd name="T9" fmla="*/ 26086 h 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55"/>
                    <a:gd name="T17" fmla="*/ 62 w 62"/>
                    <a:gd name="T18" fmla="*/ 155 h 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55">
                      <a:moveTo>
                        <a:pt x="45" y="9"/>
                      </a:moveTo>
                      <a:cubicBezTo>
                        <a:pt x="31" y="53"/>
                        <a:pt x="17" y="98"/>
                        <a:pt x="3" y="143"/>
                      </a:cubicBezTo>
                      <a:cubicBezTo>
                        <a:pt x="0" y="152"/>
                        <a:pt x="15" y="155"/>
                        <a:pt x="18" y="146"/>
                      </a:cubicBezTo>
                      <a:cubicBezTo>
                        <a:pt x="32" y="101"/>
                        <a:pt x="46" y="57"/>
                        <a:pt x="60" y="12"/>
                      </a:cubicBezTo>
                      <a:cubicBezTo>
                        <a:pt x="62" y="3"/>
                        <a:pt x="48" y="0"/>
                        <a:pt x="45" y="9"/>
                      </a:cubicBezTo>
                    </a:path>
                  </a:pathLst>
                </a:custGeom>
                <a:solidFill>
                  <a:srgbClr val="AD7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9" name="Freeform 26"/>
                <p:cNvSpPr>
                  <a:spLocks noChangeArrowheads="1"/>
                </p:cNvSpPr>
                <p:nvPr/>
              </p:nvSpPr>
              <p:spPr bwMode="auto">
                <a:xfrm>
                  <a:off x="555625" y="833438"/>
                  <a:ext cx="52388" cy="69850"/>
                </a:xfrm>
                <a:custGeom>
                  <a:avLst/>
                  <a:gdLst>
                    <a:gd name="T0" fmla="*/ 0 w 18"/>
                    <a:gd name="T1" fmla="*/ 29104 h 24"/>
                    <a:gd name="T2" fmla="*/ 0 w 18"/>
                    <a:gd name="T3" fmla="*/ 29104 h 24"/>
                    <a:gd name="T4" fmla="*/ 32015 w 18"/>
                    <a:gd name="T5" fmla="*/ 69850 h 24"/>
                    <a:gd name="T6" fmla="*/ 40746 w 18"/>
                    <a:gd name="T7" fmla="*/ 37835 h 24"/>
                    <a:gd name="T8" fmla="*/ 0 w 18"/>
                    <a:gd name="T9" fmla="*/ 29104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4"/>
                    <a:gd name="T17" fmla="*/ 18 w 18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4">
                      <a:moveTo>
                        <a:pt x="0" y="10"/>
                      </a:moveTo>
                      <a:cubicBezTo>
                        <a:pt x="0" y="11"/>
                        <a:pt x="0" y="10"/>
                        <a:pt x="0" y="10"/>
                      </a:cubicBezTo>
                      <a:cubicBezTo>
                        <a:pt x="4" y="4"/>
                        <a:pt x="17" y="7"/>
                        <a:pt x="11" y="24"/>
                      </a:cubicBezTo>
                      <a:cubicBezTo>
                        <a:pt x="11" y="23"/>
                        <a:pt x="14" y="14"/>
                        <a:pt x="14" y="13"/>
                      </a:cubicBezTo>
                      <a:cubicBezTo>
                        <a:pt x="18" y="3"/>
                        <a:pt x="3" y="0"/>
                        <a:pt x="0" y="10"/>
                      </a:cubicBezTo>
                    </a:path>
                  </a:pathLst>
                </a:custGeom>
                <a:solidFill>
                  <a:srgbClr val="F1AC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0" name="Freeform 27"/>
                <p:cNvSpPr>
                  <a:spLocks noChangeArrowheads="1"/>
                </p:cNvSpPr>
                <p:nvPr/>
              </p:nvSpPr>
              <p:spPr bwMode="auto">
                <a:xfrm>
                  <a:off x="849313" y="1050925"/>
                  <a:ext cx="73025" cy="55563"/>
                </a:xfrm>
                <a:custGeom>
                  <a:avLst/>
                  <a:gdLst>
                    <a:gd name="T0" fmla="*/ 61341 w 25"/>
                    <a:gd name="T1" fmla="*/ 8773 h 19"/>
                    <a:gd name="T2" fmla="*/ 35052 w 25"/>
                    <a:gd name="T3" fmla="*/ 5849 h 19"/>
                    <a:gd name="T4" fmla="*/ 0 w 25"/>
                    <a:gd name="T5" fmla="*/ 17546 h 19"/>
                    <a:gd name="T6" fmla="*/ 20447 w 25"/>
                    <a:gd name="T7" fmla="*/ 55563 h 19"/>
                    <a:gd name="T8" fmla="*/ 55499 w 25"/>
                    <a:gd name="T9" fmla="*/ 40941 h 19"/>
                    <a:gd name="T10" fmla="*/ 61341 w 25"/>
                    <a:gd name="T11" fmla="*/ 8773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19"/>
                    <a:gd name="T20" fmla="*/ 25 w 25"/>
                    <a:gd name="T21" fmla="*/ 19 h 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19">
                      <a:moveTo>
                        <a:pt x="21" y="3"/>
                      </a:moveTo>
                      <a:cubicBezTo>
                        <a:pt x="21" y="3"/>
                        <a:pt x="19" y="0"/>
                        <a:pt x="12" y="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14"/>
                        <a:pt x="25" y="10"/>
                        <a:pt x="21" y="3"/>
                      </a:cubicBezTo>
                    </a:path>
                  </a:pathLst>
                </a:custGeom>
                <a:solidFill>
                  <a:srgbClr val="F1AC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1" name="Freeform 28"/>
                <p:cNvSpPr>
                  <a:spLocks noChangeArrowheads="1"/>
                </p:cNvSpPr>
                <p:nvPr/>
              </p:nvSpPr>
              <p:spPr bwMode="auto">
                <a:xfrm>
                  <a:off x="331788" y="630238"/>
                  <a:ext cx="619125" cy="774700"/>
                </a:xfrm>
                <a:custGeom>
                  <a:avLst/>
                  <a:gdLst>
                    <a:gd name="T0" fmla="*/ 17440 w 213"/>
                    <a:gd name="T1" fmla="*/ 0 h 267"/>
                    <a:gd name="T2" fmla="*/ 5813 w 213"/>
                    <a:gd name="T3" fmla="*/ 26113 h 267"/>
                    <a:gd name="T4" fmla="*/ 514484 w 213"/>
                    <a:gd name="T5" fmla="*/ 670246 h 267"/>
                    <a:gd name="T6" fmla="*/ 590058 w 213"/>
                    <a:gd name="T7" fmla="*/ 765996 h 267"/>
                    <a:gd name="T8" fmla="*/ 619125 w 213"/>
                    <a:gd name="T9" fmla="*/ 768897 h 267"/>
                    <a:gd name="T10" fmla="*/ 17440 w 213"/>
                    <a:gd name="T11" fmla="*/ 0 h 26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3"/>
                    <a:gd name="T19" fmla="*/ 0 h 267"/>
                    <a:gd name="T20" fmla="*/ 213 w 213"/>
                    <a:gd name="T21" fmla="*/ 267 h 26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3" h="267">
                      <a:moveTo>
                        <a:pt x="6" y="0"/>
                      </a:moveTo>
                      <a:cubicBezTo>
                        <a:pt x="1" y="1"/>
                        <a:pt x="0" y="6"/>
                        <a:pt x="2" y="9"/>
                      </a:cubicBezTo>
                      <a:cubicBezTo>
                        <a:pt x="58" y="85"/>
                        <a:pt x="119" y="157"/>
                        <a:pt x="177" y="231"/>
                      </a:cubicBezTo>
                      <a:cubicBezTo>
                        <a:pt x="186" y="242"/>
                        <a:pt x="194" y="253"/>
                        <a:pt x="203" y="264"/>
                      </a:cubicBezTo>
                      <a:cubicBezTo>
                        <a:pt x="206" y="267"/>
                        <a:pt x="210" y="267"/>
                        <a:pt x="213" y="265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AD7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2" name="Freeform 29"/>
                <p:cNvSpPr>
                  <a:spLocks noChangeArrowheads="1"/>
                </p:cNvSpPr>
                <p:nvPr/>
              </p:nvSpPr>
              <p:spPr bwMode="auto">
                <a:xfrm>
                  <a:off x="41275" y="668338"/>
                  <a:ext cx="363538" cy="106363"/>
                </a:xfrm>
                <a:custGeom>
                  <a:avLst/>
                  <a:gdLst>
                    <a:gd name="T0" fmla="*/ 29083 w 125"/>
                    <a:gd name="T1" fmla="*/ 100614 h 37"/>
                    <a:gd name="T2" fmla="*/ 337363 w 125"/>
                    <a:gd name="T3" fmla="*/ 45995 h 37"/>
                    <a:gd name="T4" fmla="*/ 334455 w 125"/>
                    <a:gd name="T5" fmla="*/ 2875 h 37"/>
                    <a:gd name="T6" fmla="*/ 29083 w 125"/>
                    <a:gd name="T7" fmla="*/ 57494 h 37"/>
                    <a:gd name="T8" fmla="*/ 29083 w 125"/>
                    <a:gd name="T9" fmla="*/ 10061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"/>
                    <a:gd name="T16" fmla="*/ 0 h 37"/>
                    <a:gd name="T17" fmla="*/ 125 w 125"/>
                    <a:gd name="T18" fmla="*/ 37 h 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" h="37">
                      <a:moveTo>
                        <a:pt x="10" y="35"/>
                      </a:moveTo>
                      <a:cubicBezTo>
                        <a:pt x="46" y="29"/>
                        <a:pt x="81" y="22"/>
                        <a:pt x="116" y="16"/>
                      </a:cubicBezTo>
                      <a:cubicBezTo>
                        <a:pt x="125" y="15"/>
                        <a:pt x="125" y="0"/>
                        <a:pt x="115" y="1"/>
                      </a:cubicBezTo>
                      <a:cubicBezTo>
                        <a:pt x="80" y="8"/>
                        <a:pt x="45" y="14"/>
                        <a:pt x="10" y="20"/>
                      </a:cubicBezTo>
                      <a:cubicBezTo>
                        <a:pt x="0" y="22"/>
                        <a:pt x="1" y="37"/>
                        <a:pt x="10" y="35"/>
                      </a:cubicBezTo>
                    </a:path>
                  </a:pathLst>
                </a:custGeom>
                <a:solidFill>
                  <a:srgbClr val="F1AC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3" name="Freeform 30"/>
                <p:cNvSpPr>
                  <a:spLocks noChangeArrowheads="1"/>
                </p:cNvSpPr>
                <p:nvPr/>
              </p:nvSpPr>
              <p:spPr bwMode="auto">
                <a:xfrm>
                  <a:off x="52388" y="690563"/>
                  <a:ext cx="346075" cy="87313"/>
                </a:xfrm>
                <a:custGeom>
                  <a:avLst/>
                  <a:gdLst>
                    <a:gd name="T0" fmla="*/ 0 w 119"/>
                    <a:gd name="T1" fmla="*/ 69850 h 30"/>
                    <a:gd name="T2" fmla="*/ 20357 w 119"/>
                    <a:gd name="T3" fmla="*/ 84403 h 30"/>
                    <a:gd name="T4" fmla="*/ 325718 w 119"/>
                    <a:gd name="T5" fmla="*/ 23283 h 30"/>
                    <a:gd name="T6" fmla="*/ 346075 w 119"/>
                    <a:gd name="T7" fmla="*/ 0 h 30"/>
                    <a:gd name="T8" fmla="*/ 0 w 119"/>
                    <a:gd name="T9" fmla="*/ 6985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9"/>
                    <a:gd name="T16" fmla="*/ 0 h 30"/>
                    <a:gd name="T17" fmla="*/ 119 w 119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9" h="30">
                      <a:moveTo>
                        <a:pt x="0" y="24"/>
                      </a:moveTo>
                      <a:cubicBezTo>
                        <a:pt x="0" y="27"/>
                        <a:pt x="2" y="30"/>
                        <a:pt x="7" y="29"/>
                      </a:cubicBezTo>
                      <a:cubicBezTo>
                        <a:pt x="42" y="22"/>
                        <a:pt x="77" y="15"/>
                        <a:pt x="112" y="8"/>
                      </a:cubicBezTo>
                      <a:cubicBezTo>
                        <a:pt x="116" y="7"/>
                        <a:pt x="118" y="4"/>
                        <a:pt x="119" y="0"/>
                      </a:cubicBez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AD7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4" name="Freeform 31"/>
                <p:cNvSpPr>
                  <a:spLocks noChangeArrowheads="1"/>
                </p:cNvSpPr>
                <p:nvPr/>
              </p:nvSpPr>
              <p:spPr bwMode="auto">
                <a:xfrm>
                  <a:off x="547688" y="1277938"/>
                  <a:ext cx="357188" cy="161925"/>
                </a:xfrm>
                <a:custGeom>
                  <a:avLst/>
                  <a:gdLst>
                    <a:gd name="T0" fmla="*/ 34848 w 123"/>
                    <a:gd name="T1" fmla="*/ 153250 h 56"/>
                    <a:gd name="T2" fmla="*/ 328148 w 123"/>
                    <a:gd name="T3" fmla="*/ 49156 h 56"/>
                    <a:gd name="T4" fmla="*/ 342668 w 123"/>
                    <a:gd name="T5" fmla="*/ 40481 h 56"/>
                    <a:gd name="T6" fmla="*/ 319436 w 123"/>
                    <a:gd name="T7" fmla="*/ 5783 h 56"/>
                    <a:gd name="T8" fmla="*/ 23232 w 123"/>
                    <a:gd name="T9" fmla="*/ 112769 h 56"/>
                    <a:gd name="T10" fmla="*/ 34848 w 123"/>
                    <a:gd name="T11" fmla="*/ 153250 h 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3"/>
                    <a:gd name="T19" fmla="*/ 0 h 56"/>
                    <a:gd name="T20" fmla="*/ 123 w 123"/>
                    <a:gd name="T21" fmla="*/ 56 h 5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3" h="56">
                      <a:moveTo>
                        <a:pt x="12" y="53"/>
                      </a:moveTo>
                      <a:cubicBezTo>
                        <a:pt x="45" y="41"/>
                        <a:pt x="79" y="29"/>
                        <a:pt x="113" y="17"/>
                      </a:cubicBezTo>
                      <a:cubicBezTo>
                        <a:pt x="115" y="16"/>
                        <a:pt x="116" y="15"/>
                        <a:pt x="118" y="14"/>
                      </a:cubicBezTo>
                      <a:cubicBezTo>
                        <a:pt x="123" y="11"/>
                        <a:pt x="116" y="0"/>
                        <a:pt x="110" y="2"/>
                      </a:cubicBezTo>
                      <a:cubicBezTo>
                        <a:pt x="76" y="14"/>
                        <a:pt x="42" y="27"/>
                        <a:pt x="8" y="39"/>
                      </a:cubicBezTo>
                      <a:cubicBezTo>
                        <a:pt x="0" y="42"/>
                        <a:pt x="5" y="56"/>
                        <a:pt x="12" y="53"/>
                      </a:cubicBezTo>
                    </a:path>
                  </a:pathLst>
                </a:custGeom>
                <a:solidFill>
                  <a:srgbClr val="F1AC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5" name="Freeform 32"/>
                <p:cNvSpPr>
                  <a:spLocks noChangeArrowheads="1"/>
                </p:cNvSpPr>
                <p:nvPr/>
              </p:nvSpPr>
              <p:spPr bwMode="auto">
                <a:xfrm>
                  <a:off x="561975" y="1303338"/>
                  <a:ext cx="328613" cy="139700"/>
                </a:xfrm>
                <a:custGeom>
                  <a:avLst/>
                  <a:gdLst>
                    <a:gd name="T0" fmla="*/ 0 w 113"/>
                    <a:gd name="T1" fmla="*/ 122238 h 48"/>
                    <a:gd name="T2" fmla="*/ 20357 w 113"/>
                    <a:gd name="T3" fmla="*/ 133879 h 48"/>
                    <a:gd name="T4" fmla="*/ 314073 w 113"/>
                    <a:gd name="T5" fmla="*/ 23283 h 48"/>
                    <a:gd name="T6" fmla="*/ 328613 w 113"/>
                    <a:gd name="T7" fmla="*/ 14552 h 48"/>
                    <a:gd name="T8" fmla="*/ 316981 w 113"/>
                    <a:gd name="T9" fmla="*/ 0 h 48"/>
                    <a:gd name="T10" fmla="*/ 0 w 113"/>
                    <a:gd name="T11" fmla="*/ 122238 h 4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3"/>
                    <a:gd name="T19" fmla="*/ 0 h 48"/>
                    <a:gd name="T20" fmla="*/ 113 w 113"/>
                    <a:gd name="T21" fmla="*/ 48 h 4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3" h="48">
                      <a:moveTo>
                        <a:pt x="0" y="42"/>
                      </a:moveTo>
                      <a:cubicBezTo>
                        <a:pt x="2" y="45"/>
                        <a:pt x="3" y="48"/>
                        <a:pt x="7" y="46"/>
                      </a:cubicBezTo>
                      <a:cubicBezTo>
                        <a:pt x="41" y="33"/>
                        <a:pt x="75" y="20"/>
                        <a:pt x="108" y="8"/>
                      </a:cubicBezTo>
                      <a:cubicBezTo>
                        <a:pt x="110" y="7"/>
                        <a:pt x="113" y="6"/>
                        <a:pt x="113" y="5"/>
                      </a:cubicBezTo>
                      <a:cubicBezTo>
                        <a:pt x="112" y="4"/>
                        <a:pt x="111" y="2"/>
                        <a:pt x="109" y="0"/>
                      </a:cubicBez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AD7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6" name="Freeform 33"/>
                <p:cNvSpPr>
                  <a:spLocks noChangeArrowheads="1"/>
                </p:cNvSpPr>
                <p:nvPr/>
              </p:nvSpPr>
              <p:spPr bwMode="auto">
                <a:xfrm>
                  <a:off x="87313" y="673100"/>
                  <a:ext cx="681038" cy="542925"/>
                </a:xfrm>
                <a:custGeom>
                  <a:avLst/>
                  <a:gdLst>
                    <a:gd name="T0" fmla="*/ 221192 w 234"/>
                    <a:gd name="T1" fmla="*/ 0 h 187"/>
                    <a:gd name="T2" fmla="*/ 360892 w 234"/>
                    <a:gd name="T3" fmla="*/ 217751 h 187"/>
                    <a:gd name="T4" fmla="*/ 681038 w 234"/>
                    <a:gd name="T5" fmla="*/ 423888 h 187"/>
                    <a:gd name="T6" fmla="*/ 471488 w 234"/>
                    <a:gd name="T7" fmla="*/ 499375 h 187"/>
                    <a:gd name="T8" fmla="*/ 130969 w 234"/>
                    <a:gd name="T9" fmla="*/ 258397 h 187"/>
                    <a:gd name="T10" fmla="*/ 0 w 234"/>
                    <a:gd name="T11" fmla="*/ 49357 h 187"/>
                    <a:gd name="T12" fmla="*/ 221192 w 234"/>
                    <a:gd name="T13" fmla="*/ 0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4"/>
                    <a:gd name="T22" fmla="*/ 0 h 187"/>
                    <a:gd name="T23" fmla="*/ 234 w 234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4" h="187">
                      <a:moveTo>
                        <a:pt x="76" y="0"/>
                      </a:moveTo>
                      <a:cubicBezTo>
                        <a:pt x="76" y="0"/>
                        <a:pt x="104" y="12"/>
                        <a:pt x="124" y="75"/>
                      </a:cubicBezTo>
                      <a:cubicBezTo>
                        <a:pt x="124" y="75"/>
                        <a:pt x="153" y="147"/>
                        <a:pt x="234" y="146"/>
                      </a:cubicBezTo>
                      <a:cubicBezTo>
                        <a:pt x="162" y="172"/>
                        <a:pt x="162" y="172"/>
                        <a:pt x="162" y="172"/>
                      </a:cubicBezTo>
                      <a:cubicBezTo>
                        <a:pt x="162" y="172"/>
                        <a:pt x="81" y="187"/>
                        <a:pt x="45" y="89"/>
                      </a:cubicBezTo>
                      <a:cubicBezTo>
                        <a:pt x="45" y="89"/>
                        <a:pt x="35" y="39"/>
                        <a:pt x="0" y="17"/>
                      </a:cubicBez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BCC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7" name="Freeform 34"/>
                <p:cNvSpPr>
                  <a:spLocks noChangeArrowheads="1"/>
                </p:cNvSpPr>
                <p:nvPr/>
              </p:nvSpPr>
              <p:spPr bwMode="auto">
                <a:xfrm>
                  <a:off x="619125" y="1063625"/>
                  <a:ext cx="261938" cy="127000"/>
                </a:xfrm>
                <a:custGeom>
                  <a:avLst/>
                  <a:gdLst>
                    <a:gd name="T0" fmla="*/ 0 w 90"/>
                    <a:gd name="T1" fmla="*/ 86591 h 44"/>
                    <a:gd name="T2" fmla="*/ 40746 w 90"/>
                    <a:gd name="T3" fmla="*/ 95250 h 44"/>
                    <a:gd name="T4" fmla="*/ 8731 w 90"/>
                    <a:gd name="T5" fmla="*/ 127000 h 44"/>
                    <a:gd name="T6" fmla="*/ 253207 w 90"/>
                    <a:gd name="T7" fmla="*/ 43295 h 44"/>
                    <a:gd name="T8" fmla="*/ 256117 w 90"/>
                    <a:gd name="T9" fmla="*/ 20205 h 44"/>
                    <a:gd name="T10" fmla="*/ 221192 w 90"/>
                    <a:gd name="T11" fmla="*/ 8659 h 44"/>
                    <a:gd name="T12" fmla="*/ 0 w 90"/>
                    <a:gd name="T13" fmla="*/ 86591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0"/>
                    <a:gd name="T22" fmla="*/ 0 h 44"/>
                    <a:gd name="T23" fmla="*/ 90 w 90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0" h="44">
                      <a:moveTo>
                        <a:pt x="0" y="30"/>
                      </a:moveTo>
                      <a:cubicBezTo>
                        <a:pt x="0" y="30"/>
                        <a:pt x="11" y="25"/>
                        <a:pt x="14" y="33"/>
                      </a:cubicBezTo>
                      <a:cubicBezTo>
                        <a:pt x="14" y="33"/>
                        <a:pt x="14" y="40"/>
                        <a:pt x="3" y="44"/>
                      </a:cubicBezTo>
                      <a:cubicBezTo>
                        <a:pt x="87" y="15"/>
                        <a:pt x="87" y="15"/>
                        <a:pt x="87" y="15"/>
                      </a:cubicBezTo>
                      <a:cubicBezTo>
                        <a:pt x="87" y="15"/>
                        <a:pt x="90" y="11"/>
                        <a:pt x="88" y="7"/>
                      </a:cubicBezTo>
                      <a:cubicBezTo>
                        <a:pt x="88" y="7"/>
                        <a:pt x="87" y="0"/>
                        <a:pt x="76" y="3"/>
                      </a:cubicBez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A2EA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8" name="Freeform 35"/>
                <p:cNvSpPr>
                  <a:spLocks noChangeArrowheads="1"/>
                </p:cNvSpPr>
                <p:nvPr/>
              </p:nvSpPr>
              <p:spPr bwMode="auto">
                <a:xfrm>
                  <a:off x="0" y="685800"/>
                  <a:ext cx="677863" cy="841375"/>
                </a:xfrm>
                <a:custGeom>
                  <a:avLst/>
                  <a:gdLst>
                    <a:gd name="T0" fmla="*/ 17456 w 233"/>
                    <a:gd name="T1" fmla="*/ 46421 h 290"/>
                    <a:gd name="T2" fmla="*/ 544036 w 233"/>
                    <a:gd name="T3" fmla="*/ 719521 h 290"/>
                    <a:gd name="T4" fmla="*/ 622587 w 233"/>
                    <a:gd name="T5" fmla="*/ 821066 h 290"/>
                    <a:gd name="T6" fmla="*/ 660407 w 233"/>
                    <a:gd name="T7" fmla="*/ 794954 h 290"/>
                    <a:gd name="T8" fmla="*/ 130918 w 233"/>
                    <a:gd name="T9" fmla="*/ 121854 h 290"/>
                    <a:gd name="T10" fmla="*/ 52367 w 233"/>
                    <a:gd name="T11" fmla="*/ 23210 h 290"/>
                    <a:gd name="T12" fmla="*/ 17456 w 233"/>
                    <a:gd name="T13" fmla="*/ 46421 h 29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3"/>
                    <a:gd name="T22" fmla="*/ 0 h 290"/>
                    <a:gd name="T23" fmla="*/ 233 w 233"/>
                    <a:gd name="T24" fmla="*/ 290 h 29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3" h="290">
                      <a:moveTo>
                        <a:pt x="6" y="16"/>
                      </a:moveTo>
                      <a:cubicBezTo>
                        <a:pt x="66" y="93"/>
                        <a:pt x="127" y="171"/>
                        <a:pt x="187" y="248"/>
                      </a:cubicBezTo>
                      <a:cubicBezTo>
                        <a:pt x="196" y="260"/>
                        <a:pt x="205" y="271"/>
                        <a:pt x="214" y="283"/>
                      </a:cubicBezTo>
                      <a:cubicBezTo>
                        <a:pt x="220" y="290"/>
                        <a:pt x="233" y="282"/>
                        <a:pt x="227" y="274"/>
                      </a:cubicBezTo>
                      <a:cubicBezTo>
                        <a:pt x="166" y="197"/>
                        <a:pt x="106" y="119"/>
                        <a:pt x="45" y="42"/>
                      </a:cubicBezTo>
                      <a:cubicBezTo>
                        <a:pt x="36" y="30"/>
                        <a:pt x="27" y="19"/>
                        <a:pt x="18" y="8"/>
                      </a:cubicBezTo>
                      <a:cubicBezTo>
                        <a:pt x="13" y="0"/>
                        <a:pt x="0" y="8"/>
                        <a:pt x="6" y="16"/>
                      </a:cubicBezTo>
                    </a:path>
                  </a:pathLst>
                </a:custGeom>
                <a:solidFill>
                  <a:srgbClr val="F1AC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9" name="Freeform 36"/>
                <p:cNvSpPr>
                  <a:spLocks noChangeArrowheads="1"/>
                </p:cNvSpPr>
                <p:nvPr/>
              </p:nvSpPr>
              <p:spPr bwMode="auto">
                <a:xfrm>
                  <a:off x="6350" y="703263"/>
                  <a:ext cx="647700" cy="812800"/>
                </a:xfrm>
                <a:custGeom>
                  <a:avLst/>
                  <a:gdLst>
                    <a:gd name="T0" fmla="*/ 14522 w 223"/>
                    <a:gd name="T1" fmla="*/ 0 h 280"/>
                    <a:gd name="T2" fmla="*/ 8713 w 223"/>
                    <a:gd name="T3" fmla="*/ 31931 h 280"/>
                    <a:gd name="T4" fmla="*/ 537330 w 223"/>
                    <a:gd name="T5" fmla="*/ 702491 h 280"/>
                    <a:gd name="T6" fmla="*/ 615751 w 223"/>
                    <a:gd name="T7" fmla="*/ 804091 h 280"/>
                    <a:gd name="T8" fmla="*/ 647700 w 223"/>
                    <a:gd name="T9" fmla="*/ 806994 h 280"/>
                    <a:gd name="T10" fmla="*/ 14522 w 223"/>
                    <a:gd name="T11" fmla="*/ 0 h 2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3"/>
                    <a:gd name="T19" fmla="*/ 0 h 280"/>
                    <a:gd name="T20" fmla="*/ 223 w 223"/>
                    <a:gd name="T21" fmla="*/ 280 h 2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3" h="280">
                      <a:moveTo>
                        <a:pt x="5" y="0"/>
                      </a:moveTo>
                      <a:cubicBezTo>
                        <a:pt x="2" y="2"/>
                        <a:pt x="0" y="7"/>
                        <a:pt x="3" y="11"/>
                      </a:cubicBezTo>
                      <a:cubicBezTo>
                        <a:pt x="64" y="88"/>
                        <a:pt x="125" y="165"/>
                        <a:pt x="185" y="242"/>
                      </a:cubicBezTo>
                      <a:cubicBezTo>
                        <a:pt x="194" y="254"/>
                        <a:pt x="203" y="265"/>
                        <a:pt x="212" y="277"/>
                      </a:cubicBezTo>
                      <a:cubicBezTo>
                        <a:pt x="215" y="280"/>
                        <a:pt x="220" y="280"/>
                        <a:pt x="223" y="278"/>
                      </a:cubicBez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AD7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80" name="Freeform 37"/>
                <p:cNvSpPr>
                  <a:spLocks noChangeArrowheads="1"/>
                </p:cNvSpPr>
                <p:nvPr/>
              </p:nvSpPr>
              <p:spPr bwMode="auto">
                <a:xfrm>
                  <a:off x="87313" y="938213"/>
                  <a:ext cx="171450" cy="461963"/>
                </a:xfrm>
                <a:custGeom>
                  <a:avLst/>
                  <a:gdLst>
                    <a:gd name="T0" fmla="*/ 49401 w 59"/>
                    <a:gd name="T1" fmla="*/ 432909 h 159"/>
                    <a:gd name="T2" fmla="*/ 165638 w 59"/>
                    <a:gd name="T3" fmla="*/ 37771 h 159"/>
                    <a:gd name="T4" fmla="*/ 122049 w 59"/>
                    <a:gd name="T5" fmla="*/ 26149 h 159"/>
                    <a:gd name="T6" fmla="*/ 8718 w 59"/>
                    <a:gd name="T7" fmla="*/ 424192 h 159"/>
                    <a:gd name="T8" fmla="*/ 49401 w 59"/>
                    <a:gd name="T9" fmla="*/ 432909 h 1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159"/>
                    <a:gd name="T17" fmla="*/ 59 w 59"/>
                    <a:gd name="T18" fmla="*/ 159 h 1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159">
                      <a:moveTo>
                        <a:pt x="17" y="149"/>
                      </a:moveTo>
                      <a:cubicBezTo>
                        <a:pt x="30" y="104"/>
                        <a:pt x="44" y="58"/>
                        <a:pt x="57" y="13"/>
                      </a:cubicBezTo>
                      <a:cubicBezTo>
                        <a:pt x="59" y="3"/>
                        <a:pt x="45" y="0"/>
                        <a:pt x="42" y="9"/>
                      </a:cubicBezTo>
                      <a:cubicBezTo>
                        <a:pt x="29" y="55"/>
                        <a:pt x="16" y="101"/>
                        <a:pt x="3" y="146"/>
                      </a:cubicBezTo>
                      <a:cubicBezTo>
                        <a:pt x="0" y="155"/>
                        <a:pt x="14" y="159"/>
                        <a:pt x="17" y="149"/>
                      </a:cubicBezTo>
                    </a:path>
                  </a:pathLst>
                </a:custGeom>
                <a:solidFill>
                  <a:srgbClr val="AD7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81" name="Freeform 38"/>
                <p:cNvSpPr>
                  <a:spLocks noChangeArrowheads="1"/>
                </p:cNvSpPr>
                <p:nvPr/>
              </p:nvSpPr>
              <p:spPr bwMode="auto">
                <a:xfrm>
                  <a:off x="34925" y="1131888"/>
                  <a:ext cx="636588" cy="285750"/>
                </a:xfrm>
                <a:custGeom>
                  <a:avLst/>
                  <a:gdLst>
                    <a:gd name="T0" fmla="*/ 37788 w 219"/>
                    <a:gd name="T1" fmla="*/ 277003 h 98"/>
                    <a:gd name="T2" fmla="*/ 610427 w 219"/>
                    <a:gd name="T3" fmla="*/ 52485 h 98"/>
                    <a:gd name="T4" fmla="*/ 598800 w 219"/>
                    <a:gd name="T5" fmla="*/ 11663 h 98"/>
                    <a:gd name="T6" fmla="*/ 23254 w 219"/>
                    <a:gd name="T7" fmla="*/ 233265 h 98"/>
                    <a:gd name="T8" fmla="*/ 37788 w 219"/>
                    <a:gd name="T9" fmla="*/ 277003 h 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9"/>
                    <a:gd name="T16" fmla="*/ 0 h 98"/>
                    <a:gd name="T17" fmla="*/ 219 w 219"/>
                    <a:gd name="T18" fmla="*/ 98 h 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9" h="98">
                      <a:moveTo>
                        <a:pt x="13" y="95"/>
                      </a:moveTo>
                      <a:cubicBezTo>
                        <a:pt x="79" y="69"/>
                        <a:pt x="144" y="43"/>
                        <a:pt x="210" y="18"/>
                      </a:cubicBezTo>
                      <a:cubicBezTo>
                        <a:pt x="219" y="14"/>
                        <a:pt x="215" y="0"/>
                        <a:pt x="206" y="4"/>
                      </a:cubicBezTo>
                      <a:cubicBezTo>
                        <a:pt x="140" y="29"/>
                        <a:pt x="74" y="55"/>
                        <a:pt x="8" y="80"/>
                      </a:cubicBezTo>
                      <a:cubicBezTo>
                        <a:pt x="0" y="84"/>
                        <a:pt x="4" y="98"/>
                        <a:pt x="13" y="95"/>
                      </a:cubicBezTo>
                    </a:path>
                  </a:pathLst>
                </a:custGeom>
                <a:solidFill>
                  <a:srgbClr val="F1AC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82" name="Freeform 39"/>
                <p:cNvSpPr>
                  <a:spLocks noChangeArrowheads="1"/>
                </p:cNvSpPr>
                <p:nvPr/>
              </p:nvSpPr>
              <p:spPr bwMode="auto">
                <a:xfrm>
                  <a:off x="47625" y="1155700"/>
                  <a:ext cx="615950" cy="255588"/>
                </a:xfrm>
                <a:custGeom>
                  <a:avLst/>
                  <a:gdLst>
                    <a:gd name="T0" fmla="*/ 0 w 212"/>
                    <a:gd name="T1" fmla="*/ 238162 h 88"/>
                    <a:gd name="T2" fmla="*/ 26149 w 212"/>
                    <a:gd name="T3" fmla="*/ 252684 h 88"/>
                    <a:gd name="T4" fmla="*/ 598517 w 212"/>
                    <a:gd name="T5" fmla="*/ 29044 h 88"/>
                    <a:gd name="T6" fmla="*/ 613045 w 212"/>
                    <a:gd name="T7" fmla="*/ 0 h 88"/>
                    <a:gd name="T8" fmla="*/ 0 w 212"/>
                    <a:gd name="T9" fmla="*/ 238162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"/>
                    <a:gd name="T16" fmla="*/ 0 h 88"/>
                    <a:gd name="T17" fmla="*/ 212 w 212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2" h="88">
                      <a:moveTo>
                        <a:pt x="0" y="82"/>
                      </a:moveTo>
                      <a:cubicBezTo>
                        <a:pt x="1" y="86"/>
                        <a:pt x="5" y="88"/>
                        <a:pt x="9" y="87"/>
                      </a:cubicBezTo>
                      <a:cubicBezTo>
                        <a:pt x="75" y="61"/>
                        <a:pt x="140" y="35"/>
                        <a:pt x="206" y="10"/>
                      </a:cubicBezTo>
                      <a:cubicBezTo>
                        <a:pt x="210" y="8"/>
                        <a:pt x="212" y="4"/>
                        <a:pt x="211" y="0"/>
                      </a:cubicBezTo>
                      <a:lnTo>
                        <a:pt x="0" y="82"/>
                      </a:lnTo>
                      <a:close/>
                    </a:path>
                  </a:pathLst>
                </a:custGeom>
                <a:solidFill>
                  <a:srgbClr val="AD75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142" name="等腰三角形 66"/>
            <p:cNvSpPr>
              <a:spLocks noChangeArrowheads="1"/>
            </p:cNvSpPr>
            <p:nvPr/>
          </p:nvSpPr>
          <p:spPr bwMode="auto">
            <a:xfrm>
              <a:off x="303" y="3285"/>
              <a:ext cx="595" cy="513"/>
            </a:xfrm>
            <a:prstGeom prst="triangle">
              <a:avLst>
                <a:gd name="adj" fmla="val 5000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3" name="等腰三角形 67"/>
            <p:cNvSpPr>
              <a:spLocks noChangeArrowheads="1"/>
            </p:cNvSpPr>
            <p:nvPr/>
          </p:nvSpPr>
          <p:spPr bwMode="auto">
            <a:xfrm flipV="1">
              <a:off x="6720" y="3787"/>
              <a:ext cx="595" cy="513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4" name="等腰三角形 68"/>
            <p:cNvSpPr>
              <a:spLocks noChangeArrowheads="1"/>
            </p:cNvSpPr>
            <p:nvPr/>
          </p:nvSpPr>
          <p:spPr bwMode="auto">
            <a:xfrm rot="16200000" flipV="1">
              <a:off x="3753" y="350"/>
              <a:ext cx="595" cy="5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45" name="等腰三角形 69"/>
            <p:cNvSpPr>
              <a:spLocks noChangeArrowheads="1"/>
            </p:cNvSpPr>
            <p:nvPr/>
          </p:nvSpPr>
          <p:spPr bwMode="auto">
            <a:xfrm rot="5400000" flipH="1" flipV="1">
              <a:off x="3259" y="6735"/>
              <a:ext cx="595" cy="513"/>
            </a:xfrm>
            <a:prstGeom prst="triangle">
              <a:avLst>
                <a:gd name="adj" fmla="val 5000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5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3488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产品理念</a:t>
              </a:r>
              <a:endPara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66385" y="1977390"/>
            <a:ext cx="6514465" cy="32302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“Work hard&amp;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play hard”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  calculator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3197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提绩点神器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——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提供计划（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Cont.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）</a:t>
              </a:r>
              <a:endPara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Freeform 105"/>
          <p:cNvSpPr>
            <a:spLocks noChangeArrowheads="1"/>
          </p:cNvSpPr>
          <p:nvPr/>
        </p:nvSpPr>
        <p:spPr bwMode="auto">
          <a:xfrm rot="18240000">
            <a:off x="1339850" y="1381125"/>
            <a:ext cx="1093470" cy="1135380"/>
          </a:xfrm>
          <a:custGeom>
            <a:avLst/>
            <a:gdLst>
              <a:gd name="T0" fmla="*/ 55 w 129"/>
              <a:gd name="T1" fmla="*/ 111 h 129"/>
              <a:gd name="T2" fmla="*/ 85 w 129"/>
              <a:gd name="T3" fmla="*/ 102 h 129"/>
              <a:gd name="T4" fmla="*/ 129 w 129"/>
              <a:gd name="T5" fmla="*/ 129 h 129"/>
              <a:gd name="T6" fmla="*/ 102 w 129"/>
              <a:gd name="T7" fmla="*/ 85 h 129"/>
              <a:gd name="T8" fmla="*/ 111 w 129"/>
              <a:gd name="T9" fmla="*/ 55 h 129"/>
              <a:gd name="T10" fmla="*/ 55 w 129"/>
              <a:gd name="T11" fmla="*/ 0 h 129"/>
              <a:gd name="T12" fmla="*/ 0 w 129"/>
              <a:gd name="T13" fmla="*/ 55 h 129"/>
              <a:gd name="T14" fmla="*/ 55 w 129"/>
              <a:gd name="T15" fmla="*/ 111 h 1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9"/>
              <a:gd name="T25" fmla="*/ 0 h 129"/>
              <a:gd name="T26" fmla="*/ 129 w 129"/>
              <a:gd name="T27" fmla="*/ 129 h 12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9" h="129">
                <a:moveTo>
                  <a:pt x="55" y="111"/>
                </a:moveTo>
                <a:cubicBezTo>
                  <a:pt x="66" y="111"/>
                  <a:pt x="76" y="107"/>
                  <a:pt x="85" y="102"/>
                </a:cubicBezTo>
                <a:cubicBezTo>
                  <a:pt x="107" y="114"/>
                  <a:pt x="129" y="129"/>
                  <a:pt x="129" y="129"/>
                </a:cubicBezTo>
                <a:cubicBezTo>
                  <a:pt x="129" y="129"/>
                  <a:pt x="114" y="108"/>
                  <a:pt x="102" y="85"/>
                </a:cubicBezTo>
                <a:cubicBezTo>
                  <a:pt x="107" y="76"/>
                  <a:pt x="111" y="66"/>
                  <a:pt x="111" y="55"/>
                </a:cubicBezTo>
                <a:cubicBezTo>
                  <a:pt x="111" y="25"/>
                  <a:pt x="86" y="0"/>
                  <a:pt x="55" y="0"/>
                </a:cubicBezTo>
                <a:cubicBezTo>
                  <a:pt x="25" y="0"/>
                  <a:pt x="0" y="25"/>
                  <a:pt x="0" y="55"/>
                </a:cubicBezTo>
                <a:cubicBezTo>
                  <a:pt x="0" y="86"/>
                  <a:pt x="25" y="111"/>
                  <a:pt x="55" y="111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 r="-7898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 rot="0">
            <a:off x="1425575" y="1661160"/>
            <a:ext cx="690880" cy="590550"/>
            <a:chOff x="5014" y="4743"/>
            <a:chExt cx="1551" cy="1299"/>
          </a:xfrm>
        </p:grpSpPr>
        <p:sp>
          <p:nvSpPr>
            <p:cNvPr id="15377" name="Freeform 110"/>
            <p:cNvSpPr>
              <a:spLocks noChangeArrowheads="1"/>
            </p:cNvSpPr>
            <p:nvPr/>
          </p:nvSpPr>
          <p:spPr bwMode="auto">
            <a:xfrm>
              <a:off x="5199" y="4898"/>
              <a:ext cx="387" cy="343"/>
            </a:xfrm>
            <a:custGeom>
              <a:avLst/>
              <a:gdLst>
                <a:gd name="T0" fmla="*/ 16404 w 15"/>
                <a:gd name="T1" fmla="*/ 83649 h 13"/>
                <a:gd name="T2" fmla="*/ 16404 w 15"/>
                <a:gd name="T3" fmla="*/ 117109 h 13"/>
                <a:gd name="T4" fmla="*/ 32808 w 15"/>
                <a:gd name="T5" fmla="*/ 150569 h 13"/>
                <a:gd name="T6" fmla="*/ 49212 w 15"/>
                <a:gd name="T7" fmla="*/ 167298 h 13"/>
                <a:gd name="T8" fmla="*/ 65617 w 15"/>
                <a:gd name="T9" fmla="*/ 184028 h 13"/>
                <a:gd name="T10" fmla="*/ 98425 w 15"/>
                <a:gd name="T11" fmla="*/ 217488 h 13"/>
                <a:gd name="T12" fmla="*/ 147637 w 15"/>
                <a:gd name="T13" fmla="*/ 217488 h 13"/>
                <a:gd name="T14" fmla="*/ 180445 w 15"/>
                <a:gd name="T15" fmla="*/ 200758 h 13"/>
                <a:gd name="T16" fmla="*/ 196850 w 15"/>
                <a:gd name="T17" fmla="*/ 184028 h 13"/>
                <a:gd name="T18" fmla="*/ 213254 w 15"/>
                <a:gd name="T19" fmla="*/ 167298 h 13"/>
                <a:gd name="T20" fmla="*/ 229658 w 15"/>
                <a:gd name="T21" fmla="*/ 133839 h 13"/>
                <a:gd name="T22" fmla="*/ 229658 w 15"/>
                <a:gd name="T23" fmla="*/ 117109 h 13"/>
                <a:gd name="T24" fmla="*/ 229658 w 15"/>
                <a:gd name="T25" fmla="*/ 100379 h 13"/>
                <a:gd name="T26" fmla="*/ 229658 w 15"/>
                <a:gd name="T27" fmla="*/ 83649 h 13"/>
                <a:gd name="T28" fmla="*/ 246062 w 15"/>
                <a:gd name="T29" fmla="*/ 83649 h 13"/>
                <a:gd name="T30" fmla="*/ 246062 w 15"/>
                <a:gd name="T31" fmla="*/ 66919 h 13"/>
                <a:gd name="T32" fmla="*/ 246062 w 15"/>
                <a:gd name="T33" fmla="*/ 50190 h 13"/>
                <a:gd name="T34" fmla="*/ 246062 w 15"/>
                <a:gd name="T35" fmla="*/ 66919 h 13"/>
                <a:gd name="T36" fmla="*/ 229658 w 15"/>
                <a:gd name="T37" fmla="*/ 83649 h 13"/>
                <a:gd name="T38" fmla="*/ 229658 w 15"/>
                <a:gd name="T39" fmla="*/ 83649 h 13"/>
                <a:gd name="T40" fmla="*/ 229658 w 15"/>
                <a:gd name="T41" fmla="*/ 100379 h 13"/>
                <a:gd name="T42" fmla="*/ 229658 w 15"/>
                <a:gd name="T43" fmla="*/ 117109 h 13"/>
                <a:gd name="T44" fmla="*/ 213254 w 15"/>
                <a:gd name="T45" fmla="*/ 133839 h 13"/>
                <a:gd name="T46" fmla="*/ 196850 w 15"/>
                <a:gd name="T47" fmla="*/ 167298 h 13"/>
                <a:gd name="T48" fmla="*/ 180445 w 15"/>
                <a:gd name="T49" fmla="*/ 184028 h 13"/>
                <a:gd name="T50" fmla="*/ 147637 w 15"/>
                <a:gd name="T51" fmla="*/ 217488 h 13"/>
                <a:gd name="T52" fmla="*/ 98425 w 15"/>
                <a:gd name="T53" fmla="*/ 217488 h 13"/>
                <a:gd name="T54" fmla="*/ 65617 w 15"/>
                <a:gd name="T55" fmla="*/ 184028 h 13"/>
                <a:gd name="T56" fmla="*/ 49212 w 15"/>
                <a:gd name="T57" fmla="*/ 167298 h 13"/>
                <a:gd name="T58" fmla="*/ 32808 w 15"/>
                <a:gd name="T59" fmla="*/ 150569 h 13"/>
                <a:gd name="T60" fmla="*/ 16404 w 15"/>
                <a:gd name="T61" fmla="*/ 117109 h 13"/>
                <a:gd name="T62" fmla="*/ 16404 w 15"/>
                <a:gd name="T63" fmla="*/ 83649 h 13"/>
                <a:gd name="T64" fmla="*/ 16404 w 15"/>
                <a:gd name="T65" fmla="*/ 50190 h 13"/>
                <a:gd name="T66" fmla="*/ 16404 w 15"/>
                <a:gd name="T67" fmla="*/ 33460 h 13"/>
                <a:gd name="T68" fmla="*/ 16404 w 15"/>
                <a:gd name="T69" fmla="*/ 33460 h 13"/>
                <a:gd name="T70" fmla="*/ 16404 w 15"/>
                <a:gd name="T71" fmla="*/ 16730 h 13"/>
                <a:gd name="T72" fmla="*/ 16404 w 15"/>
                <a:gd name="T73" fmla="*/ 0 h 13"/>
                <a:gd name="T74" fmla="*/ 16404 w 15"/>
                <a:gd name="T75" fmla="*/ 0 h 13"/>
                <a:gd name="T76" fmla="*/ 16404 w 15"/>
                <a:gd name="T77" fmla="*/ 16730 h 13"/>
                <a:gd name="T78" fmla="*/ 0 w 15"/>
                <a:gd name="T79" fmla="*/ 33460 h 13"/>
                <a:gd name="T80" fmla="*/ 0 w 15"/>
                <a:gd name="T81" fmla="*/ 33460 h 13"/>
                <a:gd name="T82" fmla="*/ 0 w 15"/>
                <a:gd name="T83" fmla="*/ 50190 h 13"/>
                <a:gd name="T84" fmla="*/ 16404 w 15"/>
                <a:gd name="T85" fmla="*/ 83649 h 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"/>
                <a:gd name="T130" fmla="*/ 0 h 13"/>
                <a:gd name="T131" fmla="*/ 15 w 15"/>
                <a:gd name="T132" fmla="*/ 13 h 1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" h="13">
                  <a:moveTo>
                    <a:pt x="1" y="5"/>
                  </a:moveTo>
                  <a:cubicBezTo>
                    <a:pt x="1" y="6"/>
                    <a:pt x="1" y="6"/>
                    <a:pt x="1" y="7"/>
                  </a:cubicBezTo>
                  <a:cubicBezTo>
                    <a:pt x="1" y="8"/>
                    <a:pt x="2" y="9"/>
                    <a:pt x="2" y="9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3" y="9"/>
                    <a:pt x="13" y="8"/>
                    <a:pt x="14" y="8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5"/>
                  </a:cubicBezTo>
                  <a:cubicBezTo>
                    <a:pt x="14" y="5"/>
                    <a:pt x="14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5" y="4"/>
                    <a:pt x="15" y="4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8"/>
                    <a:pt x="13" y="9"/>
                    <a:pt x="12" y="10"/>
                  </a:cubicBezTo>
                  <a:cubicBezTo>
                    <a:pt x="12" y="10"/>
                    <a:pt x="11" y="11"/>
                    <a:pt x="11" y="11"/>
                  </a:cubicBezTo>
                  <a:cubicBezTo>
                    <a:pt x="10" y="12"/>
                    <a:pt x="9" y="12"/>
                    <a:pt x="9" y="13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5" y="12"/>
                    <a:pt x="5" y="12"/>
                    <a:pt x="4" y="11"/>
                  </a:cubicBezTo>
                  <a:cubicBezTo>
                    <a:pt x="4" y="11"/>
                    <a:pt x="3" y="10"/>
                    <a:pt x="3" y="10"/>
                  </a:cubicBezTo>
                  <a:cubicBezTo>
                    <a:pt x="3" y="10"/>
                    <a:pt x="3" y="9"/>
                    <a:pt x="2" y="9"/>
                  </a:cubicBezTo>
                  <a:cubicBezTo>
                    <a:pt x="2" y="8"/>
                    <a:pt x="2" y="8"/>
                    <a:pt x="1" y="7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78" name="Freeform 111"/>
            <p:cNvSpPr>
              <a:spLocks noChangeArrowheads="1"/>
            </p:cNvSpPr>
            <p:nvPr/>
          </p:nvSpPr>
          <p:spPr bwMode="auto">
            <a:xfrm>
              <a:off x="5221" y="4766"/>
              <a:ext cx="365" cy="242"/>
            </a:xfrm>
            <a:custGeom>
              <a:avLst/>
              <a:gdLst>
                <a:gd name="T0" fmla="*/ 0 w 14"/>
                <a:gd name="T1" fmla="*/ 85548 h 9"/>
                <a:gd name="T2" fmla="*/ 33111 w 14"/>
                <a:gd name="T3" fmla="*/ 68439 h 9"/>
                <a:gd name="T4" fmla="*/ 82777 w 14"/>
                <a:gd name="T5" fmla="*/ 102658 h 9"/>
                <a:gd name="T6" fmla="*/ 115887 w 14"/>
                <a:gd name="T7" fmla="*/ 119768 h 9"/>
                <a:gd name="T8" fmla="*/ 148998 w 14"/>
                <a:gd name="T9" fmla="*/ 136877 h 9"/>
                <a:gd name="T10" fmla="*/ 231775 w 14"/>
                <a:gd name="T11" fmla="*/ 136877 h 9"/>
                <a:gd name="T12" fmla="*/ 115887 w 14"/>
                <a:gd name="T13" fmla="*/ 0 h 9"/>
                <a:gd name="T14" fmla="*/ 115887 w 14"/>
                <a:gd name="T15" fmla="*/ 0 h 9"/>
                <a:gd name="T16" fmla="*/ 99332 w 14"/>
                <a:gd name="T17" fmla="*/ 0 h 9"/>
                <a:gd name="T18" fmla="*/ 0 w 14"/>
                <a:gd name="T19" fmla="*/ 85548 h 9"/>
                <a:gd name="T20" fmla="*/ 0 w 14"/>
                <a:gd name="T21" fmla="*/ 85548 h 9"/>
                <a:gd name="T22" fmla="*/ 0 w 14"/>
                <a:gd name="T23" fmla="*/ 85548 h 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"/>
                <a:gd name="T37" fmla="*/ 0 h 9"/>
                <a:gd name="T38" fmla="*/ 14 w 14"/>
                <a:gd name="T39" fmla="*/ 9 h 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" h="9">
                  <a:moveTo>
                    <a:pt x="0" y="5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4" y="5"/>
                    <a:pt x="5" y="6"/>
                  </a:cubicBezTo>
                  <a:cubicBezTo>
                    <a:pt x="6" y="6"/>
                    <a:pt x="7" y="7"/>
                    <a:pt x="7" y="7"/>
                  </a:cubicBezTo>
                  <a:cubicBezTo>
                    <a:pt x="7" y="7"/>
                    <a:pt x="6" y="6"/>
                    <a:pt x="9" y="8"/>
                  </a:cubicBezTo>
                  <a:cubicBezTo>
                    <a:pt x="11" y="9"/>
                    <a:pt x="13" y="9"/>
                    <a:pt x="14" y="8"/>
                  </a:cubicBezTo>
                  <a:cubicBezTo>
                    <a:pt x="14" y="8"/>
                    <a:pt x="14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0"/>
                    <a:pt x="0" y="0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79" name="Freeform 112"/>
            <p:cNvSpPr>
              <a:spLocks noChangeArrowheads="1"/>
            </p:cNvSpPr>
            <p:nvPr/>
          </p:nvSpPr>
          <p:spPr bwMode="auto">
            <a:xfrm>
              <a:off x="5014" y="5294"/>
              <a:ext cx="705" cy="498"/>
            </a:xfrm>
            <a:custGeom>
              <a:avLst/>
              <a:gdLst>
                <a:gd name="T0" fmla="*/ 447675 w 27"/>
                <a:gd name="T1" fmla="*/ 83135 h 19"/>
                <a:gd name="T2" fmla="*/ 447675 w 27"/>
                <a:gd name="T3" fmla="*/ 83135 h 19"/>
                <a:gd name="T4" fmla="*/ 364772 w 27"/>
                <a:gd name="T5" fmla="*/ 0 h 19"/>
                <a:gd name="T6" fmla="*/ 315031 w 27"/>
                <a:gd name="T7" fmla="*/ 0 h 19"/>
                <a:gd name="T8" fmla="*/ 315031 w 27"/>
                <a:gd name="T9" fmla="*/ 16627 h 19"/>
                <a:gd name="T10" fmla="*/ 298450 w 27"/>
                <a:gd name="T11" fmla="*/ 33254 h 19"/>
                <a:gd name="T12" fmla="*/ 265289 w 27"/>
                <a:gd name="T13" fmla="*/ 49881 h 19"/>
                <a:gd name="T14" fmla="*/ 215547 w 27"/>
                <a:gd name="T15" fmla="*/ 49881 h 19"/>
                <a:gd name="T16" fmla="*/ 182386 w 27"/>
                <a:gd name="T17" fmla="*/ 16627 h 19"/>
                <a:gd name="T18" fmla="*/ 165806 w 27"/>
                <a:gd name="T19" fmla="*/ 0 h 19"/>
                <a:gd name="T20" fmla="*/ 165806 w 27"/>
                <a:gd name="T21" fmla="*/ 0 h 19"/>
                <a:gd name="T22" fmla="*/ 116064 w 27"/>
                <a:gd name="T23" fmla="*/ 0 h 19"/>
                <a:gd name="T24" fmla="*/ 49742 w 27"/>
                <a:gd name="T25" fmla="*/ 83135 h 19"/>
                <a:gd name="T26" fmla="*/ 33161 w 27"/>
                <a:gd name="T27" fmla="*/ 232778 h 19"/>
                <a:gd name="T28" fmla="*/ 331611 w 27"/>
                <a:gd name="T29" fmla="*/ 299286 h 19"/>
                <a:gd name="T30" fmla="*/ 364772 w 27"/>
                <a:gd name="T31" fmla="*/ 182897 h 19"/>
                <a:gd name="T32" fmla="*/ 447675 w 27"/>
                <a:gd name="T33" fmla="*/ 83135 h 1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9"/>
                <a:gd name="T53" fmla="*/ 27 w 27"/>
                <a:gd name="T54" fmla="*/ 19 h 1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9"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2"/>
                    <a:pt x="11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2"/>
                    <a:pt x="3" y="5"/>
                  </a:cubicBezTo>
                  <a:cubicBezTo>
                    <a:pt x="3" y="5"/>
                    <a:pt x="0" y="12"/>
                    <a:pt x="2" y="14"/>
                  </a:cubicBezTo>
                  <a:cubicBezTo>
                    <a:pt x="5" y="18"/>
                    <a:pt x="13" y="19"/>
                    <a:pt x="20" y="18"/>
                  </a:cubicBezTo>
                  <a:cubicBezTo>
                    <a:pt x="21" y="14"/>
                    <a:pt x="22" y="11"/>
                    <a:pt x="22" y="11"/>
                  </a:cubicBezTo>
                  <a:cubicBezTo>
                    <a:pt x="22" y="8"/>
                    <a:pt x="24" y="6"/>
                    <a:pt x="2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80" name="Freeform 113"/>
            <p:cNvSpPr>
              <a:spLocks noChangeArrowheads="1"/>
            </p:cNvSpPr>
            <p:nvPr/>
          </p:nvSpPr>
          <p:spPr bwMode="auto">
            <a:xfrm>
              <a:off x="5761" y="4931"/>
              <a:ext cx="518" cy="462"/>
            </a:xfrm>
            <a:custGeom>
              <a:avLst/>
              <a:gdLst>
                <a:gd name="T0" fmla="*/ 16431 w 20"/>
                <a:gd name="T1" fmla="*/ 114212 h 18"/>
                <a:gd name="T2" fmla="*/ 16431 w 20"/>
                <a:gd name="T3" fmla="*/ 146844 h 18"/>
                <a:gd name="T4" fmla="*/ 49292 w 20"/>
                <a:gd name="T5" fmla="*/ 212107 h 18"/>
                <a:gd name="T6" fmla="*/ 65723 w 20"/>
                <a:gd name="T7" fmla="*/ 228423 h 18"/>
                <a:gd name="T8" fmla="*/ 82153 w 20"/>
                <a:gd name="T9" fmla="*/ 261055 h 18"/>
                <a:gd name="T10" fmla="*/ 131445 w 20"/>
                <a:gd name="T11" fmla="*/ 293687 h 18"/>
                <a:gd name="T12" fmla="*/ 197168 w 20"/>
                <a:gd name="T13" fmla="*/ 293687 h 18"/>
                <a:gd name="T14" fmla="*/ 246460 w 20"/>
                <a:gd name="T15" fmla="*/ 261055 h 18"/>
                <a:gd name="T16" fmla="*/ 262890 w 20"/>
                <a:gd name="T17" fmla="*/ 244739 h 18"/>
                <a:gd name="T18" fmla="*/ 279321 w 20"/>
                <a:gd name="T19" fmla="*/ 212107 h 18"/>
                <a:gd name="T20" fmla="*/ 312182 w 20"/>
                <a:gd name="T21" fmla="*/ 179475 h 18"/>
                <a:gd name="T22" fmla="*/ 312182 w 20"/>
                <a:gd name="T23" fmla="*/ 146844 h 18"/>
                <a:gd name="T24" fmla="*/ 328613 w 20"/>
                <a:gd name="T25" fmla="*/ 130528 h 18"/>
                <a:gd name="T26" fmla="*/ 328613 w 20"/>
                <a:gd name="T27" fmla="*/ 114212 h 18"/>
                <a:gd name="T28" fmla="*/ 328613 w 20"/>
                <a:gd name="T29" fmla="*/ 97896 h 18"/>
                <a:gd name="T30" fmla="*/ 328613 w 20"/>
                <a:gd name="T31" fmla="*/ 81580 h 18"/>
                <a:gd name="T32" fmla="*/ 328613 w 20"/>
                <a:gd name="T33" fmla="*/ 81580 h 18"/>
                <a:gd name="T34" fmla="*/ 328613 w 20"/>
                <a:gd name="T35" fmla="*/ 81580 h 18"/>
                <a:gd name="T36" fmla="*/ 328613 w 20"/>
                <a:gd name="T37" fmla="*/ 97896 h 18"/>
                <a:gd name="T38" fmla="*/ 328613 w 20"/>
                <a:gd name="T39" fmla="*/ 114212 h 18"/>
                <a:gd name="T40" fmla="*/ 312182 w 20"/>
                <a:gd name="T41" fmla="*/ 130528 h 18"/>
                <a:gd name="T42" fmla="*/ 312182 w 20"/>
                <a:gd name="T43" fmla="*/ 146844 h 18"/>
                <a:gd name="T44" fmla="*/ 295752 w 20"/>
                <a:gd name="T45" fmla="*/ 179475 h 18"/>
                <a:gd name="T46" fmla="*/ 279321 w 20"/>
                <a:gd name="T47" fmla="*/ 212107 h 18"/>
                <a:gd name="T48" fmla="*/ 246460 w 20"/>
                <a:gd name="T49" fmla="*/ 261055 h 18"/>
                <a:gd name="T50" fmla="*/ 197168 w 20"/>
                <a:gd name="T51" fmla="*/ 277371 h 18"/>
                <a:gd name="T52" fmla="*/ 131445 w 20"/>
                <a:gd name="T53" fmla="*/ 277371 h 18"/>
                <a:gd name="T54" fmla="*/ 82153 w 20"/>
                <a:gd name="T55" fmla="*/ 244739 h 18"/>
                <a:gd name="T56" fmla="*/ 65723 w 20"/>
                <a:gd name="T57" fmla="*/ 228423 h 18"/>
                <a:gd name="T58" fmla="*/ 49292 w 20"/>
                <a:gd name="T59" fmla="*/ 195791 h 18"/>
                <a:gd name="T60" fmla="*/ 32861 w 20"/>
                <a:gd name="T61" fmla="*/ 146844 h 18"/>
                <a:gd name="T62" fmla="*/ 16431 w 20"/>
                <a:gd name="T63" fmla="*/ 97896 h 18"/>
                <a:gd name="T64" fmla="*/ 0 w 20"/>
                <a:gd name="T65" fmla="*/ 65264 h 18"/>
                <a:gd name="T66" fmla="*/ 0 w 20"/>
                <a:gd name="T67" fmla="*/ 48948 h 18"/>
                <a:gd name="T68" fmla="*/ 0 w 20"/>
                <a:gd name="T69" fmla="*/ 32632 h 18"/>
                <a:gd name="T70" fmla="*/ 0 w 20"/>
                <a:gd name="T71" fmla="*/ 16316 h 18"/>
                <a:gd name="T72" fmla="*/ 16431 w 20"/>
                <a:gd name="T73" fmla="*/ 0 h 18"/>
                <a:gd name="T74" fmla="*/ 16431 w 20"/>
                <a:gd name="T75" fmla="*/ 0 h 18"/>
                <a:gd name="T76" fmla="*/ 0 w 20"/>
                <a:gd name="T77" fmla="*/ 16316 h 18"/>
                <a:gd name="T78" fmla="*/ 0 w 20"/>
                <a:gd name="T79" fmla="*/ 32632 h 18"/>
                <a:gd name="T80" fmla="*/ 0 w 20"/>
                <a:gd name="T81" fmla="*/ 48948 h 18"/>
                <a:gd name="T82" fmla="*/ 0 w 20"/>
                <a:gd name="T83" fmla="*/ 65264 h 18"/>
                <a:gd name="T84" fmla="*/ 16431 w 20"/>
                <a:gd name="T85" fmla="*/ 114212 h 1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"/>
                <a:gd name="T130" fmla="*/ 0 h 18"/>
                <a:gd name="T131" fmla="*/ 20 w 20"/>
                <a:gd name="T132" fmla="*/ 18 h 1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" h="18">
                  <a:moveTo>
                    <a:pt x="1" y="7"/>
                  </a:moveTo>
                  <a:cubicBezTo>
                    <a:pt x="1" y="7"/>
                    <a:pt x="1" y="8"/>
                    <a:pt x="1" y="9"/>
                  </a:cubicBezTo>
                  <a:cubicBezTo>
                    <a:pt x="2" y="11"/>
                    <a:pt x="2" y="12"/>
                    <a:pt x="3" y="13"/>
                  </a:cubicBezTo>
                  <a:cubicBezTo>
                    <a:pt x="3" y="13"/>
                    <a:pt x="3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6" y="16"/>
                    <a:pt x="7" y="17"/>
                    <a:pt x="8" y="18"/>
                  </a:cubicBezTo>
                  <a:cubicBezTo>
                    <a:pt x="9" y="18"/>
                    <a:pt x="11" y="18"/>
                    <a:pt x="12" y="18"/>
                  </a:cubicBezTo>
                  <a:cubicBezTo>
                    <a:pt x="13" y="17"/>
                    <a:pt x="14" y="17"/>
                    <a:pt x="15" y="16"/>
                  </a:cubicBezTo>
                  <a:cubicBezTo>
                    <a:pt x="16" y="16"/>
                    <a:pt x="16" y="15"/>
                    <a:pt x="16" y="15"/>
                  </a:cubicBezTo>
                  <a:cubicBezTo>
                    <a:pt x="17" y="14"/>
                    <a:pt x="17" y="14"/>
                    <a:pt x="17" y="13"/>
                  </a:cubicBezTo>
                  <a:cubicBezTo>
                    <a:pt x="18" y="12"/>
                    <a:pt x="18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6"/>
                    <a:pt x="20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19" y="8"/>
                    <a:pt x="19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19" y="10"/>
                    <a:pt x="18" y="11"/>
                  </a:cubicBezTo>
                  <a:cubicBezTo>
                    <a:pt x="18" y="11"/>
                    <a:pt x="18" y="12"/>
                    <a:pt x="17" y="13"/>
                  </a:cubicBezTo>
                  <a:cubicBezTo>
                    <a:pt x="16" y="14"/>
                    <a:pt x="16" y="15"/>
                    <a:pt x="15" y="16"/>
                  </a:cubicBezTo>
                  <a:cubicBezTo>
                    <a:pt x="14" y="16"/>
                    <a:pt x="13" y="17"/>
                    <a:pt x="12" y="17"/>
                  </a:cubicBezTo>
                  <a:cubicBezTo>
                    <a:pt x="11" y="18"/>
                    <a:pt x="9" y="18"/>
                    <a:pt x="8" y="17"/>
                  </a:cubicBezTo>
                  <a:cubicBezTo>
                    <a:pt x="7" y="17"/>
                    <a:pt x="6" y="16"/>
                    <a:pt x="5" y="15"/>
                  </a:cubicBezTo>
                  <a:cubicBezTo>
                    <a:pt x="5" y="15"/>
                    <a:pt x="4" y="14"/>
                    <a:pt x="4" y="14"/>
                  </a:cubicBezTo>
                  <a:cubicBezTo>
                    <a:pt x="4" y="13"/>
                    <a:pt x="3" y="13"/>
                    <a:pt x="3" y="12"/>
                  </a:cubicBezTo>
                  <a:cubicBezTo>
                    <a:pt x="3" y="11"/>
                    <a:pt x="2" y="10"/>
                    <a:pt x="2" y="9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6"/>
                    <a:pt x="1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81" name="Freeform 114"/>
            <p:cNvSpPr>
              <a:spLocks noChangeArrowheads="1"/>
            </p:cNvSpPr>
            <p:nvPr/>
          </p:nvSpPr>
          <p:spPr bwMode="auto">
            <a:xfrm>
              <a:off x="5761" y="4743"/>
              <a:ext cx="518" cy="310"/>
            </a:xfrm>
            <a:custGeom>
              <a:avLst/>
              <a:gdLst>
                <a:gd name="T0" fmla="*/ 16431 w 20"/>
                <a:gd name="T1" fmla="*/ 114829 h 12"/>
                <a:gd name="T2" fmla="*/ 65723 w 20"/>
                <a:gd name="T3" fmla="*/ 82021 h 12"/>
                <a:gd name="T4" fmla="*/ 147876 w 20"/>
                <a:gd name="T5" fmla="*/ 131233 h 12"/>
                <a:gd name="T6" fmla="*/ 164307 w 20"/>
                <a:gd name="T7" fmla="*/ 164042 h 12"/>
                <a:gd name="T8" fmla="*/ 213598 w 20"/>
                <a:gd name="T9" fmla="*/ 164042 h 12"/>
                <a:gd name="T10" fmla="*/ 328613 w 20"/>
                <a:gd name="T11" fmla="*/ 196850 h 12"/>
                <a:gd name="T12" fmla="*/ 180737 w 20"/>
                <a:gd name="T13" fmla="*/ 0 h 12"/>
                <a:gd name="T14" fmla="*/ 180737 w 20"/>
                <a:gd name="T15" fmla="*/ 0 h 12"/>
                <a:gd name="T16" fmla="*/ 147876 w 20"/>
                <a:gd name="T17" fmla="*/ 0 h 12"/>
                <a:gd name="T18" fmla="*/ 0 w 20"/>
                <a:gd name="T19" fmla="*/ 114829 h 12"/>
                <a:gd name="T20" fmla="*/ 16431 w 20"/>
                <a:gd name="T21" fmla="*/ 114829 h 12"/>
                <a:gd name="T22" fmla="*/ 16431 w 20"/>
                <a:gd name="T23" fmla="*/ 114829 h 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12"/>
                <a:gd name="T38" fmla="*/ 20 w 20"/>
                <a:gd name="T39" fmla="*/ 12 h 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12">
                  <a:moveTo>
                    <a:pt x="1" y="7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6" y="6"/>
                    <a:pt x="9" y="8"/>
                  </a:cubicBezTo>
                  <a:cubicBezTo>
                    <a:pt x="9" y="8"/>
                    <a:pt x="10" y="10"/>
                    <a:pt x="10" y="10"/>
                  </a:cubicBezTo>
                  <a:cubicBezTo>
                    <a:pt x="10" y="10"/>
                    <a:pt x="10" y="9"/>
                    <a:pt x="13" y="10"/>
                  </a:cubicBezTo>
                  <a:cubicBezTo>
                    <a:pt x="16" y="12"/>
                    <a:pt x="19" y="12"/>
                    <a:pt x="20" y="12"/>
                  </a:cubicBezTo>
                  <a:cubicBezTo>
                    <a:pt x="20" y="12"/>
                    <a:pt x="20" y="1"/>
                    <a:pt x="11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6" y="0"/>
                    <a:pt x="1" y="0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382" name="Freeform 115"/>
            <p:cNvSpPr>
              <a:spLocks noChangeArrowheads="1"/>
            </p:cNvSpPr>
            <p:nvPr/>
          </p:nvSpPr>
          <p:spPr bwMode="auto">
            <a:xfrm>
              <a:off x="5529" y="5338"/>
              <a:ext cx="1037" cy="705"/>
            </a:xfrm>
            <a:custGeom>
              <a:avLst/>
              <a:gdLst>
                <a:gd name="T0" fmla="*/ 592931 w 40"/>
                <a:gd name="T1" fmla="*/ 99483 h 27"/>
                <a:gd name="T2" fmla="*/ 494109 w 40"/>
                <a:gd name="T3" fmla="*/ 0 h 27"/>
                <a:gd name="T4" fmla="*/ 428228 w 40"/>
                <a:gd name="T5" fmla="*/ 0 h 27"/>
                <a:gd name="T6" fmla="*/ 411758 w 40"/>
                <a:gd name="T7" fmla="*/ 0 h 27"/>
                <a:gd name="T8" fmla="*/ 395287 w 40"/>
                <a:gd name="T9" fmla="*/ 33161 h 27"/>
                <a:gd name="T10" fmla="*/ 345876 w 40"/>
                <a:gd name="T11" fmla="*/ 49742 h 27"/>
                <a:gd name="T12" fmla="*/ 279995 w 40"/>
                <a:gd name="T13" fmla="*/ 49742 h 27"/>
                <a:gd name="T14" fmla="*/ 230584 w 40"/>
                <a:gd name="T15" fmla="*/ 16581 h 27"/>
                <a:gd name="T16" fmla="*/ 214114 w 40"/>
                <a:gd name="T17" fmla="*/ 0 h 27"/>
                <a:gd name="T18" fmla="*/ 214114 w 40"/>
                <a:gd name="T19" fmla="*/ 0 h 27"/>
                <a:gd name="T20" fmla="*/ 148233 w 40"/>
                <a:gd name="T21" fmla="*/ 0 h 27"/>
                <a:gd name="T22" fmla="*/ 131762 w 40"/>
                <a:gd name="T23" fmla="*/ 0 h 27"/>
                <a:gd name="T24" fmla="*/ 49411 w 40"/>
                <a:gd name="T25" fmla="*/ 99483 h 27"/>
                <a:gd name="T26" fmla="*/ 16470 w 40"/>
                <a:gd name="T27" fmla="*/ 215547 h 27"/>
                <a:gd name="T28" fmla="*/ 16470 w 40"/>
                <a:gd name="T29" fmla="*/ 315031 h 27"/>
                <a:gd name="T30" fmla="*/ 625871 w 40"/>
                <a:gd name="T31" fmla="*/ 315031 h 27"/>
                <a:gd name="T32" fmla="*/ 592931 w 40"/>
                <a:gd name="T33" fmla="*/ 99483 h 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27"/>
                <a:gd name="T53" fmla="*/ 40 w 40"/>
                <a:gd name="T54" fmla="*/ 27 h 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27">
                  <a:moveTo>
                    <a:pt x="36" y="6"/>
                  </a:moveTo>
                  <a:cubicBezTo>
                    <a:pt x="36" y="2"/>
                    <a:pt x="33" y="0"/>
                    <a:pt x="3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1"/>
                    <a:pt x="24" y="1"/>
                    <a:pt x="24" y="2"/>
                  </a:cubicBezTo>
                  <a:cubicBezTo>
                    <a:pt x="23" y="2"/>
                    <a:pt x="22" y="3"/>
                    <a:pt x="21" y="3"/>
                  </a:cubicBezTo>
                  <a:cubicBezTo>
                    <a:pt x="20" y="4"/>
                    <a:pt x="18" y="4"/>
                    <a:pt x="17" y="3"/>
                  </a:cubicBezTo>
                  <a:cubicBezTo>
                    <a:pt x="16" y="3"/>
                    <a:pt x="15" y="2"/>
                    <a:pt x="14" y="1"/>
                  </a:cubicBezTo>
                  <a:cubicBezTo>
                    <a:pt x="13" y="1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5" y="1"/>
                    <a:pt x="3" y="3"/>
                    <a:pt x="3" y="6"/>
                  </a:cubicBezTo>
                  <a:cubicBezTo>
                    <a:pt x="3" y="6"/>
                    <a:pt x="2" y="9"/>
                    <a:pt x="1" y="13"/>
                  </a:cubicBezTo>
                  <a:cubicBezTo>
                    <a:pt x="0" y="15"/>
                    <a:pt x="0" y="18"/>
                    <a:pt x="1" y="19"/>
                  </a:cubicBezTo>
                  <a:cubicBezTo>
                    <a:pt x="8" y="27"/>
                    <a:pt x="32" y="26"/>
                    <a:pt x="38" y="19"/>
                  </a:cubicBezTo>
                  <a:cubicBezTo>
                    <a:pt x="40" y="16"/>
                    <a:pt x="36" y="6"/>
                    <a:pt x="3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2662555" y="1471295"/>
            <a:ext cx="952881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根据必修课、已选课信息和该学期开课信息得出待选分数和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待选课程</a:t>
            </a:r>
            <a:endParaRPr lang="zh-CN" altLang="en-US" sz="2400" b="1">
              <a:solidFill>
                <a:srgbClr val="7F7F7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（假设只要该学期开设某课程则可以选择</a:t>
            </a:r>
            <a:r>
              <a:rPr lang="zh-CN" altLang="en-US" sz="2400" b="1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rgbClr val="7F7F7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04440" y="2479675"/>
            <a:ext cx="3596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/>
              <a:t>共仍需修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r>
              <a:rPr lang="zh-CN" altLang="en-US" sz="2400"/>
              <a:t>分</a:t>
            </a:r>
            <a:endParaRPr lang="zh-CN" altLang="en-US" sz="2400"/>
          </a:p>
        </p:txBody>
      </p:sp>
      <p:grpSp>
        <p:nvGrpSpPr>
          <p:cNvPr id="48" name="组合 47"/>
          <p:cNvGrpSpPr/>
          <p:nvPr/>
        </p:nvGrpSpPr>
        <p:grpSpPr>
          <a:xfrm>
            <a:off x="730250" y="2985770"/>
            <a:ext cx="1376001" cy="996651"/>
            <a:chOff x="130" y="2984"/>
            <a:chExt cx="2371" cy="1663"/>
          </a:xfrm>
        </p:grpSpPr>
        <p:sp>
          <p:nvSpPr>
            <p:cNvPr id="49" name="Freeform 104"/>
            <p:cNvSpPr>
              <a:spLocks noChangeArrowheads="1"/>
            </p:cNvSpPr>
            <p:nvPr/>
          </p:nvSpPr>
          <p:spPr bwMode="auto">
            <a:xfrm rot="16200000">
              <a:off x="431" y="2682"/>
              <a:ext cx="1663" cy="2266"/>
            </a:xfrm>
            <a:custGeom>
              <a:avLst/>
              <a:gdLst>
                <a:gd name="T0" fmla="*/ 19 w 129"/>
                <a:gd name="T1" fmla="*/ 55 h 129"/>
                <a:gd name="T2" fmla="*/ 27 w 129"/>
                <a:gd name="T3" fmla="*/ 85 h 129"/>
                <a:gd name="T4" fmla="*/ 0 w 129"/>
                <a:gd name="T5" fmla="*/ 129 h 129"/>
                <a:gd name="T6" fmla="*/ 44 w 129"/>
                <a:gd name="T7" fmla="*/ 102 h 129"/>
                <a:gd name="T8" fmla="*/ 74 w 129"/>
                <a:gd name="T9" fmla="*/ 111 h 129"/>
                <a:gd name="T10" fmla="*/ 129 w 129"/>
                <a:gd name="T11" fmla="*/ 55 h 129"/>
                <a:gd name="T12" fmla="*/ 74 w 129"/>
                <a:gd name="T13" fmla="*/ 0 h 129"/>
                <a:gd name="T14" fmla="*/ 19 w 129"/>
                <a:gd name="T15" fmla="*/ 55 h 1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9"/>
                <a:gd name="T25" fmla="*/ 0 h 129"/>
                <a:gd name="T26" fmla="*/ 129 w 129"/>
                <a:gd name="T27" fmla="*/ 129 h 1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9" h="129">
                  <a:moveTo>
                    <a:pt x="19" y="55"/>
                  </a:moveTo>
                  <a:cubicBezTo>
                    <a:pt x="19" y="66"/>
                    <a:pt x="22" y="76"/>
                    <a:pt x="27" y="85"/>
                  </a:cubicBezTo>
                  <a:cubicBezTo>
                    <a:pt x="15" y="107"/>
                    <a:pt x="0" y="129"/>
                    <a:pt x="0" y="129"/>
                  </a:cubicBezTo>
                  <a:cubicBezTo>
                    <a:pt x="0" y="129"/>
                    <a:pt x="21" y="114"/>
                    <a:pt x="44" y="102"/>
                  </a:cubicBezTo>
                  <a:cubicBezTo>
                    <a:pt x="53" y="107"/>
                    <a:pt x="63" y="111"/>
                    <a:pt x="74" y="111"/>
                  </a:cubicBezTo>
                  <a:cubicBezTo>
                    <a:pt x="105" y="111"/>
                    <a:pt x="129" y="86"/>
                    <a:pt x="129" y="55"/>
                  </a:cubicBezTo>
                  <a:cubicBezTo>
                    <a:pt x="129" y="25"/>
                    <a:pt x="105" y="0"/>
                    <a:pt x="74" y="0"/>
                  </a:cubicBezTo>
                  <a:cubicBezTo>
                    <a:pt x="44" y="0"/>
                    <a:pt x="19" y="25"/>
                    <a:pt x="19" y="55"/>
                  </a:cubicBezTo>
                  <a:close/>
                </a:path>
              </a:pathLst>
            </a:custGeom>
            <a:blipFill dpi="0" rotWithShape="1">
              <a:blip r:embed="rId6" cstate="print"/>
              <a:srcRect/>
              <a:stretch>
                <a:fillRect r="-7777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9" y="3260"/>
              <a:ext cx="2302" cy="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个性化</a:t>
              </a:r>
              <a:r>
                <a:rPr lang="en-US" altLang="zh-CN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-</a:t>
              </a:r>
              <a:r>
                <a:rPr lang="zh-CN" altLang="en-US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中黑简" panose="02010609000101010101" charset="-122"/>
                  <a:ea typeface="汉仪中黑简" panose="02010609000101010101" charset="-122"/>
                </a:rPr>
                <a:t>选修课</a:t>
              </a:r>
              <a:endParaRPr lang="zh-CN" alt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黑简" panose="02010609000101010101" charset="-122"/>
                <a:ea typeface="汉仪中黑简" panose="02010609000101010101" charset="-122"/>
              </a:endParaRPr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7"/>
            </p:custDataLst>
          </p:nvPr>
        </p:nvGraphicFramePr>
        <p:xfrm>
          <a:off x="2143760" y="3634105"/>
          <a:ext cx="4977765" cy="200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10"/>
                <a:gridCol w="1220470"/>
                <a:gridCol w="17214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课程名称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学分数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是否选择课程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企业资源计划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深度学习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仍需修习分数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--</a:t>
                      </a:r>
                      <a:endParaRPr lang="en-US" altLang="zh-CN"/>
                    </a:p>
                  </a:txBody>
                  <a:tcPr/>
                </a:tc>
              </a:tr>
              <a:tr h="5378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本次选择分数总计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--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504440" y="6003925"/>
            <a:ext cx="817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400"/>
              <a:t>现在共仍需修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zh-CN" altLang="en-US" sz="2400"/>
              <a:t>分，可以选择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5-6</a:t>
            </a:r>
            <a:r>
              <a:rPr lang="zh-CN" altLang="en-US" sz="2400"/>
              <a:t>门通识课程来提高绩点</a:t>
            </a:r>
            <a:r>
              <a:rPr lang="en-US" altLang="zh-CN" sz="2400"/>
              <a:t>~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 b="-818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1" name="文本框 22"/>
          <p:cNvSpPr>
            <a:spLocks noChangeArrowheads="1"/>
          </p:cNvSpPr>
          <p:nvPr/>
        </p:nvSpPr>
        <p:spPr bwMode="auto">
          <a:xfrm>
            <a:off x="390525" y="1936750"/>
            <a:ext cx="6613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谢谢聆听</a:t>
            </a:r>
            <a:endParaRPr lang="zh-CN" altLang="en-US" sz="9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3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4" name="Group 6"/>
          <p:cNvGrpSpPr/>
          <p:nvPr/>
        </p:nvGrpSpPr>
        <p:grpSpPr bwMode="auto">
          <a:xfrm>
            <a:off x="7065963" y="1198563"/>
            <a:ext cx="4892675" cy="3451225"/>
            <a:chOff x="0" y="0"/>
            <a:chExt cx="8420" cy="6208"/>
          </a:xfrm>
        </p:grpSpPr>
        <p:sp>
          <p:nvSpPr>
            <p:cNvPr id="19465" name="五边形 9"/>
            <p:cNvSpPr>
              <a:spLocks noChangeArrowheads="1"/>
            </p:cNvSpPr>
            <p:nvPr/>
          </p:nvSpPr>
          <p:spPr bwMode="auto">
            <a:xfrm rot="5400000">
              <a:off x="-1989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6" name="五边形 12"/>
            <p:cNvSpPr>
              <a:spLocks noChangeArrowheads="1"/>
            </p:cNvSpPr>
            <p:nvPr/>
          </p:nvSpPr>
          <p:spPr bwMode="auto">
            <a:xfrm rot="5400000">
              <a:off x="834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7" name="五边形 15"/>
            <p:cNvSpPr>
              <a:spLocks noChangeArrowheads="1"/>
            </p:cNvSpPr>
            <p:nvPr/>
          </p:nvSpPr>
          <p:spPr bwMode="auto">
            <a:xfrm rot="5400000">
              <a:off x="3656" y="1986"/>
              <a:ext cx="6208" cy="2233"/>
            </a:xfrm>
            <a:prstGeom prst="homePlate">
              <a:avLst>
                <a:gd name="adj" fmla="val 6950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9468" name="Group 10"/>
            <p:cNvGrpSpPr/>
            <p:nvPr/>
          </p:nvGrpSpPr>
          <p:grpSpPr bwMode="auto">
            <a:xfrm>
              <a:off x="100" y="0"/>
              <a:ext cx="8320" cy="3687"/>
              <a:chOff x="0" y="0"/>
              <a:chExt cx="8320" cy="3687"/>
            </a:xfrm>
          </p:grpSpPr>
          <p:sp>
            <p:nvSpPr>
              <p:cNvPr id="19469" name="直角三角形 10"/>
              <p:cNvSpPr>
                <a:spLocks noChangeArrowheads="1"/>
              </p:cNvSpPr>
              <p:nvPr/>
            </p:nvSpPr>
            <p:spPr bwMode="auto">
              <a:xfrm>
                <a:off x="2130" y="0"/>
                <a:ext cx="543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0" name="直角三角形 13"/>
              <p:cNvSpPr>
                <a:spLocks noChangeArrowheads="1"/>
              </p:cNvSpPr>
              <p:nvPr/>
            </p:nvSpPr>
            <p:spPr bwMode="auto">
              <a:xfrm>
                <a:off x="4953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1" name="直角三角形 16"/>
              <p:cNvSpPr>
                <a:spLocks noChangeArrowheads="1"/>
              </p:cNvSpPr>
              <p:nvPr/>
            </p:nvSpPr>
            <p:spPr bwMode="auto">
              <a:xfrm>
                <a:off x="7778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47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25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71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FUNCTIONS</a:t>
              </a:r>
              <a:endPara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1" name="Picture 5" descr="E:\Design Area\CSO\Processing\presentation\bizpro\asd\images\01_Main-Background_Light_0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2688273"/>
            <a:ext cx="527050" cy="52705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571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1735138"/>
            <a:ext cx="527050" cy="52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3767773"/>
            <a:ext cx="527050" cy="52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5" name="文本框 58"/>
          <p:cNvSpPr>
            <a:spLocks noChangeArrowheads="1"/>
          </p:cNvSpPr>
          <p:nvPr/>
        </p:nvSpPr>
        <p:spPr bwMode="auto">
          <a:xfrm>
            <a:off x="6996430" y="1735773"/>
            <a:ext cx="54467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基础科学与金融计算器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996430" y="2660015"/>
            <a:ext cx="5446713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阴阳师实际伤害计算器 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7" name="文本框 60"/>
          <p:cNvSpPr>
            <a:spLocks noChangeArrowheads="1"/>
          </p:cNvSpPr>
          <p:nvPr/>
        </p:nvSpPr>
        <p:spPr bwMode="auto">
          <a:xfrm>
            <a:off x="6996430" y="3759200"/>
            <a:ext cx="54467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提绩点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神器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71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FUNCTIONS</a:t>
              </a:r>
              <a:endPara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1" name="Picture 5" descr="E:\Design Area\CSO\Processing\presentation\bizpro\asd\images\01_Main-Background_Light_0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2688273"/>
            <a:ext cx="527050" cy="52705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571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1735138"/>
            <a:ext cx="527050" cy="52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3767773"/>
            <a:ext cx="527050" cy="52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5" name="文本框 58"/>
          <p:cNvSpPr>
            <a:spLocks noChangeArrowheads="1"/>
          </p:cNvSpPr>
          <p:nvPr/>
        </p:nvSpPr>
        <p:spPr bwMode="auto">
          <a:xfrm>
            <a:off x="6996430" y="1735773"/>
            <a:ext cx="54467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基础科学与金融计算器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996430" y="2660015"/>
            <a:ext cx="5446713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阴阳师实际伤害计算器 </a:t>
            </a:r>
            <a:endParaRPr lang="en-US" sz="32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sz="32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7" name="文本框 60"/>
          <p:cNvSpPr>
            <a:spLocks noChangeArrowheads="1"/>
          </p:cNvSpPr>
          <p:nvPr/>
        </p:nvSpPr>
        <p:spPr bwMode="auto">
          <a:xfrm>
            <a:off x="6996430" y="3759200"/>
            <a:ext cx="54467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提绩点神器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8526" cy="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基础科学与金融计算器</a:t>
              </a:r>
              <a:endPara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075" name="Group 15"/>
          <p:cNvGrpSpPr/>
          <p:nvPr/>
        </p:nvGrpSpPr>
        <p:grpSpPr bwMode="auto">
          <a:xfrm>
            <a:off x="1279526" y="2075478"/>
            <a:ext cx="9736137" cy="2675295"/>
            <a:chOff x="0" y="1"/>
            <a:chExt cx="15833" cy="4351"/>
          </a:xfrm>
        </p:grpSpPr>
        <p:grpSp>
          <p:nvGrpSpPr>
            <p:cNvPr id="3078" name="Group 3"/>
            <p:cNvGrpSpPr/>
            <p:nvPr/>
          </p:nvGrpSpPr>
          <p:grpSpPr bwMode="auto">
            <a:xfrm>
              <a:off x="0" y="52"/>
              <a:ext cx="4300" cy="4300"/>
              <a:chOff x="1" y="32788"/>
              <a:chExt cx="2730500" cy="2730500"/>
            </a:xfrm>
          </p:grpSpPr>
          <p:sp>
            <p:nvSpPr>
              <p:cNvPr id="3090" name="AutoShape 4"/>
              <p:cNvSpPr>
                <a:spLocks noChangeArrowheads="1"/>
              </p:cNvSpPr>
              <p:nvPr/>
            </p:nvSpPr>
            <p:spPr bwMode="auto">
              <a:xfrm>
                <a:off x="1" y="32788"/>
                <a:ext cx="2730500" cy="2730500"/>
              </a:xfrm>
              <a:custGeom>
                <a:avLst/>
                <a:gdLst>
                  <a:gd name="T0" fmla="*/ 2147483647 w 19679"/>
                  <a:gd name="T1" fmla="*/ 2147483647 h 19679"/>
                  <a:gd name="T2" fmla="*/ 2147483647 w 19679"/>
                  <a:gd name="T3" fmla="*/ 2147483647 h 19679"/>
                  <a:gd name="T4" fmla="*/ 2147483647 w 19679"/>
                  <a:gd name="T5" fmla="*/ 2147483647 h 19679"/>
                  <a:gd name="T6" fmla="*/ 2147483647 w 19679"/>
                  <a:gd name="T7" fmla="*/ 2147483647 h 196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79"/>
                  <a:gd name="T13" fmla="*/ 0 h 19679"/>
                  <a:gd name="T14" fmla="*/ 19679 w 19679"/>
                  <a:gd name="T15" fmla="*/ 19679 h 196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F2F2F2"/>
              </a:solidFill>
              <a:ln w="25400" cmpd="sng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91" name="AutoShape 5"/>
              <p:cNvSpPr>
                <a:spLocks noChangeArrowheads="1"/>
              </p:cNvSpPr>
              <p:nvPr/>
            </p:nvSpPr>
            <p:spPr bwMode="auto">
              <a:xfrm>
                <a:off x="399842" y="772712"/>
                <a:ext cx="1930818" cy="1018541"/>
              </a:xfrm>
              <a:custGeom>
                <a:avLst/>
                <a:gdLst>
                  <a:gd name="T0" fmla="*/ 2147483647 w 21600"/>
                  <a:gd name="T1" fmla="*/ 1132396389 h 21600"/>
                  <a:gd name="T2" fmla="*/ 2147483647 w 21600"/>
                  <a:gd name="T3" fmla="*/ 1132396389 h 21600"/>
                  <a:gd name="T4" fmla="*/ 2147483647 w 21600"/>
                  <a:gd name="T5" fmla="*/ 1132396389 h 21600"/>
                  <a:gd name="T6" fmla="*/ 2147483647 w 21600"/>
                  <a:gd name="T7" fmla="*/ 113239638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" pitchFamily="2" charset="0"/>
                  </a:rPr>
                  <a:t>基础</a:t>
                </a:r>
                <a:endParaRPr lang="zh-CN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 pitchFamily="2" charset="0"/>
                </a:endParaRPr>
              </a:p>
              <a:p>
                <a:pPr algn="ctr"/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Helvetica" pitchFamily="2" charset="0"/>
                  </a:rPr>
                  <a:t>功能</a:t>
                </a:r>
                <a:endParaRPr lang="zh-CN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 pitchFamily="2" charset="0"/>
                </a:endParaRPr>
              </a:p>
              <a:p>
                <a:pPr algn="ctr"/>
                <a:endParaRPr lang="zh-CN" altLang="en-US" sz="1600" b="1">
                  <a:solidFill>
                    <a:srgbClr val="000000"/>
                  </a:solidFill>
                  <a:latin typeface="Bodoni MT Black" panose="02070A03080606020203" pitchFamily="18" charset="0"/>
                  <a:sym typeface="Helvetica" pitchFamily="2" charset="0"/>
                </a:endParaRPr>
              </a:p>
            </p:txBody>
          </p:sp>
        </p:grpSp>
        <p:sp>
          <p:nvSpPr>
            <p:cNvPr id="3079" name="AutoShape 6" descr="color10"/>
            <p:cNvSpPr>
              <a:spLocks noChangeArrowheads="1"/>
            </p:cNvSpPr>
            <p:nvPr/>
          </p:nvSpPr>
          <p:spPr bwMode="auto">
            <a:xfrm>
              <a:off x="163" y="2006"/>
              <a:ext cx="3980" cy="2135"/>
            </a:xfrm>
            <a:custGeom>
              <a:avLst/>
              <a:gdLst>
                <a:gd name="T0" fmla="*/ 395693746 w 21600"/>
                <a:gd name="T1" fmla="*/ 212262851 h 21600"/>
                <a:gd name="T2" fmla="*/ 395693746 w 21600"/>
                <a:gd name="T3" fmla="*/ 212262851 h 21600"/>
                <a:gd name="T4" fmla="*/ 395693746 w 21600"/>
                <a:gd name="T5" fmla="*/ 212262851 h 21600"/>
                <a:gd name="T6" fmla="*/ 395693746 w 21600"/>
                <a:gd name="T7" fmla="*/ 21226285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576" y="540"/>
                  </a:moveTo>
                  <a:cubicBezTo>
                    <a:pt x="17588" y="844"/>
                    <a:pt x="17594" y="1150"/>
                    <a:pt x="17594" y="1456"/>
                  </a:cubicBezTo>
                  <a:cubicBezTo>
                    <a:pt x="17594" y="8454"/>
                    <a:pt x="14552" y="14128"/>
                    <a:pt x="10800" y="14128"/>
                  </a:cubicBezTo>
                  <a:cubicBezTo>
                    <a:pt x="7046" y="14128"/>
                    <a:pt x="4005" y="8454"/>
                    <a:pt x="4005" y="1456"/>
                  </a:cubicBezTo>
                  <a:cubicBezTo>
                    <a:pt x="4005" y="1150"/>
                    <a:pt x="4010" y="844"/>
                    <a:pt x="4022" y="540"/>
                  </a:cubicBezTo>
                  <a:lnTo>
                    <a:pt x="27" y="0"/>
                  </a:lnTo>
                  <a:cubicBezTo>
                    <a:pt x="8" y="484"/>
                    <a:pt x="0" y="969"/>
                    <a:pt x="0" y="1456"/>
                  </a:cubicBezTo>
                  <a:cubicBezTo>
                    <a:pt x="0" y="12580"/>
                    <a:pt x="4834" y="21599"/>
                    <a:pt x="10800" y="21599"/>
                  </a:cubicBezTo>
                  <a:cubicBezTo>
                    <a:pt x="16764" y="21599"/>
                    <a:pt x="21600" y="12580"/>
                    <a:pt x="21600" y="1456"/>
                  </a:cubicBezTo>
                  <a:cubicBezTo>
                    <a:pt x="21600" y="969"/>
                    <a:pt x="21590" y="484"/>
                    <a:pt x="21571" y="0"/>
                  </a:cubicBezTo>
                  <a:lnTo>
                    <a:pt x="17576" y="540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>
              <a:off x="5768" y="1"/>
              <a:ext cx="4300" cy="4300"/>
            </a:xfrm>
            <a:custGeom>
              <a:avLst/>
              <a:gdLst>
                <a:gd name="T0" fmla="*/ 469240291 w 19679"/>
                <a:gd name="T1" fmla="*/ 469240291 h 19679"/>
                <a:gd name="T2" fmla="*/ 469240291 w 19679"/>
                <a:gd name="T3" fmla="*/ 469240291 h 19679"/>
                <a:gd name="T4" fmla="*/ 469240291 w 19679"/>
                <a:gd name="T5" fmla="*/ 469240291 h 19679"/>
                <a:gd name="T6" fmla="*/ 469240291 w 19679"/>
                <a:gd name="T7" fmla="*/ 469240291 h 196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2F2F2">
                <a:alpha val="50195"/>
              </a:srgbClr>
            </a:solidFill>
            <a:ln w="25400" cmpd="sng">
              <a:solidFill>
                <a:srgbClr val="C0C0C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>
              <a:off x="6398" y="1348"/>
              <a:ext cx="3040" cy="1605"/>
            </a:xfrm>
            <a:custGeom>
              <a:avLst/>
              <a:gdLst>
                <a:gd name="T0" fmla="*/ 302238439 w 21600"/>
                <a:gd name="T1" fmla="*/ 159569965 h 21600"/>
                <a:gd name="T2" fmla="*/ 302238439 w 21600"/>
                <a:gd name="T3" fmla="*/ 159569965 h 21600"/>
                <a:gd name="T4" fmla="*/ 302238439 w 21600"/>
                <a:gd name="T5" fmla="*/ 159569965 h 21600"/>
                <a:gd name="T6" fmla="*/ 302238439 w 21600"/>
                <a:gd name="T7" fmla="*/ 15956996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ts val="1000"/>
                </a:spcBef>
              </a:pPr>
              <a:r>
                <a:rPr lang="zh-CN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 pitchFamily="2" charset="0"/>
                </a:rPr>
                <a:t>科学</a:t>
              </a:r>
              <a:endPara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endParaRPr>
            </a:p>
            <a:p>
              <a:pPr algn="ctr">
                <a:spcBef>
                  <a:spcPts val="1000"/>
                </a:spcBef>
              </a:pPr>
              <a:r>
                <a:rPr lang="zh-CN" altLang="en-US" sz="3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Helvetica" pitchFamily="2" charset="0"/>
                </a:rPr>
                <a:t>计算</a:t>
              </a:r>
              <a:endPara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" pitchFamily="2" charset="0"/>
              </a:endParaRPr>
            </a:p>
            <a:p>
              <a:pPr algn="ctr">
                <a:spcBef>
                  <a:spcPts val="1000"/>
                </a:spcBef>
              </a:pPr>
              <a:endParaRPr lang="zh-CN" altLang="en-US" sz="1600" b="1">
                <a:solidFill>
                  <a:srgbClr val="000000"/>
                </a:solidFill>
                <a:latin typeface="Bodoni MT Black" panose="02070A03080606020203" pitchFamily="18" charset="0"/>
                <a:sym typeface="Helvetica" pitchFamily="2" charset="0"/>
              </a:endParaRPr>
            </a:p>
          </p:txBody>
        </p:sp>
        <p:sp>
          <p:nvSpPr>
            <p:cNvPr id="6166" name="AutoShape 10"/>
            <p:cNvSpPr>
              <a:spLocks noChangeArrowheads="1"/>
            </p:cNvSpPr>
            <p:nvPr/>
          </p:nvSpPr>
          <p:spPr bwMode="auto">
            <a:xfrm>
              <a:off x="5928" y="578"/>
              <a:ext cx="3980" cy="356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4965" y="3543"/>
                  </a:moveTo>
                  <a:cubicBezTo>
                    <a:pt x="16617" y="4979"/>
                    <a:pt x="17584" y="7188"/>
                    <a:pt x="17584" y="9528"/>
                  </a:cubicBezTo>
                  <a:cubicBezTo>
                    <a:pt x="17584" y="13715"/>
                    <a:pt x="14546" y="17111"/>
                    <a:pt x="10800" y="17111"/>
                  </a:cubicBezTo>
                  <a:cubicBezTo>
                    <a:pt x="7052" y="17111"/>
                    <a:pt x="4015" y="13715"/>
                    <a:pt x="4015" y="9528"/>
                  </a:cubicBezTo>
                  <a:cubicBezTo>
                    <a:pt x="4015" y="7188"/>
                    <a:pt x="4981" y="4979"/>
                    <a:pt x="6633" y="3543"/>
                  </a:cubicBezTo>
                  <a:lnTo>
                    <a:pt x="4167" y="0"/>
                  </a:lnTo>
                  <a:cubicBezTo>
                    <a:pt x="1537" y="2286"/>
                    <a:pt x="0" y="5803"/>
                    <a:pt x="0" y="9528"/>
                  </a:cubicBezTo>
                  <a:cubicBezTo>
                    <a:pt x="0" y="16194"/>
                    <a:pt x="4834" y="21600"/>
                    <a:pt x="10800" y="21600"/>
                  </a:cubicBezTo>
                  <a:cubicBezTo>
                    <a:pt x="16764" y="21600"/>
                    <a:pt x="21600" y="16194"/>
                    <a:pt x="21600" y="9528"/>
                  </a:cubicBezTo>
                  <a:cubicBezTo>
                    <a:pt x="21600" y="5803"/>
                    <a:pt x="20061" y="2286"/>
                    <a:pt x="17431" y="0"/>
                  </a:cubicBezTo>
                  <a:lnTo>
                    <a:pt x="14965" y="3543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 r="-5915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 anchor="ctr"/>
            <a:lstStyle/>
            <a:p>
              <a:pPr algn="ctr">
                <a:defRPr/>
              </a:pPr>
              <a:endParaRPr lang="zh-CN" altLang="zh-CN" sz="8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85" name="AutoShape 12"/>
            <p:cNvSpPr>
              <a:spLocks noChangeArrowheads="1"/>
            </p:cNvSpPr>
            <p:nvPr/>
          </p:nvSpPr>
          <p:spPr bwMode="auto">
            <a:xfrm>
              <a:off x="11533" y="1"/>
              <a:ext cx="4300" cy="4300"/>
            </a:xfrm>
            <a:custGeom>
              <a:avLst/>
              <a:gdLst>
                <a:gd name="T0" fmla="*/ 469240291 w 19679"/>
                <a:gd name="T1" fmla="*/ 469240291 h 19679"/>
                <a:gd name="T2" fmla="*/ 469240291 w 19679"/>
                <a:gd name="T3" fmla="*/ 469240291 h 19679"/>
                <a:gd name="T4" fmla="*/ 469240291 w 19679"/>
                <a:gd name="T5" fmla="*/ 469240291 h 19679"/>
                <a:gd name="T6" fmla="*/ 469240291 w 19679"/>
                <a:gd name="T7" fmla="*/ 469240291 h 196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79"/>
                <a:gd name="T13" fmla="*/ 0 h 19679"/>
                <a:gd name="T14" fmla="*/ 19679 w 19679"/>
                <a:gd name="T15" fmla="*/ 19679 h 196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F2F2F2">
                <a:alpha val="50195"/>
              </a:srgbClr>
            </a:solidFill>
            <a:ln w="25400" cmpd="sng">
              <a:solidFill>
                <a:srgbClr val="C0C0C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AutoShape 13"/>
            <p:cNvSpPr>
              <a:spLocks noChangeArrowheads="1"/>
            </p:cNvSpPr>
            <p:nvPr/>
          </p:nvSpPr>
          <p:spPr bwMode="auto">
            <a:xfrm>
              <a:off x="12163" y="1348"/>
              <a:ext cx="3040" cy="1605"/>
            </a:xfrm>
            <a:custGeom>
              <a:avLst/>
              <a:gdLst>
                <a:gd name="T0" fmla="*/ 302238439 w 21600"/>
                <a:gd name="T1" fmla="*/ 159569965 h 21600"/>
                <a:gd name="T2" fmla="*/ 302238439 w 21600"/>
                <a:gd name="T3" fmla="*/ 159569965 h 21600"/>
                <a:gd name="T4" fmla="*/ 302238439 w 21600"/>
                <a:gd name="T5" fmla="*/ 159569965 h 21600"/>
                <a:gd name="T6" fmla="*/ 302238439 w 21600"/>
                <a:gd name="T7" fmla="*/ 15956996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ts val="1000"/>
                </a:spcBef>
              </a:pPr>
              <a:r>
                <a:rPr lang="zh-CN" altLang="en-US" sz="3600" b="1">
                  <a:solidFill>
                    <a:srgbClr val="000000"/>
                  </a:solidFill>
                  <a:latin typeface="+mn-lt"/>
                  <a:ea typeface="+mn-lt"/>
                  <a:sym typeface="Helvetica" pitchFamily="2" charset="0"/>
                </a:rPr>
                <a:t>金融</a:t>
              </a:r>
              <a:endParaRPr lang="zh-CN" altLang="en-US" sz="3600" b="1">
                <a:solidFill>
                  <a:srgbClr val="000000"/>
                </a:solidFill>
                <a:latin typeface="+mn-lt"/>
                <a:ea typeface="+mn-lt"/>
                <a:sym typeface="Helvetica" pitchFamily="2" charset="0"/>
              </a:endParaRPr>
            </a:p>
            <a:p>
              <a:pPr algn="ctr">
                <a:spcBef>
                  <a:spcPts val="1000"/>
                </a:spcBef>
              </a:pPr>
              <a:r>
                <a:rPr lang="zh-CN" altLang="en-US" sz="3600" b="1">
                  <a:solidFill>
                    <a:srgbClr val="000000"/>
                  </a:solidFill>
                  <a:latin typeface="+mn-lt"/>
                  <a:ea typeface="+mn-lt"/>
                  <a:sym typeface="Helvetica" pitchFamily="2" charset="0"/>
                </a:rPr>
                <a:t>计算</a:t>
              </a:r>
              <a:endParaRPr lang="zh-CN" altLang="en-US" sz="3600" b="1">
                <a:solidFill>
                  <a:srgbClr val="000000"/>
                </a:solidFill>
                <a:latin typeface="+mn-lt"/>
                <a:ea typeface="+mn-lt"/>
                <a:sym typeface="Helvetica" pitchFamily="2" charset="0"/>
              </a:endParaRPr>
            </a:p>
          </p:txBody>
        </p:sp>
        <p:sp>
          <p:nvSpPr>
            <p:cNvPr id="6169" name="AutoShape 14"/>
            <p:cNvSpPr>
              <a:spLocks noChangeArrowheads="1"/>
            </p:cNvSpPr>
            <p:nvPr/>
          </p:nvSpPr>
          <p:spPr bwMode="auto">
            <a:xfrm>
              <a:off x="11860" y="2598"/>
              <a:ext cx="3643" cy="154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855" y="0"/>
                  </a:moveTo>
                  <a:cubicBezTo>
                    <a:pt x="15800" y="5682"/>
                    <a:pt x="13425" y="9351"/>
                    <a:pt x="10800" y="9351"/>
                  </a:cubicBezTo>
                  <a:cubicBezTo>
                    <a:pt x="8174" y="9351"/>
                    <a:pt x="5799" y="5682"/>
                    <a:pt x="4744" y="0"/>
                  </a:cubicBezTo>
                  <a:lnTo>
                    <a:pt x="0" y="4926"/>
                  </a:lnTo>
                  <a:cubicBezTo>
                    <a:pt x="1881" y="15057"/>
                    <a:pt x="6119" y="21599"/>
                    <a:pt x="10800" y="21599"/>
                  </a:cubicBezTo>
                  <a:cubicBezTo>
                    <a:pt x="15480" y="21599"/>
                    <a:pt x="19718" y="15057"/>
                    <a:pt x="21599" y="4926"/>
                  </a:cubicBezTo>
                  <a:lnTo>
                    <a:pt x="16855" y="0"/>
                  </a:lnTo>
                  <a:close/>
                </a:path>
              </a:pathLst>
            </a:custGeom>
            <a:blipFill dpi="0" rotWithShape="1">
              <a:blip r:embed="rId7" cstate="print"/>
              <a:srcRect/>
              <a:stretch>
                <a:fillRect b="-32805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894580" y="4912995"/>
            <a:ext cx="2507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三角函数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350" y="4884420"/>
            <a:ext cx="2421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基础运算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350" y="5391150"/>
            <a:ext cx="2653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指对数运算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4580" y="5429250"/>
            <a:ext cx="2620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低元低次方程求解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34120" y="5022850"/>
            <a:ext cx="1808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PV/FV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4120" y="5501640"/>
            <a:ext cx="27247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PMT/PPMT/PIMT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41105" y="5947410"/>
            <a:ext cx="2033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NPV/IRR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3470" y="5932170"/>
            <a:ext cx="243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Tx/>
              <a:buSzTx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排列组合计算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71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FUNCTIONS</a:t>
              </a:r>
              <a:endPara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1" name="Picture 5" descr="E:\Design Area\CSO\Processing\presentation\bizpro\asd\images\01_Main-Background_Light_0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2688273"/>
            <a:ext cx="527050" cy="52705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571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1735138"/>
            <a:ext cx="527050" cy="52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3767773"/>
            <a:ext cx="527050" cy="52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5" name="文本框 58"/>
          <p:cNvSpPr>
            <a:spLocks noChangeArrowheads="1"/>
          </p:cNvSpPr>
          <p:nvPr/>
        </p:nvSpPr>
        <p:spPr bwMode="auto">
          <a:xfrm>
            <a:off x="6996430" y="1735773"/>
            <a:ext cx="54467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基础科学与金融计算器 </a:t>
            </a:r>
            <a:endParaRPr lang="zh-CN" altLang="en-US" sz="3200" b="1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996430" y="2660015"/>
            <a:ext cx="5446713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阴阳师实际伤害计算器 </a:t>
            </a:r>
            <a:endParaRPr 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7" name="文本框 60"/>
          <p:cNvSpPr>
            <a:spLocks noChangeArrowheads="1"/>
          </p:cNvSpPr>
          <p:nvPr/>
        </p:nvSpPr>
        <p:spPr bwMode="auto">
          <a:xfrm>
            <a:off x="6996430" y="3759200"/>
            <a:ext cx="54467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提绩点神器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3824"/>
          <p:cNvSpPr>
            <a:spLocks noChangeArrowheads="1"/>
          </p:cNvSpPr>
          <p:nvPr/>
        </p:nvSpPr>
        <p:spPr bwMode="auto">
          <a:xfrm>
            <a:off x="4356100" y="4294188"/>
            <a:ext cx="2044700" cy="731837"/>
          </a:xfrm>
          <a:custGeom>
            <a:avLst/>
            <a:gdLst>
              <a:gd name="T0" fmla="*/ 1422231 w 2099"/>
              <a:gd name="T1" fmla="*/ 0 h 807"/>
              <a:gd name="T2" fmla="*/ 0 w 2099"/>
              <a:gd name="T3" fmla="*/ 0 h 807"/>
              <a:gd name="T4" fmla="*/ 0 w 2099"/>
              <a:gd name="T5" fmla="*/ 9069 h 807"/>
              <a:gd name="T6" fmla="*/ 1417360 w 2099"/>
              <a:gd name="T7" fmla="*/ 9069 h 807"/>
              <a:gd name="T8" fmla="*/ 2036907 w 2099"/>
              <a:gd name="T9" fmla="*/ 731837 h 807"/>
              <a:gd name="T10" fmla="*/ 2044700 w 2099"/>
              <a:gd name="T11" fmla="*/ 727303 h 807"/>
              <a:gd name="T12" fmla="*/ 1422231 w 2099"/>
              <a:gd name="T13" fmla="*/ 0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9"/>
              <a:gd name="T22" fmla="*/ 0 h 807"/>
              <a:gd name="T23" fmla="*/ 2099 w 2099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F47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Freeform 3824"/>
          <p:cNvSpPr>
            <a:spLocks noChangeArrowheads="1"/>
          </p:cNvSpPr>
          <p:nvPr/>
        </p:nvSpPr>
        <p:spPr bwMode="auto">
          <a:xfrm flipH="1" flipV="1">
            <a:off x="8751888" y="5784850"/>
            <a:ext cx="2290762" cy="730250"/>
          </a:xfrm>
          <a:custGeom>
            <a:avLst/>
            <a:gdLst>
              <a:gd name="T0" fmla="*/ 1593384 w 2099"/>
              <a:gd name="T1" fmla="*/ 0 h 807"/>
              <a:gd name="T2" fmla="*/ 0 w 2099"/>
              <a:gd name="T3" fmla="*/ 0 h 807"/>
              <a:gd name="T4" fmla="*/ 0 w 2099"/>
              <a:gd name="T5" fmla="*/ 9049 h 807"/>
              <a:gd name="T6" fmla="*/ 1587927 w 2099"/>
              <a:gd name="T7" fmla="*/ 9049 h 807"/>
              <a:gd name="T8" fmla="*/ 2282031 w 2099"/>
              <a:gd name="T9" fmla="*/ 730250 h 807"/>
              <a:gd name="T10" fmla="*/ 2290762 w 2099"/>
              <a:gd name="T11" fmla="*/ 725726 h 807"/>
              <a:gd name="T12" fmla="*/ 1593384 w 2099"/>
              <a:gd name="T13" fmla="*/ 0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9"/>
              <a:gd name="T22" fmla="*/ 0 h 807"/>
              <a:gd name="T23" fmla="*/ 2099 w 2099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CC42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文本框 48"/>
          <p:cNvSpPr>
            <a:spLocks noChangeArrowheads="1"/>
          </p:cNvSpPr>
          <p:nvPr/>
        </p:nvSpPr>
        <p:spPr bwMode="auto">
          <a:xfrm>
            <a:off x="9469120" y="5685155"/>
            <a:ext cx="24307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605E5E"/>
                </a:solidFill>
                <a:latin typeface="+mn-lt"/>
                <a:ea typeface="+mn-lt"/>
                <a:cs typeface="Arial Unicode MS" pitchFamily="34" charset="-122"/>
                <a:sym typeface="Arial Unicode MS" pitchFamily="34" charset="-122"/>
              </a:rPr>
              <a:t>斗技热门阵容单轮伤害是多少</a:t>
            </a:r>
            <a:endParaRPr lang="zh-CN" altLang="en-US" sz="2400">
              <a:solidFill>
                <a:srgbClr val="605E5E"/>
              </a:solidFill>
              <a:latin typeface="+mn-lt"/>
              <a:ea typeface="+mn-lt"/>
              <a:cs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2" name="Freeform 3824"/>
          <p:cNvSpPr>
            <a:spLocks noChangeArrowheads="1"/>
          </p:cNvSpPr>
          <p:nvPr/>
        </p:nvSpPr>
        <p:spPr bwMode="auto">
          <a:xfrm flipH="1" flipV="1">
            <a:off x="9599613" y="4660900"/>
            <a:ext cx="2290762" cy="731838"/>
          </a:xfrm>
          <a:custGeom>
            <a:avLst/>
            <a:gdLst>
              <a:gd name="T0" fmla="*/ 1593384 w 2099"/>
              <a:gd name="T1" fmla="*/ 0 h 807"/>
              <a:gd name="T2" fmla="*/ 0 w 2099"/>
              <a:gd name="T3" fmla="*/ 0 h 807"/>
              <a:gd name="T4" fmla="*/ 0 w 2099"/>
              <a:gd name="T5" fmla="*/ 9069 h 807"/>
              <a:gd name="T6" fmla="*/ 1587927 w 2099"/>
              <a:gd name="T7" fmla="*/ 9069 h 807"/>
              <a:gd name="T8" fmla="*/ 2282031 w 2099"/>
              <a:gd name="T9" fmla="*/ 731838 h 807"/>
              <a:gd name="T10" fmla="*/ 2290762 w 2099"/>
              <a:gd name="T11" fmla="*/ 727304 h 807"/>
              <a:gd name="T12" fmla="*/ 1593384 w 2099"/>
              <a:gd name="T13" fmla="*/ 0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9"/>
              <a:gd name="T22" fmla="*/ 0 h 807"/>
              <a:gd name="T23" fmla="*/ 2099 w 2099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A11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文本框 50"/>
          <p:cNvSpPr>
            <a:spLocks noChangeArrowheads="1"/>
          </p:cNvSpPr>
          <p:nvPr/>
        </p:nvSpPr>
        <p:spPr bwMode="auto">
          <a:xfrm>
            <a:off x="10163810" y="4140200"/>
            <a:ext cx="193738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605E5E"/>
                </a:solidFill>
                <a:latin typeface="+mn-lt"/>
                <a:ea typeface="+mn-lt"/>
                <a:cs typeface="+mn-lt"/>
                <a:sym typeface="Arial Unicode MS" pitchFamily="34" charset="-122"/>
              </a:rPr>
              <a:t>阵容里还需要额外的输出</a:t>
            </a:r>
            <a:r>
              <a:rPr lang="en-US" altLang="zh-CN" sz="2400">
                <a:solidFill>
                  <a:srgbClr val="605E5E"/>
                </a:solidFill>
                <a:latin typeface="+mn-lt"/>
                <a:ea typeface="+mn-lt"/>
                <a:cs typeface="+mn-lt"/>
                <a:sym typeface="Arial Unicode MS" pitchFamily="34" charset="-122"/>
              </a:rPr>
              <a:t>buff</a:t>
            </a:r>
            <a:r>
              <a:rPr lang="zh-CN" altLang="en-US" sz="2400">
                <a:solidFill>
                  <a:srgbClr val="605E5E"/>
                </a:solidFill>
                <a:latin typeface="+mn-lt"/>
                <a:ea typeface="+mn-lt"/>
                <a:cs typeface="+mn-lt"/>
                <a:sym typeface="Arial Unicode MS" pitchFamily="34" charset="-122"/>
              </a:rPr>
              <a:t>吗</a:t>
            </a:r>
            <a:endParaRPr lang="zh-CN" altLang="en-US" sz="2400">
              <a:solidFill>
                <a:srgbClr val="605E5E"/>
              </a:solidFill>
              <a:latin typeface="+mn-lt"/>
              <a:ea typeface="+mn-lt"/>
              <a:cs typeface="+mn-lt"/>
              <a:sym typeface="Arial Unicode MS" pitchFamily="34" charset="-122"/>
            </a:endParaRPr>
          </a:p>
        </p:txBody>
      </p:sp>
      <p:sp>
        <p:nvSpPr>
          <p:cNvPr id="4104" name="Freeform 3824"/>
          <p:cNvSpPr>
            <a:spLocks noChangeArrowheads="1"/>
          </p:cNvSpPr>
          <p:nvPr/>
        </p:nvSpPr>
        <p:spPr bwMode="auto">
          <a:xfrm flipH="1">
            <a:off x="9662160" y="2238375"/>
            <a:ext cx="2044700" cy="731838"/>
          </a:xfrm>
          <a:custGeom>
            <a:avLst/>
            <a:gdLst>
              <a:gd name="T0" fmla="*/ 1422231 w 2099"/>
              <a:gd name="T1" fmla="*/ 0 h 807"/>
              <a:gd name="T2" fmla="*/ 0 w 2099"/>
              <a:gd name="T3" fmla="*/ 0 h 807"/>
              <a:gd name="T4" fmla="*/ 0 w 2099"/>
              <a:gd name="T5" fmla="*/ 9069 h 807"/>
              <a:gd name="T6" fmla="*/ 1417360 w 2099"/>
              <a:gd name="T7" fmla="*/ 9069 h 807"/>
              <a:gd name="T8" fmla="*/ 2036907 w 2099"/>
              <a:gd name="T9" fmla="*/ 731838 h 807"/>
              <a:gd name="T10" fmla="*/ 2044700 w 2099"/>
              <a:gd name="T11" fmla="*/ 727304 h 807"/>
              <a:gd name="T12" fmla="*/ 1422231 w 2099"/>
              <a:gd name="T13" fmla="*/ 0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9"/>
              <a:gd name="T22" fmla="*/ 0 h 807"/>
              <a:gd name="T23" fmla="*/ 2099 w 2099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58B7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文本框 52"/>
          <p:cNvSpPr>
            <a:spLocks noChangeArrowheads="1"/>
          </p:cNvSpPr>
          <p:nvPr/>
        </p:nvSpPr>
        <p:spPr bwMode="auto">
          <a:xfrm>
            <a:off x="9459595" y="1476375"/>
            <a:ext cx="26828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605E5E"/>
                </a:solidFill>
                <a:latin typeface="+mj-lt"/>
                <a:ea typeface="+mj-lt"/>
                <a:cs typeface="Arial Unicode MS" pitchFamily="34" charset="-122"/>
                <a:sym typeface="Arial Unicode MS" pitchFamily="34" charset="-122"/>
              </a:rPr>
              <a:t>我的输出对于</a:t>
            </a:r>
            <a:endParaRPr lang="zh-CN" altLang="en-US" sz="2400">
              <a:solidFill>
                <a:srgbClr val="605E5E"/>
              </a:solidFill>
              <a:latin typeface="+mj-lt"/>
              <a:ea typeface="+mj-lt"/>
              <a:cs typeface="Arial Unicode MS" pitchFamily="34" charset="-122"/>
              <a:sym typeface="Arial Unicode MS" pitchFamily="34" charset="-122"/>
            </a:endParaRPr>
          </a:p>
          <a:p>
            <a:r>
              <a:rPr lang="zh-CN" altLang="en-US" sz="2400">
                <a:solidFill>
                  <a:srgbClr val="605E5E"/>
                </a:solidFill>
                <a:latin typeface="+mj-lt"/>
                <a:ea typeface="+mj-lt"/>
                <a:cs typeface="Arial Unicode MS" pitchFamily="34" charset="-122"/>
                <a:sym typeface="Arial Unicode MS" pitchFamily="34" charset="-122"/>
              </a:rPr>
              <a:t>这个本够吗</a:t>
            </a:r>
            <a:endParaRPr lang="zh-CN" altLang="en-US" sz="2400">
              <a:solidFill>
                <a:srgbClr val="605E5E"/>
              </a:solidFill>
              <a:latin typeface="+mj-lt"/>
              <a:ea typeface="+mj-lt"/>
              <a:cs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7" name="Freeform 3824"/>
          <p:cNvSpPr>
            <a:spLocks noChangeArrowheads="1"/>
          </p:cNvSpPr>
          <p:nvPr/>
        </p:nvSpPr>
        <p:spPr bwMode="auto">
          <a:xfrm>
            <a:off x="5262563" y="2327275"/>
            <a:ext cx="1598612" cy="590550"/>
          </a:xfrm>
          <a:custGeom>
            <a:avLst/>
            <a:gdLst>
              <a:gd name="T0" fmla="*/ 1111945 w 2099"/>
              <a:gd name="T1" fmla="*/ 0 h 807"/>
              <a:gd name="T2" fmla="*/ 0 w 2099"/>
              <a:gd name="T3" fmla="*/ 0 h 807"/>
              <a:gd name="T4" fmla="*/ 0 w 2099"/>
              <a:gd name="T5" fmla="*/ 7318 h 807"/>
              <a:gd name="T6" fmla="*/ 1108137 w 2099"/>
              <a:gd name="T7" fmla="*/ 7318 h 807"/>
              <a:gd name="T8" fmla="*/ 1592519 w 2099"/>
              <a:gd name="T9" fmla="*/ 590550 h 807"/>
              <a:gd name="T10" fmla="*/ 1598612 w 2099"/>
              <a:gd name="T11" fmla="*/ 586891 h 807"/>
              <a:gd name="T12" fmla="*/ 1111945 w 2099"/>
              <a:gd name="T13" fmla="*/ 0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99"/>
              <a:gd name="T22" fmla="*/ 0 h 807"/>
              <a:gd name="T23" fmla="*/ 2099 w 2099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99" h="807">
                <a:moveTo>
                  <a:pt x="1460" y="0"/>
                </a:moveTo>
                <a:lnTo>
                  <a:pt x="0" y="0"/>
                </a:lnTo>
                <a:lnTo>
                  <a:pt x="0" y="10"/>
                </a:lnTo>
                <a:lnTo>
                  <a:pt x="1455" y="10"/>
                </a:lnTo>
                <a:lnTo>
                  <a:pt x="2091" y="807"/>
                </a:lnTo>
                <a:lnTo>
                  <a:pt x="2099" y="802"/>
                </a:lnTo>
                <a:lnTo>
                  <a:pt x="1460" y="0"/>
                </a:lnTo>
                <a:close/>
              </a:path>
            </a:pathLst>
          </a:custGeom>
          <a:solidFill>
            <a:srgbClr val="B9B8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Rectangle 39"/>
          <p:cNvSpPr>
            <a:spLocks noChangeArrowheads="1"/>
          </p:cNvSpPr>
          <p:nvPr/>
        </p:nvSpPr>
        <p:spPr bwMode="auto">
          <a:xfrm>
            <a:off x="685800" y="4576763"/>
            <a:ext cx="459422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在这里一次解决！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</p:txBody>
      </p:sp>
      <p:sp>
        <p:nvSpPr>
          <p:cNvPr id="4109" name="Rectangle 39"/>
          <p:cNvSpPr>
            <a:spLocks noChangeArrowheads="1"/>
          </p:cNvSpPr>
          <p:nvPr/>
        </p:nvSpPr>
        <p:spPr bwMode="auto">
          <a:xfrm>
            <a:off x="742950" y="2686368"/>
            <a:ext cx="3113088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Droid Sans" pitchFamily="2" charset="0"/>
              </a:rPr>
              <a:t>在玩游戏的时候你是否有这些疑惑？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Droid Sans" pitchFamily="2" charset="0"/>
            </a:endParaRPr>
          </a:p>
        </p:txBody>
      </p:sp>
      <p:grpSp>
        <p:nvGrpSpPr>
          <p:cNvPr id="4110" name="Group 14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4138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7184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3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4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5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6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7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148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4149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150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151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139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8526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阴阳师实际伤害计算器</a:t>
              </a:r>
              <a:endPara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11" name="Group 27"/>
          <p:cNvGrpSpPr/>
          <p:nvPr/>
        </p:nvGrpSpPr>
        <p:grpSpPr bwMode="auto">
          <a:xfrm>
            <a:off x="5807075" y="2082800"/>
            <a:ext cx="4476750" cy="4165600"/>
            <a:chOff x="0" y="0"/>
            <a:chExt cx="7050" cy="6560"/>
          </a:xfrm>
        </p:grpSpPr>
        <p:sp>
          <p:nvSpPr>
            <p:cNvPr id="4112" name="Freeform 29"/>
            <p:cNvSpPr>
              <a:spLocks noEditPoints="1" noChangeArrowheads="1"/>
            </p:cNvSpPr>
            <p:nvPr/>
          </p:nvSpPr>
          <p:spPr bwMode="auto">
            <a:xfrm>
              <a:off x="2698" y="2242"/>
              <a:ext cx="1834" cy="1956"/>
            </a:xfrm>
            <a:custGeom>
              <a:avLst/>
              <a:gdLst>
                <a:gd name="T0" fmla="*/ 651 w 358"/>
                <a:gd name="T1" fmla="*/ 1495 h 382"/>
                <a:gd name="T2" fmla="*/ 1650 w 358"/>
                <a:gd name="T3" fmla="*/ 323 h 382"/>
                <a:gd name="T4" fmla="*/ 1706 w 358"/>
                <a:gd name="T5" fmla="*/ 579 h 382"/>
                <a:gd name="T6" fmla="*/ 1721 w 358"/>
                <a:gd name="T7" fmla="*/ 911 h 382"/>
                <a:gd name="T8" fmla="*/ 1732 w 358"/>
                <a:gd name="T9" fmla="*/ 1255 h 382"/>
                <a:gd name="T10" fmla="*/ 1644 w 358"/>
                <a:gd name="T11" fmla="*/ 1608 h 382"/>
                <a:gd name="T12" fmla="*/ 1388 w 358"/>
                <a:gd name="T13" fmla="*/ 1956 h 382"/>
                <a:gd name="T14" fmla="*/ 881 w 358"/>
                <a:gd name="T15" fmla="*/ 1157 h 382"/>
                <a:gd name="T16" fmla="*/ 630 w 358"/>
                <a:gd name="T17" fmla="*/ 1009 h 382"/>
                <a:gd name="T18" fmla="*/ 640 w 358"/>
                <a:gd name="T19" fmla="*/ 1065 h 382"/>
                <a:gd name="T20" fmla="*/ 891 w 358"/>
                <a:gd name="T21" fmla="*/ 1208 h 382"/>
                <a:gd name="T22" fmla="*/ 881 w 358"/>
                <a:gd name="T23" fmla="*/ 1157 h 382"/>
                <a:gd name="T24" fmla="*/ 1475 w 358"/>
                <a:gd name="T25" fmla="*/ 696 h 382"/>
                <a:gd name="T26" fmla="*/ 1347 w 358"/>
                <a:gd name="T27" fmla="*/ 640 h 382"/>
                <a:gd name="T28" fmla="*/ 876 w 358"/>
                <a:gd name="T29" fmla="*/ 358 h 382"/>
                <a:gd name="T30" fmla="*/ 758 w 358"/>
                <a:gd name="T31" fmla="*/ 277 h 382"/>
                <a:gd name="T32" fmla="*/ 876 w 358"/>
                <a:gd name="T33" fmla="*/ 358 h 382"/>
                <a:gd name="T34" fmla="*/ 1045 w 358"/>
                <a:gd name="T35" fmla="*/ 200 h 382"/>
                <a:gd name="T36" fmla="*/ 989 w 358"/>
                <a:gd name="T37" fmla="*/ 328 h 382"/>
                <a:gd name="T38" fmla="*/ 1322 w 358"/>
                <a:gd name="T39" fmla="*/ 527 h 382"/>
                <a:gd name="T40" fmla="*/ 1404 w 358"/>
                <a:gd name="T41" fmla="*/ 410 h 382"/>
                <a:gd name="T42" fmla="*/ 1322 w 358"/>
                <a:gd name="T43" fmla="*/ 527 h 382"/>
                <a:gd name="T44" fmla="*/ 1276 w 358"/>
                <a:gd name="T45" fmla="*/ 282 h 382"/>
                <a:gd name="T46" fmla="*/ 1158 w 358"/>
                <a:gd name="T47" fmla="*/ 364 h 382"/>
                <a:gd name="T48" fmla="*/ 932 w 358"/>
                <a:gd name="T49" fmla="*/ 1070 h 382"/>
                <a:gd name="T50" fmla="*/ 681 w 358"/>
                <a:gd name="T51" fmla="*/ 922 h 382"/>
                <a:gd name="T52" fmla="*/ 692 w 358"/>
                <a:gd name="T53" fmla="*/ 973 h 382"/>
                <a:gd name="T54" fmla="*/ 943 w 358"/>
                <a:gd name="T55" fmla="*/ 1121 h 382"/>
                <a:gd name="T56" fmla="*/ 932 w 358"/>
                <a:gd name="T57" fmla="*/ 1070 h 382"/>
                <a:gd name="T58" fmla="*/ 804 w 358"/>
                <a:gd name="T59" fmla="*/ 533 h 382"/>
                <a:gd name="T60" fmla="*/ 953 w 358"/>
                <a:gd name="T61" fmla="*/ 998 h 382"/>
                <a:gd name="T62" fmla="*/ 1137 w 358"/>
                <a:gd name="T63" fmla="*/ 461 h 382"/>
                <a:gd name="T64" fmla="*/ 697 w 358"/>
                <a:gd name="T65" fmla="*/ 1219 h 382"/>
                <a:gd name="T66" fmla="*/ 661 w 358"/>
                <a:gd name="T67" fmla="*/ 1106 h 3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58"/>
                <a:gd name="T103" fmla="*/ 0 h 382"/>
                <a:gd name="T104" fmla="*/ 358 w 358"/>
                <a:gd name="T105" fmla="*/ 382 h 3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58" h="382">
                  <a:moveTo>
                    <a:pt x="131" y="382"/>
                  </a:moveTo>
                  <a:cubicBezTo>
                    <a:pt x="135" y="352"/>
                    <a:pt x="135" y="320"/>
                    <a:pt x="127" y="292"/>
                  </a:cubicBezTo>
                  <a:cubicBezTo>
                    <a:pt x="0" y="220"/>
                    <a:pt x="34" y="56"/>
                    <a:pt x="140" y="23"/>
                  </a:cubicBezTo>
                  <a:cubicBezTo>
                    <a:pt x="196" y="0"/>
                    <a:pt x="272" y="14"/>
                    <a:pt x="322" y="63"/>
                  </a:cubicBezTo>
                  <a:cubicBezTo>
                    <a:pt x="358" y="99"/>
                    <a:pt x="340" y="109"/>
                    <a:pt x="340" y="109"/>
                  </a:cubicBezTo>
                  <a:cubicBezTo>
                    <a:pt x="333" y="113"/>
                    <a:pt x="333" y="113"/>
                    <a:pt x="333" y="113"/>
                  </a:cubicBezTo>
                  <a:cubicBezTo>
                    <a:pt x="337" y="130"/>
                    <a:pt x="345" y="162"/>
                    <a:pt x="344" y="166"/>
                  </a:cubicBezTo>
                  <a:cubicBezTo>
                    <a:pt x="342" y="172"/>
                    <a:pt x="336" y="178"/>
                    <a:pt x="336" y="178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41" y="265"/>
                    <a:pt x="343" y="281"/>
                    <a:pt x="341" y="300"/>
                  </a:cubicBezTo>
                  <a:cubicBezTo>
                    <a:pt x="341" y="304"/>
                    <a:pt x="330" y="313"/>
                    <a:pt x="321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82"/>
                    <a:pt x="271" y="382"/>
                    <a:pt x="271" y="382"/>
                  </a:cubicBezTo>
                  <a:cubicBezTo>
                    <a:pt x="131" y="382"/>
                    <a:pt x="131" y="382"/>
                    <a:pt x="131" y="382"/>
                  </a:cubicBezTo>
                  <a:close/>
                  <a:moveTo>
                    <a:pt x="172" y="226"/>
                  </a:moveTo>
                  <a:cubicBezTo>
                    <a:pt x="132" y="196"/>
                    <a:pt x="132" y="196"/>
                    <a:pt x="132" y="196"/>
                  </a:cubicBezTo>
                  <a:cubicBezTo>
                    <a:pt x="129" y="193"/>
                    <a:pt x="125" y="194"/>
                    <a:pt x="123" y="197"/>
                  </a:cubicBezTo>
                  <a:cubicBezTo>
                    <a:pt x="123" y="197"/>
                    <a:pt x="123" y="197"/>
                    <a:pt x="123" y="197"/>
                  </a:cubicBezTo>
                  <a:cubicBezTo>
                    <a:pt x="121" y="201"/>
                    <a:pt x="122" y="205"/>
                    <a:pt x="125" y="208"/>
                  </a:cubicBezTo>
                  <a:cubicBezTo>
                    <a:pt x="165" y="238"/>
                    <a:pt x="165" y="238"/>
                    <a:pt x="165" y="238"/>
                  </a:cubicBezTo>
                  <a:cubicBezTo>
                    <a:pt x="168" y="240"/>
                    <a:pt x="172" y="239"/>
                    <a:pt x="174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6" y="233"/>
                    <a:pt x="175" y="228"/>
                    <a:pt x="172" y="226"/>
                  </a:cubicBezTo>
                  <a:close/>
                  <a:moveTo>
                    <a:pt x="263" y="136"/>
                  </a:moveTo>
                  <a:cubicBezTo>
                    <a:pt x="288" y="136"/>
                    <a:pt x="288" y="136"/>
                    <a:pt x="288" y="136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63" y="125"/>
                    <a:pt x="263" y="125"/>
                    <a:pt x="263" y="125"/>
                  </a:cubicBezTo>
                  <a:cubicBezTo>
                    <a:pt x="263" y="136"/>
                    <a:pt x="263" y="136"/>
                    <a:pt x="263" y="136"/>
                  </a:cubicBezTo>
                  <a:close/>
                  <a:moveTo>
                    <a:pt x="171" y="70"/>
                  </a:moveTo>
                  <a:cubicBezTo>
                    <a:pt x="158" y="48"/>
                    <a:pt x="158" y="48"/>
                    <a:pt x="158" y="48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71" y="70"/>
                    <a:pt x="171" y="70"/>
                    <a:pt x="171" y="70"/>
                  </a:cubicBezTo>
                  <a:close/>
                  <a:moveTo>
                    <a:pt x="204" y="64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204" y="64"/>
                    <a:pt x="204" y="64"/>
                    <a:pt x="204" y="64"/>
                  </a:cubicBezTo>
                  <a:close/>
                  <a:moveTo>
                    <a:pt x="258" y="103"/>
                  </a:moveTo>
                  <a:cubicBezTo>
                    <a:pt x="279" y="90"/>
                    <a:pt x="279" y="90"/>
                    <a:pt x="279" y="90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8" y="103"/>
                    <a:pt x="258" y="103"/>
                    <a:pt x="258" y="103"/>
                  </a:cubicBezTo>
                  <a:close/>
                  <a:moveTo>
                    <a:pt x="236" y="76"/>
                  </a:moveTo>
                  <a:cubicBezTo>
                    <a:pt x="249" y="55"/>
                    <a:pt x="249" y="55"/>
                    <a:pt x="249" y="55"/>
                  </a:cubicBezTo>
                  <a:cubicBezTo>
                    <a:pt x="239" y="49"/>
                    <a:pt x="239" y="49"/>
                    <a:pt x="239" y="49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36" y="76"/>
                    <a:pt x="236" y="76"/>
                    <a:pt x="236" y="76"/>
                  </a:cubicBezTo>
                  <a:close/>
                  <a:moveTo>
                    <a:pt x="182" y="209"/>
                  </a:moveTo>
                  <a:cubicBezTo>
                    <a:pt x="142" y="178"/>
                    <a:pt x="142" y="178"/>
                    <a:pt x="142" y="178"/>
                  </a:cubicBezTo>
                  <a:cubicBezTo>
                    <a:pt x="139" y="176"/>
                    <a:pt x="135" y="177"/>
                    <a:pt x="133" y="180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1" y="183"/>
                    <a:pt x="132" y="188"/>
                    <a:pt x="135" y="190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8" y="223"/>
                    <a:pt x="182" y="222"/>
                    <a:pt x="184" y="219"/>
                  </a:cubicBezTo>
                  <a:cubicBezTo>
                    <a:pt x="184" y="219"/>
                    <a:pt x="184" y="219"/>
                    <a:pt x="184" y="219"/>
                  </a:cubicBezTo>
                  <a:cubicBezTo>
                    <a:pt x="186" y="216"/>
                    <a:pt x="185" y="211"/>
                    <a:pt x="182" y="209"/>
                  </a:cubicBezTo>
                  <a:close/>
                  <a:moveTo>
                    <a:pt x="222" y="90"/>
                  </a:moveTo>
                  <a:cubicBezTo>
                    <a:pt x="198" y="76"/>
                    <a:pt x="169" y="83"/>
                    <a:pt x="157" y="104"/>
                  </a:cubicBezTo>
                  <a:cubicBezTo>
                    <a:pt x="144" y="126"/>
                    <a:pt x="160" y="151"/>
                    <a:pt x="149" y="174"/>
                  </a:cubicBezTo>
                  <a:cubicBezTo>
                    <a:pt x="186" y="195"/>
                    <a:pt x="186" y="195"/>
                    <a:pt x="186" y="195"/>
                  </a:cubicBezTo>
                  <a:cubicBezTo>
                    <a:pt x="200" y="174"/>
                    <a:pt x="229" y="176"/>
                    <a:pt x="242" y="154"/>
                  </a:cubicBezTo>
                  <a:cubicBezTo>
                    <a:pt x="255" y="132"/>
                    <a:pt x="245" y="104"/>
                    <a:pt x="222" y="90"/>
                  </a:cubicBezTo>
                  <a:close/>
                  <a:moveTo>
                    <a:pt x="129" y="216"/>
                  </a:moveTo>
                  <a:cubicBezTo>
                    <a:pt x="125" y="224"/>
                    <a:pt x="128" y="233"/>
                    <a:pt x="136" y="238"/>
                  </a:cubicBezTo>
                  <a:cubicBezTo>
                    <a:pt x="142" y="241"/>
                    <a:pt x="150" y="240"/>
                    <a:pt x="155" y="236"/>
                  </a:cubicBezTo>
                  <a:lnTo>
                    <a:pt x="129" y="21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13" name="Group 29"/>
            <p:cNvGrpSpPr/>
            <p:nvPr/>
          </p:nvGrpSpPr>
          <p:grpSpPr bwMode="auto">
            <a:xfrm>
              <a:off x="0" y="0"/>
              <a:ext cx="7051" cy="6560"/>
              <a:chOff x="0" y="0"/>
              <a:chExt cx="7051" cy="6560"/>
            </a:xfrm>
          </p:grpSpPr>
          <p:sp>
            <p:nvSpPr>
              <p:cNvPr id="7198" name="Freeform 30"/>
              <p:cNvSpPr>
                <a:spLocks noChangeArrowheads="1"/>
              </p:cNvSpPr>
              <p:nvPr/>
            </p:nvSpPr>
            <p:spPr bwMode="auto">
              <a:xfrm rot="4320000">
                <a:off x="994" y="-676"/>
                <a:ext cx="2386" cy="4374"/>
              </a:xfrm>
              <a:custGeom>
                <a:avLst/>
                <a:gdLst>
                  <a:gd name="T0" fmla="*/ 1069 w 1468"/>
                  <a:gd name="T1" fmla="*/ 2104 h 2692"/>
                  <a:gd name="T2" fmla="*/ 1253 w 1468"/>
                  <a:gd name="T3" fmla="*/ 1036 h 2692"/>
                  <a:gd name="T4" fmla="*/ 1253 w 1468"/>
                  <a:gd name="T5" fmla="*/ 1032 h 2692"/>
                  <a:gd name="T6" fmla="*/ 204 w 1468"/>
                  <a:gd name="T7" fmla="*/ 0 h 2692"/>
                  <a:gd name="T8" fmla="*/ 90 w 1468"/>
                  <a:gd name="T9" fmla="*/ 1224 h 2692"/>
                  <a:gd name="T10" fmla="*/ 860 w 1468"/>
                  <a:gd name="T11" fmla="*/ 2393 h 2692"/>
                  <a:gd name="T12" fmla="*/ 1468 w 1468"/>
                  <a:gd name="T13" fmla="*/ 2692 h 2692"/>
                  <a:gd name="T14" fmla="*/ 1069 w 1468"/>
                  <a:gd name="T15" fmla="*/ 2104 h 26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68"/>
                  <a:gd name="T25" fmla="*/ 0 h 2692"/>
                  <a:gd name="T26" fmla="*/ 1468 w 1468"/>
                  <a:gd name="T27" fmla="*/ 2692 h 26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68" h="2692">
                    <a:moveTo>
                      <a:pt x="1069" y="2104"/>
                    </a:moveTo>
                    <a:cubicBezTo>
                      <a:pt x="1099" y="1845"/>
                      <a:pt x="1241" y="1097"/>
                      <a:pt x="1253" y="1036"/>
                    </a:cubicBezTo>
                    <a:cubicBezTo>
                      <a:pt x="1253" y="1032"/>
                      <a:pt x="1253" y="1032"/>
                      <a:pt x="1253" y="1032"/>
                    </a:cubicBezTo>
                    <a:cubicBezTo>
                      <a:pt x="204" y="0"/>
                      <a:pt x="204" y="0"/>
                      <a:pt x="204" y="0"/>
                    </a:cubicBezTo>
                    <a:cubicBezTo>
                      <a:pt x="34" y="392"/>
                      <a:pt x="0" y="821"/>
                      <a:pt x="90" y="1224"/>
                    </a:cubicBezTo>
                    <a:cubicBezTo>
                      <a:pt x="192" y="1678"/>
                      <a:pt x="454" y="2098"/>
                      <a:pt x="860" y="2393"/>
                    </a:cubicBezTo>
                    <a:cubicBezTo>
                      <a:pt x="1049" y="2531"/>
                      <a:pt x="1255" y="2630"/>
                      <a:pt x="1468" y="2692"/>
                    </a:cubicBezTo>
                    <a:cubicBezTo>
                      <a:pt x="1168" y="2531"/>
                      <a:pt x="1049" y="2280"/>
                      <a:pt x="1069" y="2104"/>
                    </a:cubicBezTo>
                    <a:close/>
                  </a:path>
                </a:pathLst>
              </a:custGeom>
              <a:blipFill dpi="0" rotWithShape="1">
                <a:blip r:embed="rId5" cstate="print"/>
                <a:srcRect/>
                <a:stretch>
                  <a:fillRect r="-22590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/>
              <a:lstStyle/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4117" name="组合 27"/>
              <p:cNvGrpSpPr/>
              <p:nvPr/>
            </p:nvGrpSpPr>
            <p:grpSpPr bwMode="auto">
              <a:xfrm>
                <a:off x="399" y="0"/>
                <a:ext cx="6652" cy="6561"/>
                <a:chOff x="0" y="0"/>
                <a:chExt cx="5233121" cy="5162015"/>
              </a:xfrm>
            </p:grpSpPr>
            <p:sp>
              <p:nvSpPr>
                <p:cNvPr id="7200" name="Freeform 27"/>
                <p:cNvSpPr>
                  <a:spLocks noChangeArrowheads="1"/>
                </p:cNvSpPr>
                <p:nvPr/>
              </p:nvSpPr>
              <p:spPr bwMode="auto">
                <a:xfrm>
                  <a:off x="1749112" y="0"/>
                  <a:ext cx="3334692" cy="1983752"/>
                </a:xfrm>
                <a:custGeom>
                  <a:avLst/>
                  <a:gdLst>
                    <a:gd name="T0" fmla="*/ 1978 w 2605"/>
                    <a:gd name="T1" fmla="*/ 494 h 1551"/>
                    <a:gd name="T2" fmla="*/ 668 w 2605"/>
                    <a:gd name="T3" fmla="*/ 0 h 1551"/>
                    <a:gd name="T4" fmla="*/ 0 w 2605"/>
                    <a:gd name="T5" fmla="*/ 115 h 1551"/>
                    <a:gd name="T6" fmla="*/ 668 w 2605"/>
                    <a:gd name="T7" fmla="*/ 357 h 1551"/>
                    <a:gd name="T8" fmla="*/ 1148 w 2605"/>
                    <a:gd name="T9" fmla="*/ 1328 h 1551"/>
                    <a:gd name="T10" fmla="*/ 1150 w 2605"/>
                    <a:gd name="T11" fmla="*/ 1332 h 1551"/>
                    <a:gd name="T12" fmla="*/ 2605 w 2605"/>
                    <a:gd name="T13" fmla="*/ 1551 h 1551"/>
                    <a:gd name="T14" fmla="*/ 1978 w 2605"/>
                    <a:gd name="T15" fmla="*/ 494 h 155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05"/>
                    <a:gd name="T25" fmla="*/ 0 h 1551"/>
                    <a:gd name="T26" fmla="*/ 2605 w 2605"/>
                    <a:gd name="T27" fmla="*/ 1551 h 155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05" h="1551">
                      <a:moveTo>
                        <a:pt x="1978" y="494"/>
                      </a:moveTo>
                      <a:cubicBezTo>
                        <a:pt x="1629" y="186"/>
                        <a:pt x="1170" y="0"/>
                        <a:pt x="668" y="0"/>
                      </a:cubicBezTo>
                      <a:cubicBezTo>
                        <a:pt x="434" y="0"/>
                        <a:pt x="209" y="41"/>
                        <a:pt x="0" y="115"/>
                      </a:cubicBezTo>
                      <a:cubicBezTo>
                        <a:pt x="338" y="69"/>
                        <a:pt x="581" y="202"/>
                        <a:pt x="668" y="357"/>
                      </a:cubicBezTo>
                      <a:cubicBezTo>
                        <a:pt x="797" y="584"/>
                        <a:pt x="1122" y="1273"/>
                        <a:pt x="1148" y="1328"/>
                      </a:cubicBezTo>
                      <a:cubicBezTo>
                        <a:pt x="1150" y="1332"/>
                        <a:pt x="1150" y="1332"/>
                        <a:pt x="1150" y="1332"/>
                      </a:cubicBezTo>
                      <a:cubicBezTo>
                        <a:pt x="2605" y="1551"/>
                        <a:pt x="2605" y="1551"/>
                        <a:pt x="2605" y="1551"/>
                      </a:cubicBezTo>
                      <a:cubicBezTo>
                        <a:pt x="2512" y="1134"/>
                        <a:pt x="2288" y="766"/>
                        <a:pt x="1978" y="494"/>
                      </a:cubicBezTo>
                      <a:close/>
                    </a:path>
                  </a:pathLst>
                </a:custGeom>
                <a:blipFill dpi="0" rotWithShape="1">
                  <a:blip r:embed="rId6" cstate="print"/>
                  <a:srcRect/>
                  <a:stretch>
                    <a:fillRect r="-5757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pPr>
                    <a:defRPr/>
                  </a:pPr>
                  <a:endParaRPr lang="zh-CN" altLang="zh-CN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201" name="Freeform 28"/>
                <p:cNvSpPr>
                  <a:spLocks noChangeArrowheads="1"/>
                </p:cNvSpPr>
                <p:nvPr/>
              </p:nvSpPr>
              <p:spPr bwMode="auto">
                <a:xfrm>
                  <a:off x="3576439" y="1023871"/>
                  <a:ext cx="1656682" cy="3739972"/>
                </a:xfrm>
                <a:custGeom>
                  <a:avLst/>
                  <a:gdLst>
                    <a:gd name="T0" fmla="*/ 1139 w 1295"/>
                    <a:gd name="T1" fmla="*/ 613 h 2922"/>
                    <a:gd name="T2" fmla="*/ 826 w 1295"/>
                    <a:gd name="T3" fmla="*/ 0 h 2922"/>
                    <a:gd name="T4" fmla="*/ 779 w 1295"/>
                    <a:gd name="T5" fmla="*/ 710 h 2922"/>
                    <a:gd name="T6" fmla="*/ 4 w 1295"/>
                    <a:gd name="T7" fmla="*/ 1467 h 2922"/>
                    <a:gd name="T8" fmla="*/ 0 w 1295"/>
                    <a:gd name="T9" fmla="*/ 1470 h 2922"/>
                    <a:gd name="T10" fmla="*/ 242 w 1295"/>
                    <a:gd name="T11" fmla="*/ 2922 h 2922"/>
                    <a:gd name="T12" fmla="*/ 1054 w 1295"/>
                    <a:gd name="T13" fmla="*/ 1998 h 2922"/>
                    <a:gd name="T14" fmla="*/ 1139 w 1295"/>
                    <a:gd name="T15" fmla="*/ 613 h 292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95"/>
                    <a:gd name="T25" fmla="*/ 0 h 2922"/>
                    <a:gd name="T26" fmla="*/ 1295 w 1295"/>
                    <a:gd name="T27" fmla="*/ 2922 h 292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95" h="2922">
                      <a:moveTo>
                        <a:pt x="1139" y="613"/>
                      </a:moveTo>
                      <a:cubicBezTo>
                        <a:pt x="1067" y="390"/>
                        <a:pt x="962" y="176"/>
                        <a:pt x="826" y="0"/>
                      </a:cubicBezTo>
                      <a:cubicBezTo>
                        <a:pt x="974" y="307"/>
                        <a:pt x="900" y="580"/>
                        <a:pt x="779" y="710"/>
                      </a:cubicBezTo>
                      <a:cubicBezTo>
                        <a:pt x="603" y="903"/>
                        <a:pt x="49" y="1425"/>
                        <a:pt x="4" y="1467"/>
                      </a:cubicBezTo>
                      <a:cubicBezTo>
                        <a:pt x="0" y="1470"/>
                        <a:pt x="0" y="1470"/>
                        <a:pt x="0" y="1470"/>
                      </a:cubicBezTo>
                      <a:cubicBezTo>
                        <a:pt x="242" y="2922"/>
                        <a:pt x="242" y="2922"/>
                        <a:pt x="242" y="2922"/>
                      </a:cubicBezTo>
                      <a:cubicBezTo>
                        <a:pt x="610" y="2704"/>
                        <a:pt x="891" y="2377"/>
                        <a:pt x="1054" y="1998"/>
                      </a:cubicBezTo>
                      <a:cubicBezTo>
                        <a:pt x="1239" y="1571"/>
                        <a:pt x="1295" y="1091"/>
                        <a:pt x="1139" y="613"/>
                      </a:cubicBezTo>
                      <a:close/>
                    </a:path>
                  </a:pathLst>
                </a:custGeom>
                <a:blipFill dpi="0" rotWithShape="1">
                  <a:blip r:embed="rId7" cstate="print"/>
                  <a:srcRect/>
                  <a:stretch>
                    <a:fillRect r="-301335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pPr>
                    <a:defRPr/>
                  </a:pPr>
                  <a:endParaRPr lang="zh-CN" altLang="zh-CN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124" name="Freeform 29" descr="extracolor5"/>
                <p:cNvSpPr>
                  <a:spLocks noChangeArrowheads="1"/>
                </p:cNvSpPr>
                <p:nvPr/>
              </p:nvSpPr>
              <p:spPr bwMode="auto">
                <a:xfrm>
                  <a:off x="910107" y="3611989"/>
                  <a:ext cx="3775525" cy="1550026"/>
                </a:xfrm>
                <a:custGeom>
                  <a:avLst/>
                  <a:gdLst>
                    <a:gd name="T0" fmla="*/ 2901987 w 2952"/>
                    <a:gd name="T1" fmla="*/ 649266 h 1208"/>
                    <a:gd name="T2" fmla="*/ 1675453 w 2952"/>
                    <a:gd name="T3" fmla="*/ 2566 h 1208"/>
                    <a:gd name="T4" fmla="*/ 1670337 w 2952"/>
                    <a:gd name="T5" fmla="*/ 0 h 1208"/>
                    <a:gd name="T6" fmla="*/ 0 w 2952"/>
                    <a:gd name="T7" fmla="*/ 869965 h 1208"/>
                    <a:gd name="T8" fmla="*/ 1443959 w 2952"/>
                    <a:gd name="T9" fmla="*/ 1494851 h 1208"/>
                    <a:gd name="T10" fmla="*/ 3170571 w 2952"/>
                    <a:gd name="T11" fmla="*/ 1020092 h 1208"/>
                    <a:gd name="T12" fmla="*/ 3775525 w 2952"/>
                    <a:gd name="T13" fmla="*/ 396488 h 1208"/>
                    <a:gd name="T14" fmla="*/ 2901987 w 2952"/>
                    <a:gd name="T15" fmla="*/ 649266 h 120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952"/>
                    <a:gd name="T25" fmla="*/ 0 h 1208"/>
                    <a:gd name="T26" fmla="*/ 2952 w 2952"/>
                    <a:gd name="T27" fmla="*/ 1208 h 120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952" h="1208">
                      <a:moveTo>
                        <a:pt x="2269" y="506"/>
                      </a:moveTo>
                      <a:cubicBezTo>
                        <a:pt x="2032" y="398"/>
                        <a:pt x="1364" y="31"/>
                        <a:pt x="1310" y="2"/>
                      </a:cubicBezTo>
                      <a:cubicBezTo>
                        <a:pt x="1306" y="0"/>
                        <a:pt x="1306" y="0"/>
                        <a:pt x="1306" y="0"/>
                      </a:cubicBezTo>
                      <a:cubicBezTo>
                        <a:pt x="0" y="678"/>
                        <a:pt x="0" y="678"/>
                        <a:pt x="0" y="678"/>
                      </a:cubicBezTo>
                      <a:cubicBezTo>
                        <a:pt x="321" y="961"/>
                        <a:pt x="718" y="1127"/>
                        <a:pt x="1129" y="1165"/>
                      </a:cubicBezTo>
                      <a:cubicBezTo>
                        <a:pt x="1592" y="1208"/>
                        <a:pt x="2073" y="1090"/>
                        <a:pt x="2479" y="795"/>
                      </a:cubicBezTo>
                      <a:cubicBezTo>
                        <a:pt x="2669" y="657"/>
                        <a:pt x="2826" y="492"/>
                        <a:pt x="2952" y="309"/>
                      </a:cubicBezTo>
                      <a:cubicBezTo>
                        <a:pt x="2706" y="544"/>
                        <a:pt x="2431" y="580"/>
                        <a:pt x="2269" y="506"/>
                      </a:cubicBezTo>
                      <a:close/>
                    </a:path>
                  </a:pathLst>
                </a:custGeom>
                <a:blipFill dpi="0" rotWithShape="0">
                  <a:blip r:embed="rId8" cstate="print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endParaRPr lang="zh-CN" altLang="en-US"/>
                </a:p>
              </p:txBody>
            </p:sp>
            <p:sp>
              <p:nvSpPr>
                <p:cNvPr id="7203" name="Freeform 30"/>
                <p:cNvSpPr>
                  <a:spLocks noChangeArrowheads="1"/>
                </p:cNvSpPr>
                <p:nvPr/>
              </p:nvSpPr>
              <p:spPr bwMode="auto">
                <a:xfrm>
                  <a:off x="0" y="1571355"/>
                  <a:ext cx="1877096" cy="3441343"/>
                </a:xfrm>
                <a:custGeom>
                  <a:avLst/>
                  <a:gdLst>
                    <a:gd name="T0" fmla="*/ 1069 w 1468"/>
                    <a:gd name="T1" fmla="*/ 2104 h 2692"/>
                    <a:gd name="T2" fmla="*/ 1253 w 1468"/>
                    <a:gd name="T3" fmla="*/ 1036 h 2692"/>
                    <a:gd name="T4" fmla="*/ 1253 w 1468"/>
                    <a:gd name="T5" fmla="*/ 1032 h 2692"/>
                    <a:gd name="T6" fmla="*/ 204 w 1468"/>
                    <a:gd name="T7" fmla="*/ 0 h 2692"/>
                    <a:gd name="T8" fmla="*/ 90 w 1468"/>
                    <a:gd name="T9" fmla="*/ 1224 h 2692"/>
                    <a:gd name="T10" fmla="*/ 860 w 1468"/>
                    <a:gd name="T11" fmla="*/ 2393 h 2692"/>
                    <a:gd name="T12" fmla="*/ 1468 w 1468"/>
                    <a:gd name="T13" fmla="*/ 2692 h 2692"/>
                    <a:gd name="T14" fmla="*/ 1069 w 1468"/>
                    <a:gd name="T15" fmla="*/ 2104 h 269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68"/>
                    <a:gd name="T25" fmla="*/ 0 h 2692"/>
                    <a:gd name="T26" fmla="*/ 1468 w 1468"/>
                    <a:gd name="T27" fmla="*/ 2692 h 269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68" h="2692">
                      <a:moveTo>
                        <a:pt x="1069" y="2104"/>
                      </a:moveTo>
                      <a:cubicBezTo>
                        <a:pt x="1099" y="1845"/>
                        <a:pt x="1241" y="1097"/>
                        <a:pt x="1253" y="1036"/>
                      </a:cubicBezTo>
                      <a:cubicBezTo>
                        <a:pt x="1253" y="1032"/>
                        <a:pt x="1253" y="1032"/>
                        <a:pt x="1253" y="1032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34" y="392"/>
                        <a:pt x="0" y="821"/>
                        <a:pt x="90" y="1224"/>
                      </a:cubicBezTo>
                      <a:cubicBezTo>
                        <a:pt x="192" y="1678"/>
                        <a:pt x="454" y="2098"/>
                        <a:pt x="860" y="2393"/>
                      </a:cubicBezTo>
                      <a:cubicBezTo>
                        <a:pt x="1049" y="2531"/>
                        <a:pt x="1255" y="2630"/>
                        <a:pt x="1468" y="2692"/>
                      </a:cubicBezTo>
                      <a:cubicBezTo>
                        <a:pt x="1168" y="2531"/>
                        <a:pt x="1049" y="2280"/>
                        <a:pt x="1069" y="2104"/>
                      </a:cubicBezTo>
                      <a:close/>
                    </a:path>
                  </a:pathLst>
                </a:custGeom>
                <a:blipFill dpi="0" rotWithShape="1">
                  <a:blip r:embed="rId9" cstate="print"/>
                  <a:srcRect/>
                  <a:stretch>
                    <a:fillRect r="-225926"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170" tIns="46990" rIns="90170" bIns="46990"/>
                <a:lstStyle/>
                <a:p>
                  <a:pPr>
                    <a:defRPr/>
                  </a:pPr>
                  <a:endParaRPr lang="zh-CN" altLang="zh-CN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128" name="Freeform 32"/>
                <p:cNvSpPr>
                  <a:spLocks noEditPoints="1" noChangeArrowheads="1"/>
                </p:cNvSpPr>
                <p:nvPr/>
              </p:nvSpPr>
              <p:spPr bwMode="auto">
                <a:xfrm>
                  <a:off x="1052311" y="895887"/>
                  <a:ext cx="319962" cy="447946"/>
                </a:xfrm>
                <a:custGeom>
                  <a:avLst/>
                  <a:gdLst>
                    <a:gd name="T0" fmla="*/ 159981 w 252"/>
                    <a:gd name="T1" fmla="*/ 0 h 346"/>
                    <a:gd name="T2" fmla="*/ 214578 w 252"/>
                    <a:gd name="T3" fmla="*/ 7768 h 346"/>
                    <a:gd name="T4" fmla="*/ 256477 w 252"/>
                    <a:gd name="T5" fmla="*/ 31071 h 346"/>
                    <a:gd name="T6" fmla="*/ 286950 w 252"/>
                    <a:gd name="T7" fmla="*/ 67321 h 346"/>
                    <a:gd name="T8" fmla="*/ 305995 w 252"/>
                    <a:gd name="T9" fmla="*/ 113928 h 346"/>
                    <a:gd name="T10" fmla="*/ 317423 w 252"/>
                    <a:gd name="T11" fmla="*/ 167009 h 346"/>
                    <a:gd name="T12" fmla="*/ 319962 w 252"/>
                    <a:gd name="T13" fmla="*/ 223973 h 346"/>
                    <a:gd name="T14" fmla="*/ 317423 w 252"/>
                    <a:gd name="T15" fmla="*/ 280937 h 346"/>
                    <a:gd name="T16" fmla="*/ 305995 w 252"/>
                    <a:gd name="T17" fmla="*/ 334018 h 346"/>
                    <a:gd name="T18" fmla="*/ 286950 w 252"/>
                    <a:gd name="T19" fmla="*/ 380625 h 346"/>
                    <a:gd name="T20" fmla="*/ 256477 w 252"/>
                    <a:gd name="T21" fmla="*/ 416875 h 346"/>
                    <a:gd name="T22" fmla="*/ 214578 w 252"/>
                    <a:gd name="T23" fmla="*/ 440178 h 346"/>
                    <a:gd name="T24" fmla="*/ 159981 w 252"/>
                    <a:gd name="T25" fmla="*/ 447946 h 346"/>
                    <a:gd name="T26" fmla="*/ 105384 w 252"/>
                    <a:gd name="T27" fmla="*/ 440178 h 346"/>
                    <a:gd name="T28" fmla="*/ 63485 w 252"/>
                    <a:gd name="T29" fmla="*/ 416875 h 346"/>
                    <a:gd name="T30" fmla="*/ 34282 w 252"/>
                    <a:gd name="T31" fmla="*/ 380625 h 346"/>
                    <a:gd name="T32" fmla="*/ 13967 w 252"/>
                    <a:gd name="T33" fmla="*/ 334018 h 346"/>
                    <a:gd name="T34" fmla="*/ 3809 w 252"/>
                    <a:gd name="T35" fmla="*/ 280937 h 346"/>
                    <a:gd name="T36" fmla="*/ 0 w 252"/>
                    <a:gd name="T37" fmla="*/ 223973 h 346"/>
                    <a:gd name="T38" fmla="*/ 3809 w 252"/>
                    <a:gd name="T39" fmla="*/ 167009 h 346"/>
                    <a:gd name="T40" fmla="*/ 13967 w 252"/>
                    <a:gd name="T41" fmla="*/ 113928 h 346"/>
                    <a:gd name="T42" fmla="*/ 34282 w 252"/>
                    <a:gd name="T43" fmla="*/ 67321 h 346"/>
                    <a:gd name="T44" fmla="*/ 63485 w 252"/>
                    <a:gd name="T45" fmla="*/ 31071 h 346"/>
                    <a:gd name="T46" fmla="*/ 105384 w 252"/>
                    <a:gd name="T47" fmla="*/ 7768 h 346"/>
                    <a:gd name="T48" fmla="*/ 159981 w 252"/>
                    <a:gd name="T49" fmla="*/ 0 h 346"/>
                    <a:gd name="T50" fmla="*/ 159981 w 252"/>
                    <a:gd name="T51" fmla="*/ 58259 h 346"/>
                    <a:gd name="T52" fmla="*/ 129508 w 252"/>
                    <a:gd name="T53" fmla="*/ 64732 h 346"/>
                    <a:gd name="T54" fmla="*/ 107924 w 252"/>
                    <a:gd name="T55" fmla="*/ 84152 h 346"/>
                    <a:gd name="T56" fmla="*/ 93957 w 252"/>
                    <a:gd name="T57" fmla="*/ 111339 h 346"/>
                    <a:gd name="T58" fmla="*/ 85069 w 252"/>
                    <a:gd name="T59" fmla="*/ 146295 h 346"/>
                    <a:gd name="T60" fmla="*/ 81260 w 252"/>
                    <a:gd name="T61" fmla="*/ 183839 h 346"/>
                    <a:gd name="T62" fmla="*/ 79991 w 252"/>
                    <a:gd name="T63" fmla="*/ 223973 h 346"/>
                    <a:gd name="T64" fmla="*/ 81260 w 252"/>
                    <a:gd name="T65" fmla="*/ 264107 h 346"/>
                    <a:gd name="T66" fmla="*/ 85069 w 252"/>
                    <a:gd name="T67" fmla="*/ 301651 h 346"/>
                    <a:gd name="T68" fmla="*/ 93957 w 252"/>
                    <a:gd name="T69" fmla="*/ 336607 h 346"/>
                    <a:gd name="T70" fmla="*/ 107924 w 252"/>
                    <a:gd name="T71" fmla="*/ 363794 h 346"/>
                    <a:gd name="T72" fmla="*/ 129508 w 252"/>
                    <a:gd name="T73" fmla="*/ 383214 h 346"/>
                    <a:gd name="T74" fmla="*/ 159981 w 252"/>
                    <a:gd name="T75" fmla="*/ 389687 h 346"/>
                    <a:gd name="T76" fmla="*/ 190454 w 252"/>
                    <a:gd name="T77" fmla="*/ 383214 h 346"/>
                    <a:gd name="T78" fmla="*/ 212038 w 252"/>
                    <a:gd name="T79" fmla="*/ 363794 h 346"/>
                    <a:gd name="T80" fmla="*/ 227275 w 252"/>
                    <a:gd name="T81" fmla="*/ 336607 h 346"/>
                    <a:gd name="T82" fmla="*/ 234893 w 252"/>
                    <a:gd name="T83" fmla="*/ 301651 h 346"/>
                    <a:gd name="T84" fmla="*/ 239972 w 252"/>
                    <a:gd name="T85" fmla="*/ 264107 h 346"/>
                    <a:gd name="T86" fmla="*/ 239972 w 252"/>
                    <a:gd name="T87" fmla="*/ 223973 h 346"/>
                    <a:gd name="T88" fmla="*/ 239972 w 252"/>
                    <a:gd name="T89" fmla="*/ 183839 h 346"/>
                    <a:gd name="T90" fmla="*/ 234893 w 252"/>
                    <a:gd name="T91" fmla="*/ 146295 h 346"/>
                    <a:gd name="T92" fmla="*/ 227275 w 252"/>
                    <a:gd name="T93" fmla="*/ 111339 h 346"/>
                    <a:gd name="T94" fmla="*/ 212038 w 252"/>
                    <a:gd name="T95" fmla="*/ 84152 h 346"/>
                    <a:gd name="T96" fmla="*/ 190454 w 252"/>
                    <a:gd name="T97" fmla="*/ 64732 h 346"/>
                    <a:gd name="T98" fmla="*/ 159981 w 252"/>
                    <a:gd name="T99" fmla="*/ 58259 h 34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52"/>
                    <a:gd name="T151" fmla="*/ 0 h 346"/>
                    <a:gd name="T152" fmla="*/ 252 w 252"/>
                    <a:gd name="T153" fmla="*/ 346 h 34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52" h="346">
                      <a:moveTo>
                        <a:pt x="126" y="0"/>
                      </a:moveTo>
                      <a:cubicBezTo>
                        <a:pt x="142" y="0"/>
                        <a:pt x="157" y="2"/>
                        <a:pt x="169" y="6"/>
                      </a:cubicBezTo>
                      <a:cubicBezTo>
                        <a:pt x="182" y="11"/>
                        <a:pt x="193" y="17"/>
                        <a:pt x="202" y="24"/>
                      </a:cubicBezTo>
                      <a:cubicBezTo>
                        <a:pt x="211" y="32"/>
                        <a:pt x="219" y="41"/>
                        <a:pt x="226" y="52"/>
                      </a:cubicBezTo>
                      <a:cubicBezTo>
                        <a:pt x="232" y="63"/>
                        <a:pt x="237" y="75"/>
                        <a:pt x="241" y="88"/>
                      </a:cubicBezTo>
                      <a:cubicBezTo>
                        <a:pt x="245" y="101"/>
                        <a:pt x="248" y="114"/>
                        <a:pt x="250" y="129"/>
                      </a:cubicBezTo>
                      <a:cubicBezTo>
                        <a:pt x="251" y="143"/>
                        <a:pt x="252" y="158"/>
                        <a:pt x="252" y="173"/>
                      </a:cubicBezTo>
                      <a:cubicBezTo>
                        <a:pt x="252" y="188"/>
                        <a:pt x="251" y="203"/>
                        <a:pt x="250" y="217"/>
                      </a:cubicBezTo>
                      <a:cubicBezTo>
                        <a:pt x="248" y="232"/>
                        <a:pt x="245" y="246"/>
                        <a:pt x="241" y="258"/>
                      </a:cubicBezTo>
                      <a:cubicBezTo>
                        <a:pt x="237" y="271"/>
                        <a:pt x="232" y="283"/>
                        <a:pt x="226" y="294"/>
                      </a:cubicBezTo>
                      <a:cubicBezTo>
                        <a:pt x="219" y="304"/>
                        <a:pt x="211" y="314"/>
                        <a:pt x="202" y="322"/>
                      </a:cubicBezTo>
                      <a:cubicBezTo>
                        <a:pt x="193" y="329"/>
                        <a:pt x="182" y="336"/>
                        <a:pt x="169" y="340"/>
                      </a:cubicBezTo>
                      <a:cubicBezTo>
                        <a:pt x="157" y="344"/>
                        <a:pt x="142" y="346"/>
                        <a:pt x="126" y="346"/>
                      </a:cubicBezTo>
                      <a:cubicBezTo>
                        <a:pt x="110" y="346"/>
                        <a:pt x="96" y="344"/>
                        <a:pt x="83" y="340"/>
                      </a:cubicBezTo>
                      <a:cubicBezTo>
                        <a:pt x="71" y="336"/>
                        <a:pt x="60" y="329"/>
                        <a:pt x="50" y="322"/>
                      </a:cubicBezTo>
                      <a:cubicBezTo>
                        <a:pt x="41" y="314"/>
                        <a:pt x="33" y="304"/>
                        <a:pt x="27" y="294"/>
                      </a:cubicBezTo>
                      <a:cubicBezTo>
                        <a:pt x="20" y="283"/>
                        <a:pt x="15" y="271"/>
                        <a:pt x="11" y="258"/>
                      </a:cubicBezTo>
                      <a:cubicBezTo>
                        <a:pt x="7" y="246"/>
                        <a:pt x="4" y="232"/>
                        <a:pt x="3" y="217"/>
                      </a:cubicBezTo>
                      <a:cubicBezTo>
                        <a:pt x="1" y="203"/>
                        <a:pt x="0" y="188"/>
                        <a:pt x="0" y="173"/>
                      </a:cubicBezTo>
                      <a:cubicBezTo>
                        <a:pt x="0" y="158"/>
                        <a:pt x="1" y="143"/>
                        <a:pt x="3" y="129"/>
                      </a:cubicBezTo>
                      <a:cubicBezTo>
                        <a:pt x="4" y="114"/>
                        <a:pt x="7" y="101"/>
                        <a:pt x="11" y="88"/>
                      </a:cubicBezTo>
                      <a:cubicBezTo>
                        <a:pt x="15" y="75"/>
                        <a:pt x="20" y="63"/>
                        <a:pt x="27" y="52"/>
                      </a:cubicBezTo>
                      <a:cubicBezTo>
                        <a:pt x="33" y="41"/>
                        <a:pt x="41" y="32"/>
                        <a:pt x="50" y="24"/>
                      </a:cubicBezTo>
                      <a:cubicBezTo>
                        <a:pt x="60" y="17"/>
                        <a:pt x="71" y="11"/>
                        <a:pt x="83" y="6"/>
                      </a:cubicBezTo>
                      <a:cubicBezTo>
                        <a:pt x="96" y="2"/>
                        <a:pt x="110" y="0"/>
                        <a:pt x="126" y="0"/>
                      </a:cubicBezTo>
                      <a:close/>
                      <a:moveTo>
                        <a:pt x="126" y="45"/>
                      </a:moveTo>
                      <a:cubicBezTo>
                        <a:pt x="117" y="45"/>
                        <a:pt x="109" y="47"/>
                        <a:pt x="102" y="50"/>
                      </a:cubicBezTo>
                      <a:cubicBezTo>
                        <a:pt x="96" y="54"/>
                        <a:pt x="90" y="58"/>
                        <a:pt x="85" y="65"/>
                      </a:cubicBezTo>
                      <a:cubicBezTo>
                        <a:pt x="80" y="71"/>
                        <a:pt x="77" y="78"/>
                        <a:pt x="74" y="86"/>
                      </a:cubicBezTo>
                      <a:cubicBezTo>
                        <a:pt x="71" y="94"/>
                        <a:pt x="69" y="103"/>
                        <a:pt x="67" y="113"/>
                      </a:cubicBezTo>
                      <a:cubicBezTo>
                        <a:pt x="66" y="122"/>
                        <a:pt x="65" y="132"/>
                        <a:pt x="64" y="142"/>
                      </a:cubicBezTo>
                      <a:cubicBezTo>
                        <a:pt x="63" y="153"/>
                        <a:pt x="63" y="163"/>
                        <a:pt x="63" y="173"/>
                      </a:cubicBezTo>
                      <a:cubicBezTo>
                        <a:pt x="63" y="183"/>
                        <a:pt x="63" y="193"/>
                        <a:pt x="64" y="204"/>
                      </a:cubicBezTo>
                      <a:cubicBezTo>
                        <a:pt x="65" y="214"/>
                        <a:pt x="66" y="224"/>
                        <a:pt x="67" y="233"/>
                      </a:cubicBezTo>
                      <a:cubicBezTo>
                        <a:pt x="69" y="243"/>
                        <a:pt x="71" y="252"/>
                        <a:pt x="74" y="260"/>
                      </a:cubicBezTo>
                      <a:cubicBezTo>
                        <a:pt x="77" y="268"/>
                        <a:pt x="80" y="275"/>
                        <a:pt x="85" y="281"/>
                      </a:cubicBezTo>
                      <a:cubicBezTo>
                        <a:pt x="90" y="288"/>
                        <a:pt x="96" y="292"/>
                        <a:pt x="102" y="296"/>
                      </a:cubicBezTo>
                      <a:cubicBezTo>
                        <a:pt x="109" y="299"/>
                        <a:pt x="117" y="301"/>
                        <a:pt x="126" y="301"/>
                      </a:cubicBezTo>
                      <a:cubicBezTo>
                        <a:pt x="135" y="301"/>
                        <a:pt x="143" y="299"/>
                        <a:pt x="150" y="296"/>
                      </a:cubicBezTo>
                      <a:cubicBezTo>
                        <a:pt x="157" y="292"/>
                        <a:pt x="163" y="288"/>
                        <a:pt x="167" y="281"/>
                      </a:cubicBezTo>
                      <a:cubicBezTo>
                        <a:pt x="172" y="275"/>
                        <a:pt x="176" y="268"/>
                        <a:pt x="179" y="260"/>
                      </a:cubicBezTo>
                      <a:cubicBezTo>
                        <a:pt x="182" y="252"/>
                        <a:pt x="184" y="243"/>
                        <a:pt x="185" y="233"/>
                      </a:cubicBezTo>
                      <a:cubicBezTo>
                        <a:pt x="187" y="224"/>
                        <a:pt x="188" y="214"/>
                        <a:pt x="189" y="204"/>
                      </a:cubicBezTo>
                      <a:cubicBezTo>
                        <a:pt x="189" y="193"/>
                        <a:pt x="189" y="183"/>
                        <a:pt x="189" y="173"/>
                      </a:cubicBezTo>
                      <a:cubicBezTo>
                        <a:pt x="189" y="163"/>
                        <a:pt x="189" y="153"/>
                        <a:pt x="189" y="142"/>
                      </a:cubicBezTo>
                      <a:cubicBezTo>
                        <a:pt x="188" y="132"/>
                        <a:pt x="187" y="122"/>
                        <a:pt x="185" y="113"/>
                      </a:cubicBezTo>
                      <a:cubicBezTo>
                        <a:pt x="184" y="103"/>
                        <a:pt x="182" y="94"/>
                        <a:pt x="179" y="86"/>
                      </a:cubicBezTo>
                      <a:cubicBezTo>
                        <a:pt x="176" y="78"/>
                        <a:pt x="172" y="71"/>
                        <a:pt x="167" y="65"/>
                      </a:cubicBezTo>
                      <a:cubicBezTo>
                        <a:pt x="163" y="58"/>
                        <a:pt x="157" y="54"/>
                        <a:pt x="150" y="50"/>
                      </a:cubicBezTo>
                      <a:cubicBezTo>
                        <a:pt x="143" y="47"/>
                        <a:pt x="135" y="45"/>
                        <a:pt x="126" y="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9" name="Freeform 33"/>
                <p:cNvSpPr>
                  <a:spLocks noChangeArrowheads="1"/>
                </p:cNvSpPr>
                <p:nvPr/>
              </p:nvSpPr>
              <p:spPr bwMode="auto">
                <a:xfrm>
                  <a:off x="1429155" y="902995"/>
                  <a:ext cx="177758" cy="433725"/>
                </a:xfrm>
                <a:custGeom>
                  <a:avLst/>
                  <a:gdLst>
                    <a:gd name="T0" fmla="*/ 41310 w 142"/>
                    <a:gd name="T1" fmla="*/ 118289 h 341"/>
                    <a:gd name="T2" fmla="*/ 27540 w 142"/>
                    <a:gd name="T3" fmla="*/ 122104 h 341"/>
                    <a:gd name="T4" fmla="*/ 16274 w 142"/>
                    <a:gd name="T5" fmla="*/ 119561 h 341"/>
                    <a:gd name="T6" fmla="*/ 7511 w 142"/>
                    <a:gd name="T7" fmla="*/ 113201 h 341"/>
                    <a:gd name="T8" fmla="*/ 2504 w 142"/>
                    <a:gd name="T9" fmla="*/ 104298 h 341"/>
                    <a:gd name="T10" fmla="*/ 0 w 142"/>
                    <a:gd name="T11" fmla="*/ 94122 h 341"/>
                    <a:gd name="T12" fmla="*/ 2504 w 142"/>
                    <a:gd name="T13" fmla="*/ 81403 h 341"/>
                    <a:gd name="T14" fmla="*/ 13770 w 142"/>
                    <a:gd name="T15" fmla="*/ 71228 h 341"/>
                    <a:gd name="T16" fmla="*/ 120174 w 142"/>
                    <a:gd name="T17" fmla="*/ 6360 h 341"/>
                    <a:gd name="T18" fmla="*/ 130189 w 142"/>
                    <a:gd name="T19" fmla="*/ 2544 h 341"/>
                    <a:gd name="T20" fmla="*/ 140203 w 142"/>
                    <a:gd name="T21" fmla="*/ 0 h 341"/>
                    <a:gd name="T22" fmla="*/ 153973 w 142"/>
                    <a:gd name="T23" fmla="*/ 2544 h 341"/>
                    <a:gd name="T24" fmla="*/ 166492 w 142"/>
                    <a:gd name="T25" fmla="*/ 10175 h 341"/>
                    <a:gd name="T26" fmla="*/ 175254 w 142"/>
                    <a:gd name="T27" fmla="*/ 22895 h 341"/>
                    <a:gd name="T28" fmla="*/ 177758 w 142"/>
                    <a:gd name="T29" fmla="*/ 39430 h 341"/>
                    <a:gd name="T30" fmla="*/ 177758 w 142"/>
                    <a:gd name="T31" fmla="*/ 395567 h 341"/>
                    <a:gd name="T32" fmla="*/ 175254 w 142"/>
                    <a:gd name="T33" fmla="*/ 413374 h 341"/>
                    <a:gd name="T34" fmla="*/ 166492 w 142"/>
                    <a:gd name="T35" fmla="*/ 424822 h 341"/>
                    <a:gd name="T36" fmla="*/ 153973 w 142"/>
                    <a:gd name="T37" fmla="*/ 431181 h 341"/>
                    <a:gd name="T38" fmla="*/ 138952 w 142"/>
                    <a:gd name="T39" fmla="*/ 433725 h 341"/>
                    <a:gd name="T40" fmla="*/ 125182 w 142"/>
                    <a:gd name="T41" fmla="*/ 431181 h 341"/>
                    <a:gd name="T42" fmla="*/ 112664 w 142"/>
                    <a:gd name="T43" fmla="*/ 424822 h 341"/>
                    <a:gd name="T44" fmla="*/ 103901 w 142"/>
                    <a:gd name="T45" fmla="*/ 413374 h 341"/>
                    <a:gd name="T46" fmla="*/ 100145 w 142"/>
                    <a:gd name="T47" fmla="*/ 395567 h 341"/>
                    <a:gd name="T48" fmla="*/ 100145 w 142"/>
                    <a:gd name="T49" fmla="*/ 80131 h 341"/>
                    <a:gd name="T50" fmla="*/ 41310 w 142"/>
                    <a:gd name="T51" fmla="*/ 118289 h 34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42"/>
                    <a:gd name="T79" fmla="*/ 0 h 341"/>
                    <a:gd name="T80" fmla="*/ 142 w 142"/>
                    <a:gd name="T81" fmla="*/ 341 h 34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42" h="341">
                      <a:moveTo>
                        <a:pt x="33" y="93"/>
                      </a:moveTo>
                      <a:cubicBezTo>
                        <a:pt x="29" y="95"/>
                        <a:pt x="25" y="96"/>
                        <a:pt x="22" y="96"/>
                      </a:cubicBezTo>
                      <a:cubicBezTo>
                        <a:pt x="19" y="96"/>
                        <a:pt x="16" y="96"/>
                        <a:pt x="13" y="94"/>
                      </a:cubicBezTo>
                      <a:cubicBezTo>
                        <a:pt x="11" y="93"/>
                        <a:pt x="8" y="91"/>
                        <a:pt x="6" y="89"/>
                      </a:cubicBezTo>
                      <a:cubicBezTo>
                        <a:pt x="4" y="87"/>
                        <a:pt x="3" y="85"/>
                        <a:pt x="2" y="82"/>
                      </a:cubicBezTo>
                      <a:cubicBezTo>
                        <a:pt x="1" y="80"/>
                        <a:pt x="0" y="77"/>
                        <a:pt x="0" y="74"/>
                      </a:cubicBezTo>
                      <a:cubicBezTo>
                        <a:pt x="0" y="71"/>
                        <a:pt x="1" y="68"/>
                        <a:pt x="2" y="64"/>
                      </a:cubicBezTo>
                      <a:cubicBezTo>
                        <a:pt x="4" y="61"/>
                        <a:pt x="7" y="58"/>
                        <a:pt x="11" y="56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99" y="3"/>
                        <a:pt x="101" y="2"/>
                        <a:pt x="104" y="2"/>
                      </a:cubicBezTo>
                      <a:cubicBezTo>
                        <a:pt x="107" y="1"/>
                        <a:pt x="110" y="1"/>
                        <a:pt x="112" y="0"/>
                      </a:cubicBezTo>
                      <a:cubicBezTo>
                        <a:pt x="116" y="0"/>
                        <a:pt x="120" y="1"/>
                        <a:pt x="123" y="2"/>
                      </a:cubicBezTo>
                      <a:cubicBezTo>
                        <a:pt x="127" y="4"/>
                        <a:pt x="130" y="6"/>
                        <a:pt x="133" y="8"/>
                      </a:cubicBezTo>
                      <a:cubicBezTo>
                        <a:pt x="136" y="11"/>
                        <a:pt x="138" y="14"/>
                        <a:pt x="140" y="18"/>
                      </a:cubicBezTo>
                      <a:cubicBezTo>
                        <a:pt x="141" y="22"/>
                        <a:pt x="142" y="26"/>
                        <a:pt x="142" y="31"/>
                      </a:cubicBezTo>
                      <a:cubicBezTo>
                        <a:pt x="142" y="311"/>
                        <a:pt x="142" y="311"/>
                        <a:pt x="142" y="311"/>
                      </a:cubicBezTo>
                      <a:cubicBezTo>
                        <a:pt x="142" y="316"/>
                        <a:pt x="141" y="321"/>
                        <a:pt x="140" y="325"/>
                      </a:cubicBezTo>
                      <a:cubicBezTo>
                        <a:pt x="138" y="328"/>
                        <a:pt x="135" y="331"/>
                        <a:pt x="133" y="334"/>
                      </a:cubicBezTo>
                      <a:cubicBezTo>
                        <a:pt x="130" y="336"/>
                        <a:pt x="126" y="338"/>
                        <a:pt x="123" y="339"/>
                      </a:cubicBezTo>
                      <a:cubicBezTo>
                        <a:pt x="119" y="341"/>
                        <a:pt x="115" y="341"/>
                        <a:pt x="111" y="341"/>
                      </a:cubicBezTo>
                      <a:cubicBezTo>
                        <a:pt x="107" y="341"/>
                        <a:pt x="104" y="341"/>
                        <a:pt x="100" y="339"/>
                      </a:cubicBezTo>
                      <a:cubicBezTo>
                        <a:pt x="96" y="338"/>
                        <a:pt x="93" y="336"/>
                        <a:pt x="90" y="334"/>
                      </a:cubicBezTo>
                      <a:cubicBezTo>
                        <a:pt x="87" y="331"/>
                        <a:pt x="85" y="328"/>
                        <a:pt x="83" y="325"/>
                      </a:cubicBezTo>
                      <a:cubicBezTo>
                        <a:pt x="81" y="321"/>
                        <a:pt x="80" y="316"/>
                        <a:pt x="80" y="311"/>
                      </a:cubicBezTo>
                      <a:cubicBezTo>
                        <a:pt x="80" y="63"/>
                        <a:pt x="80" y="63"/>
                        <a:pt x="80" y="63"/>
                      </a:cubicBezTo>
                      <a:lnTo>
                        <a:pt x="33" y="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0" name="Freeform 34"/>
                <p:cNvSpPr>
                  <a:spLocks noEditPoints="1" noChangeArrowheads="1"/>
                </p:cNvSpPr>
                <p:nvPr/>
              </p:nvSpPr>
              <p:spPr bwMode="auto">
                <a:xfrm>
                  <a:off x="3363133" y="846113"/>
                  <a:ext cx="319962" cy="440833"/>
                </a:xfrm>
                <a:custGeom>
                  <a:avLst/>
                  <a:gdLst>
                    <a:gd name="T0" fmla="*/ 160613 w 253"/>
                    <a:gd name="T1" fmla="*/ 0 h 347"/>
                    <a:gd name="T2" fmla="*/ 214994 w 253"/>
                    <a:gd name="T3" fmla="*/ 7622 h 347"/>
                    <a:gd name="T4" fmla="*/ 255464 w 253"/>
                    <a:gd name="T5" fmla="*/ 31760 h 347"/>
                    <a:gd name="T6" fmla="*/ 285816 w 253"/>
                    <a:gd name="T7" fmla="*/ 66061 h 347"/>
                    <a:gd name="T8" fmla="*/ 304786 w 253"/>
                    <a:gd name="T9" fmla="*/ 111796 h 347"/>
                    <a:gd name="T10" fmla="*/ 316168 w 253"/>
                    <a:gd name="T11" fmla="*/ 163883 h 347"/>
                    <a:gd name="T12" fmla="*/ 319962 w 253"/>
                    <a:gd name="T13" fmla="*/ 219781 h 347"/>
                    <a:gd name="T14" fmla="*/ 316168 w 253"/>
                    <a:gd name="T15" fmla="*/ 276950 h 347"/>
                    <a:gd name="T16" fmla="*/ 304786 w 253"/>
                    <a:gd name="T17" fmla="*/ 329037 h 347"/>
                    <a:gd name="T18" fmla="*/ 285816 w 253"/>
                    <a:gd name="T19" fmla="*/ 373501 h 347"/>
                    <a:gd name="T20" fmla="*/ 255464 w 253"/>
                    <a:gd name="T21" fmla="*/ 409073 h 347"/>
                    <a:gd name="T22" fmla="*/ 214994 w 253"/>
                    <a:gd name="T23" fmla="*/ 431940 h 347"/>
                    <a:gd name="T24" fmla="*/ 160613 w 253"/>
                    <a:gd name="T25" fmla="*/ 440833 h 347"/>
                    <a:gd name="T26" fmla="*/ 106232 w 253"/>
                    <a:gd name="T27" fmla="*/ 431940 h 347"/>
                    <a:gd name="T28" fmla="*/ 64498 w 253"/>
                    <a:gd name="T29" fmla="*/ 409073 h 347"/>
                    <a:gd name="T30" fmla="*/ 34146 w 253"/>
                    <a:gd name="T31" fmla="*/ 373501 h 347"/>
                    <a:gd name="T32" fmla="*/ 15176 w 253"/>
                    <a:gd name="T33" fmla="*/ 329037 h 347"/>
                    <a:gd name="T34" fmla="*/ 3794 w 253"/>
                    <a:gd name="T35" fmla="*/ 276950 h 347"/>
                    <a:gd name="T36" fmla="*/ 0 w 253"/>
                    <a:gd name="T37" fmla="*/ 219781 h 347"/>
                    <a:gd name="T38" fmla="*/ 3794 w 253"/>
                    <a:gd name="T39" fmla="*/ 163883 h 347"/>
                    <a:gd name="T40" fmla="*/ 15176 w 253"/>
                    <a:gd name="T41" fmla="*/ 111796 h 347"/>
                    <a:gd name="T42" fmla="*/ 34146 w 253"/>
                    <a:gd name="T43" fmla="*/ 66061 h 347"/>
                    <a:gd name="T44" fmla="*/ 64498 w 253"/>
                    <a:gd name="T45" fmla="*/ 31760 h 347"/>
                    <a:gd name="T46" fmla="*/ 104968 w 253"/>
                    <a:gd name="T47" fmla="*/ 7622 h 347"/>
                    <a:gd name="T48" fmla="*/ 160613 w 253"/>
                    <a:gd name="T49" fmla="*/ 0 h 347"/>
                    <a:gd name="T50" fmla="*/ 160613 w 253"/>
                    <a:gd name="T51" fmla="*/ 57169 h 347"/>
                    <a:gd name="T52" fmla="*/ 130261 w 253"/>
                    <a:gd name="T53" fmla="*/ 63521 h 347"/>
                    <a:gd name="T54" fmla="*/ 108762 w 253"/>
                    <a:gd name="T55" fmla="*/ 82577 h 347"/>
                    <a:gd name="T56" fmla="*/ 93586 w 253"/>
                    <a:gd name="T57" fmla="*/ 109255 h 347"/>
                    <a:gd name="T58" fmla="*/ 85998 w 253"/>
                    <a:gd name="T59" fmla="*/ 143557 h 347"/>
                    <a:gd name="T60" fmla="*/ 80939 w 253"/>
                    <a:gd name="T61" fmla="*/ 180399 h 347"/>
                    <a:gd name="T62" fmla="*/ 80939 w 253"/>
                    <a:gd name="T63" fmla="*/ 219781 h 347"/>
                    <a:gd name="T64" fmla="*/ 80939 w 253"/>
                    <a:gd name="T65" fmla="*/ 259164 h 347"/>
                    <a:gd name="T66" fmla="*/ 85998 w 253"/>
                    <a:gd name="T67" fmla="*/ 296006 h 347"/>
                    <a:gd name="T68" fmla="*/ 93586 w 253"/>
                    <a:gd name="T69" fmla="*/ 330307 h 347"/>
                    <a:gd name="T70" fmla="*/ 108762 w 253"/>
                    <a:gd name="T71" fmla="*/ 358256 h 347"/>
                    <a:gd name="T72" fmla="*/ 130261 w 253"/>
                    <a:gd name="T73" fmla="*/ 376042 h 347"/>
                    <a:gd name="T74" fmla="*/ 160613 w 253"/>
                    <a:gd name="T75" fmla="*/ 382394 h 347"/>
                    <a:gd name="T76" fmla="*/ 189701 w 253"/>
                    <a:gd name="T77" fmla="*/ 376042 h 347"/>
                    <a:gd name="T78" fmla="*/ 212465 w 253"/>
                    <a:gd name="T79" fmla="*/ 358256 h 347"/>
                    <a:gd name="T80" fmla="*/ 226376 w 253"/>
                    <a:gd name="T81" fmla="*/ 330307 h 347"/>
                    <a:gd name="T82" fmla="*/ 235229 w 253"/>
                    <a:gd name="T83" fmla="*/ 296006 h 347"/>
                    <a:gd name="T84" fmla="*/ 239023 w 253"/>
                    <a:gd name="T85" fmla="*/ 259164 h 347"/>
                    <a:gd name="T86" fmla="*/ 240288 w 253"/>
                    <a:gd name="T87" fmla="*/ 219781 h 347"/>
                    <a:gd name="T88" fmla="*/ 239023 w 253"/>
                    <a:gd name="T89" fmla="*/ 180399 h 347"/>
                    <a:gd name="T90" fmla="*/ 235229 w 253"/>
                    <a:gd name="T91" fmla="*/ 143557 h 347"/>
                    <a:gd name="T92" fmla="*/ 226376 w 253"/>
                    <a:gd name="T93" fmla="*/ 109255 h 347"/>
                    <a:gd name="T94" fmla="*/ 212465 w 253"/>
                    <a:gd name="T95" fmla="*/ 82577 h 347"/>
                    <a:gd name="T96" fmla="*/ 189701 w 253"/>
                    <a:gd name="T97" fmla="*/ 63521 h 347"/>
                    <a:gd name="T98" fmla="*/ 160613 w 253"/>
                    <a:gd name="T99" fmla="*/ 57169 h 347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53"/>
                    <a:gd name="T151" fmla="*/ 0 h 347"/>
                    <a:gd name="T152" fmla="*/ 253 w 253"/>
                    <a:gd name="T153" fmla="*/ 347 h 347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53" h="347">
                      <a:moveTo>
                        <a:pt x="127" y="0"/>
                      </a:moveTo>
                      <a:cubicBezTo>
                        <a:pt x="143" y="0"/>
                        <a:pt x="157" y="2"/>
                        <a:pt x="170" y="6"/>
                      </a:cubicBezTo>
                      <a:cubicBezTo>
                        <a:pt x="182" y="11"/>
                        <a:pt x="193" y="17"/>
                        <a:pt x="202" y="25"/>
                      </a:cubicBezTo>
                      <a:cubicBezTo>
                        <a:pt x="212" y="32"/>
                        <a:pt x="220" y="42"/>
                        <a:pt x="226" y="52"/>
                      </a:cubicBezTo>
                      <a:cubicBezTo>
                        <a:pt x="232" y="63"/>
                        <a:pt x="237" y="75"/>
                        <a:pt x="241" y="88"/>
                      </a:cubicBezTo>
                      <a:cubicBezTo>
                        <a:pt x="245" y="101"/>
                        <a:pt x="248" y="114"/>
                        <a:pt x="250" y="129"/>
                      </a:cubicBezTo>
                      <a:cubicBezTo>
                        <a:pt x="252" y="143"/>
                        <a:pt x="253" y="158"/>
                        <a:pt x="253" y="173"/>
                      </a:cubicBezTo>
                      <a:cubicBezTo>
                        <a:pt x="253" y="188"/>
                        <a:pt x="252" y="203"/>
                        <a:pt x="250" y="218"/>
                      </a:cubicBezTo>
                      <a:cubicBezTo>
                        <a:pt x="248" y="232"/>
                        <a:pt x="245" y="246"/>
                        <a:pt x="241" y="259"/>
                      </a:cubicBezTo>
                      <a:cubicBezTo>
                        <a:pt x="237" y="271"/>
                        <a:pt x="232" y="283"/>
                        <a:pt x="226" y="294"/>
                      </a:cubicBezTo>
                      <a:cubicBezTo>
                        <a:pt x="220" y="305"/>
                        <a:pt x="212" y="314"/>
                        <a:pt x="202" y="322"/>
                      </a:cubicBezTo>
                      <a:cubicBezTo>
                        <a:pt x="193" y="330"/>
                        <a:pt x="182" y="336"/>
                        <a:pt x="170" y="340"/>
                      </a:cubicBezTo>
                      <a:cubicBezTo>
                        <a:pt x="157" y="344"/>
                        <a:pt x="143" y="347"/>
                        <a:pt x="127" y="347"/>
                      </a:cubicBezTo>
                      <a:cubicBezTo>
                        <a:pt x="111" y="347"/>
                        <a:pt x="96" y="344"/>
                        <a:pt x="84" y="340"/>
                      </a:cubicBezTo>
                      <a:cubicBezTo>
                        <a:pt x="71" y="336"/>
                        <a:pt x="60" y="330"/>
                        <a:pt x="51" y="322"/>
                      </a:cubicBezTo>
                      <a:cubicBezTo>
                        <a:pt x="41" y="314"/>
                        <a:pt x="34" y="305"/>
                        <a:pt x="27" y="294"/>
                      </a:cubicBezTo>
                      <a:cubicBezTo>
                        <a:pt x="21" y="283"/>
                        <a:pt x="16" y="271"/>
                        <a:pt x="12" y="259"/>
                      </a:cubicBezTo>
                      <a:cubicBezTo>
                        <a:pt x="8" y="246"/>
                        <a:pt x="5" y="232"/>
                        <a:pt x="3" y="218"/>
                      </a:cubicBezTo>
                      <a:cubicBezTo>
                        <a:pt x="1" y="203"/>
                        <a:pt x="0" y="188"/>
                        <a:pt x="0" y="173"/>
                      </a:cubicBezTo>
                      <a:cubicBezTo>
                        <a:pt x="0" y="158"/>
                        <a:pt x="1" y="143"/>
                        <a:pt x="3" y="129"/>
                      </a:cubicBezTo>
                      <a:cubicBezTo>
                        <a:pt x="5" y="114"/>
                        <a:pt x="8" y="101"/>
                        <a:pt x="12" y="88"/>
                      </a:cubicBezTo>
                      <a:cubicBezTo>
                        <a:pt x="16" y="75"/>
                        <a:pt x="21" y="63"/>
                        <a:pt x="27" y="52"/>
                      </a:cubicBezTo>
                      <a:cubicBezTo>
                        <a:pt x="34" y="42"/>
                        <a:pt x="41" y="32"/>
                        <a:pt x="51" y="25"/>
                      </a:cubicBezTo>
                      <a:cubicBezTo>
                        <a:pt x="60" y="17"/>
                        <a:pt x="71" y="11"/>
                        <a:pt x="83" y="6"/>
                      </a:cubicBezTo>
                      <a:cubicBezTo>
                        <a:pt x="96" y="2"/>
                        <a:pt x="110" y="0"/>
                        <a:pt x="127" y="0"/>
                      </a:cubicBezTo>
                      <a:close/>
                      <a:moveTo>
                        <a:pt x="127" y="45"/>
                      </a:moveTo>
                      <a:cubicBezTo>
                        <a:pt x="117" y="45"/>
                        <a:pt x="109" y="47"/>
                        <a:pt x="103" y="50"/>
                      </a:cubicBezTo>
                      <a:cubicBezTo>
                        <a:pt x="96" y="54"/>
                        <a:pt x="90" y="59"/>
                        <a:pt x="86" y="65"/>
                      </a:cubicBezTo>
                      <a:cubicBezTo>
                        <a:pt x="81" y="71"/>
                        <a:pt x="77" y="78"/>
                        <a:pt x="74" y="86"/>
                      </a:cubicBezTo>
                      <a:cubicBezTo>
                        <a:pt x="71" y="94"/>
                        <a:pt x="69" y="103"/>
                        <a:pt x="68" y="113"/>
                      </a:cubicBezTo>
                      <a:cubicBezTo>
                        <a:pt x="66" y="122"/>
                        <a:pt x="65" y="132"/>
                        <a:pt x="64" y="142"/>
                      </a:cubicBezTo>
                      <a:cubicBezTo>
                        <a:pt x="64" y="153"/>
                        <a:pt x="64" y="163"/>
                        <a:pt x="64" y="173"/>
                      </a:cubicBezTo>
                      <a:cubicBezTo>
                        <a:pt x="64" y="183"/>
                        <a:pt x="64" y="193"/>
                        <a:pt x="64" y="204"/>
                      </a:cubicBezTo>
                      <a:cubicBezTo>
                        <a:pt x="65" y="214"/>
                        <a:pt x="66" y="224"/>
                        <a:pt x="68" y="233"/>
                      </a:cubicBezTo>
                      <a:cubicBezTo>
                        <a:pt x="69" y="243"/>
                        <a:pt x="71" y="252"/>
                        <a:pt x="74" y="260"/>
                      </a:cubicBezTo>
                      <a:cubicBezTo>
                        <a:pt x="77" y="268"/>
                        <a:pt x="81" y="275"/>
                        <a:pt x="86" y="282"/>
                      </a:cubicBezTo>
                      <a:cubicBezTo>
                        <a:pt x="90" y="288"/>
                        <a:pt x="96" y="293"/>
                        <a:pt x="103" y="296"/>
                      </a:cubicBezTo>
                      <a:cubicBezTo>
                        <a:pt x="109" y="299"/>
                        <a:pt x="117" y="301"/>
                        <a:pt x="127" y="301"/>
                      </a:cubicBezTo>
                      <a:cubicBezTo>
                        <a:pt x="136" y="301"/>
                        <a:pt x="144" y="299"/>
                        <a:pt x="150" y="296"/>
                      </a:cubicBezTo>
                      <a:cubicBezTo>
                        <a:pt x="157" y="293"/>
                        <a:pt x="163" y="288"/>
                        <a:pt x="168" y="282"/>
                      </a:cubicBezTo>
                      <a:cubicBezTo>
                        <a:pt x="172" y="275"/>
                        <a:pt x="176" y="268"/>
                        <a:pt x="179" y="260"/>
                      </a:cubicBezTo>
                      <a:cubicBezTo>
                        <a:pt x="182" y="252"/>
                        <a:pt x="184" y="243"/>
                        <a:pt x="186" y="233"/>
                      </a:cubicBezTo>
                      <a:cubicBezTo>
                        <a:pt x="187" y="224"/>
                        <a:pt x="188" y="214"/>
                        <a:pt x="189" y="204"/>
                      </a:cubicBezTo>
                      <a:cubicBezTo>
                        <a:pt x="189" y="193"/>
                        <a:pt x="190" y="183"/>
                        <a:pt x="190" y="173"/>
                      </a:cubicBezTo>
                      <a:cubicBezTo>
                        <a:pt x="190" y="163"/>
                        <a:pt x="189" y="153"/>
                        <a:pt x="189" y="142"/>
                      </a:cubicBezTo>
                      <a:cubicBezTo>
                        <a:pt x="188" y="132"/>
                        <a:pt x="187" y="122"/>
                        <a:pt x="186" y="113"/>
                      </a:cubicBezTo>
                      <a:cubicBezTo>
                        <a:pt x="184" y="103"/>
                        <a:pt x="182" y="94"/>
                        <a:pt x="179" y="86"/>
                      </a:cubicBezTo>
                      <a:cubicBezTo>
                        <a:pt x="176" y="78"/>
                        <a:pt x="172" y="71"/>
                        <a:pt x="168" y="65"/>
                      </a:cubicBezTo>
                      <a:cubicBezTo>
                        <a:pt x="163" y="59"/>
                        <a:pt x="157" y="54"/>
                        <a:pt x="150" y="50"/>
                      </a:cubicBezTo>
                      <a:cubicBezTo>
                        <a:pt x="144" y="47"/>
                        <a:pt x="136" y="45"/>
                        <a:pt x="127" y="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1" name="Freeform 35"/>
                <p:cNvSpPr>
                  <a:spLocks noChangeArrowheads="1"/>
                </p:cNvSpPr>
                <p:nvPr/>
              </p:nvSpPr>
              <p:spPr bwMode="auto">
                <a:xfrm>
                  <a:off x="3739972" y="853226"/>
                  <a:ext cx="298629" cy="433725"/>
                </a:xfrm>
                <a:custGeom>
                  <a:avLst/>
                  <a:gdLst>
                    <a:gd name="T0" fmla="*/ 146762 w 234"/>
                    <a:gd name="T1" fmla="*/ 61412 h 339"/>
                    <a:gd name="T2" fmla="*/ 123791 w 234"/>
                    <a:gd name="T3" fmla="*/ 63971 h 339"/>
                    <a:gd name="T4" fmla="*/ 102095 w 234"/>
                    <a:gd name="T5" fmla="*/ 69089 h 339"/>
                    <a:gd name="T6" fmla="*/ 81676 w 234"/>
                    <a:gd name="T7" fmla="*/ 76765 h 339"/>
                    <a:gd name="T8" fmla="*/ 62533 w 234"/>
                    <a:gd name="T9" fmla="*/ 84442 h 339"/>
                    <a:gd name="T10" fmla="*/ 54876 w 234"/>
                    <a:gd name="T11" fmla="*/ 87001 h 339"/>
                    <a:gd name="T12" fmla="*/ 47219 w 234"/>
                    <a:gd name="T13" fmla="*/ 88280 h 339"/>
                    <a:gd name="T14" fmla="*/ 28076 w 234"/>
                    <a:gd name="T15" fmla="*/ 79324 h 339"/>
                    <a:gd name="T16" fmla="*/ 20419 w 234"/>
                    <a:gd name="T17" fmla="*/ 60133 h 339"/>
                    <a:gd name="T18" fmla="*/ 24248 w 234"/>
                    <a:gd name="T19" fmla="*/ 44780 h 339"/>
                    <a:gd name="T20" fmla="*/ 40838 w 234"/>
                    <a:gd name="T21" fmla="*/ 30706 h 339"/>
                    <a:gd name="T22" fmla="*/ 67638 w 234"/>
                    <a:gd name="T23" fmla="*/ 19191 h 339"/>
                    <a:gd name="T24" fmla="*/ 96991 w 234"/>
                    <a:gd name="T25" fmla="*/ 8956 h 339"/>
                    <a:gd name="T26" fmla="*/ 127619 w 234"/>
                    <a:gd name="T27" fmla="*/ 2559 h 339"/>
                    <a:gd name="T28" fmla="*/ 155695 w 234"/>
                    <a:gd name="T29" fmla="*/ 0 h 339"/>
                    <a:gd name="T30" fmla="*/ 210572 w 234"/>
                    <a:gd name="T31" fmla="*/ 7677 h 339"/>
                    <a:gd name="T32" fmla="*/ 255238 w 234"/>
                    <a:gd name="T33" fmla="*/ 28147 h 339"/>
                    <a:gd name="T34" fmla="*/ 284591 w 234"/>
                    <a:gd name="T35" fmla="*/ 62692 h 339"/>
                    <a:gd name="T36" fmla="*/ 294800 w 234"/>
                    <a:gd name="T37" fmla="*/ 108751 h 339"/>
                    <a:gd name="T38" fmla="*/ 285867 w 234"/>
                    <a:gd name="T39" fmla="*/ 154810 h 339"/>
                    <a:gd name="T40" fmla="*/ 262896 w 234"/>
                    <a:gd name="T41" fmla="*/ 202149 h 339"/>
                    <a:gd name="T42" fmla="*/ 227162 w 234"/>
                    <a:gd name="T43" fmla="*/ 249488 h 339"/>
                    <a:gd name="T44" fmla="*/ 185048 w 234"/>
                    <a:gd name="T45" fmla="*/ 294268 h 339"/>
                    <a:gd name="T46" fmla="*/ 139105 w 234"/>
                    <a:gd name="T47" fmla="*/ 336489 h 339"/>
                    <a:gd name="T48" fmla="*/ 94438 w 234"/>
                    <a:gd name="T49" fmla="*/ 373592 h 339"/>
                    <a:gd name="T50" fmla="*/ 269277 w 234"/>
                    <a:gd name="T51" fmla="*/ 373592 h 339"/>
                    <a:gd name="T52" fmla="*/ 282039 w 234"/>
                    <a:gd name="T53" fmla="*/ 376151 h 339"/>
                    <a:gd name="T54" fmla="*/ 290972 w 234"/>
                    <a:gd name="T55" fmla="*/ 383827 h 339"/>
                    <a:gd name="T56" fmla="*/ 297353 w 234"/>
                    <a:gd name="T57" fmla="*/ 392783 h 339"/>
                    <a:gd name="T58" fmla="*/ 298629 w 234"/>
                    <a:gd name="T59" fmla="*/ 404298 h 339"/>
                    <a:gd name="T60" fmla="*/ 297353 w 234"/>
                    <a:gd name="T61" fmla="*/ 415813 h 339"/>
                    <a:gd name="T62" fmla="*/ 290972 w 234"/>
                    <a:gd name="T63" fmla="*/ 424769 h 339"/>
                    <a:gd name="T64" fmla="*/ 282039 w 234"/>
                    <a:gd name="T65" fmla="*/ 431166 h 339"/>
                    <a:gd name="T66" fmla="*/ 269277 w 234"/>
                    <a:gd name="T67" fmla="*/ 433725 h 339"/>
                    <a:gd name="T68" fmla="*/ 42114 w 234"/>
                    <a:gd name="T69" fmla="*/ 433725 h 339"/>
                    <a:gd name="T70" fmla="*/ 10210 w 234"/>
                    <a:gd name="T71" fmla="*/ 423490 h 339"/>
                    <a:gd name="T72" fmla="*/ 0 w 234"/>
                    <a:gd name="T73" fmla="*/ 399181 h 339"/>
                    <a:gd name="T74" fmla="*/ 5105 w 234"/>
                    <a:gd name="T75" fmla="*/ 377430 h 339"/>
                    <a:gd name="T76" fmla="*/ 21695 w 234"/>
                    <a:gd name="T77" fmla="*/ 355680 h 339"/>
                    <a:gd name="T78" fmla="*/ 31905 w 234"/>
                    <a:gd name="T79" fmla="*/ 348004 h 339"/>
                    <a:gd name="T80" fmla="*/ 45943 w 234"/>
                    <a:gd name="T81" fmla="*/ 335209 h 339"/>
                    <a:gd name="T82" fmla="*/ 62533 w 234"/>
                    <a:gd name="T83" fmla="*/ 321136 h 339"/>
                    <a:gd name="T84" fmla="*/ 79124 w 234"/>
                    <a:gd name="T85" fmla="*/ 304503 h 339"/>
                    <a:gd name="T86" fmla="*/ 95714 w 234"/>
                    <a:gd name="T87" fmla="*/ 289150 h 339"/>
                    <a:gd name="T88" fmla="*/ 109753 w 234"/>
                    <a:gd name="T89" fmla="*/ 276356 h 339"/>
                    <a:gd name="T90" fmla="*/ 150591 w 234"/>
                    <a:gd name="T91" fmla="*/ 232855 h 339"/>
                    <a:gd name="T92" fmla="*/ 185048 w 234"/>
                    <a:gd name="T93" fmla="*/ 190634 h 339"/>
                    <a:gd name="T94" fmla="*/ 208019 w 234"/>
                    <a:gd name="T95" fmla="*/ 150972 h 339"/>
                    <a:gd name="T96" fmla="*/ 216953 w 234"/>
                    <a:gd name="T97" fmla="*/ 116428 h 339"/>
                    <a:gd name="T98" fmla="*/ 210572 w 234"/>
                    <a:gd name="T99" fmla="*/ 92119 h 339"/>
                    <a:gd name="T100" fmla="*/ 195257 w 234"/>
                    <a:gd name="T101" fmla="*/ 75486 h 339"/>
                    <a:gd name="T102" fmla="*/ 172286 w 234"/>
                    <a:gd name="T103" fmla="*/ 65251 h 339"/>
                    <a:gd name="T104" fmla="*/ 146762 w 234"/>
                    <a:gd name="T105" fmla="*/ 61412 h 339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234"/>
                    <a:gd name="T160" fmla="*/ 0 h 339"/>
                    <a:gd name="T161" fmla="*/ 234 w 234"/>
                    <a:gd name="T162" fmla="*/ 339 h 339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234" h="339">
                      <a:moveTo>
                        <a:pt x="115" y="48"/>
                      </a:moveTo>
                      <a:cubicBezTo>
                        <a:pt x="109" y="48"/>
                        <a:pt x="103" y="48"/>
                        <a:pt x="97" y="50"/>
                      </a:cubicBezTo>
                      <a:cubicBezTo>
                        <a:pt x="91" y="51"/>
                        <a:pt x="85" y="52"/>
                        <a:pt x="80" y="54"/>
                      </a:cubicBezTo>
                      <a:cubicBezTo>
                        <a:pt x="74" y="56"/>
                        <a:pt x="69" y="58"/>
                        <a:pt x="64" y="60"/>
                      </a:cubicBezTo>
                      <a:cubicBezTo>
                        <a:pt x="58" y="62"/>
                        <a:pt x="54" y="64"/>
                        <a:pt x="49" y="66"/>
                      </a:cubicBezTo>
                      <a:cubicBezTo>
                        <a:pt x="47" y="67"/>
                        <a:pt x="45" y="68"/>
                        <a:pt x="43" y="68"/>
                      </a:cubicBezTo>
                      <a:cubicBezTo>
                        <a:pt x="41" y="69"/>
                        <a:pt x="39" y="69"/>
                        <a:pt x="37" y="69"/>
                      </a:cubicBezTo>
                      <a:cubicBezTo>
                        <a:pt x="31" y="69"/>
                        <a:pt x="25" y="67"/>
                        <a:pt x="22" y="62"/>
                      </a:cubicBezTo>
                      <a:cubicBezTo>
                        <a:pt x="18" y="58"/>
                        <a:pt x="16" y="53"/>
                        <a:pt x="16" y="47"/>
                      </a:cubicBezTo>
                      <a:cubicBezTo>
                        <a:pt x="16" y="43"/>
                        <a:pt x="17" y="39"/>
                        <a:pt x="19" y="35"/>
                      </a:cubicBezTo>
                      <a:cubicBezTo>
                        <a:pt x="22" y="31"/>
                        <a:pt x="26" y="27"/>
                        <a:pt x="32" y="24"/>
                      </a:cubicBezTo>
                      <a:cubicBezTo>
                        <a:pt x="39" y="21"/>
                        <a:pt x="45" y="17"/>
                        <a:pt x="53" y="15"/>
                      </a:cubicBezTo>
                      <a:cubicBezTo>
                        <a:pt x="60" y="12"/>
                        <a:pt x="68" y="9"/>
                        <a:pt x="76" y="7"/>
                      </a:cubicBezTo>
                      <a:cubicBezTo>
                        <a:pt x="84" y="5"/>
                        <a:pt x="92" y="3"/>
                        <a:pt x="100" y="2"/>
                      </a:cubicBezTo>
                      <a:cubicBezTo>
                        <a:pt x="108" y="1"/>
                        <a:pt x="115" y="0"/>
                        <a:pt x="122" y="0"/>
                      </a:cubicBezTo>
                      <a:cubicBezTo>
                        <a:pt x="138" y="0"/>
                        <a:pt x="152" y="2"/>
                        <a:pt x="165" y="6"/>
                      </a:cubicBezTo>
                      <a:cubicBezTo>
                        <a:pt x="179" y="9"/>
                        <a:pt x="190" y="15"/>
                        <a:pt x="200" y="22"/>
                      </a:cubicBezTo>
                      <a:cubicBezTo>
                        <a:pt x="210" y="29"/>
                        <a:pt x="217" y="38"/>
                        <a:pt x="223" y="49"/>
                      </a:cubicBezTo>
                      <a:cubicBezTo>
                        <a:pt x="228" y="59"/>
                        <a:pt x="231" y="71"/>
                        <a:pt x="231" y="85"/>
                      </a:cubicBezTo>
                      <a:cubicBezTo>
                        <a:pt x="231" y="97"/>
                        <a:pt x="229" y="109"/>
                        <a:pt x="224" y="121"/>
                      </a:cubicBezTo>
                      <a:cubicBezTo>
                        <a:pt x="220" y="133"/>
                        <a:pt x="213" y="145"/>
                        <a:pt x="206" y="158"/>
                      </a:cubicBezTo>
                      <a:cubicBezTo>
                        <a:pt x="198" y="170"/>
                        <a:pt x="189" y="182"/>
                        <a:pt x="178" y="195"/>
                      </a:cubicBezTo>
                      <a:cubicBezTo>
                        <a:pt x="168" y="207"/>
                        <a:pt x="157" y="219"/>
                        <a:pt x="145" y="230"/>
                      </a:cubicBezTo>
                      <a:cubicBezTo>
                        <a:pt x="133" y="242"/>
                        <a:pt x="122" y="253"/>
                        <a:pt x="109" y="263"/>
                      </a:cubicBezTo>
                      <a:cubicBezTo>
                        <a:pt x="97" y="274"/>
                        <a:pt x="85" y="283"/>
                        <a:pt x="74" y="292"/>
                      </a:cubicBezTo>
                      <a:cubicBezTo>
                        <a:pt x="211" y="292"/>
                        <a:pt x="211" y="292"/>
                        <a:pt x="211" y="292"/>
                      </a:cubicBezTo>
                      <a:cubicBezTo>
                        <a:pt x="215" y="292"/>
                        <a:pt x="218" y="293"/>
                        <a:pt x="221" y="294"/>
                      </a:cubicBezTo>
                      <a:cubicBezTo>
                        <a:pt x="224" y="296"/>
                        <a:pt x="227" y="298"/>
                        <a:pt x="228" y="300"/>
                      </a:cubicBezTo>
                      <a:cubicBezTo>
                        <a:pt x="230" y="302"/>
                        <a:pt x="232" y="305"/>
                        <a:pt x="233" y="307"/>
                      </a:cubicBezTo>
                      <a:cubicBezTo>
                        <a:pt x="234" y="310"/>
                        <a:pt x="234" y="313"/>
                        <a:pt x="234" y="316"/>
                      </a:cubicBezTo>
                      <a:cubicBezTo>
                        <a:pt x="234" y="319"/>
                        <a:pt x="234" y="322"/>
                        <a:pt x="233" y="325"/>
                      </a:cubicBezTo>
                      <a:cubicBezTo>
                        <a:pt x="232" y="328"/>
                        <a:pt x="230" y="330"/>
                        <a:pt x="228" y="332"/>
                      </a:cubicBezTo>
                      <a:cubicBezTo>
                        <a:pt x="227" y="334"/>
                        <a:pt x="224" y="336"/>
                        <a:pt x="221" y="337"/>
                      </a:cubicBezTo>
                      <a:cubicBezTo>
                        <a:pt x="218" y="339"/>
                        <a:pt x="215" y="339"/>
                        <a:pt x="211" y="339"/>
                      </a:cubicBezTo>
                      <a:cubicBezTo>
                        <a:pt x="33" y="339"/>
                        <a:pt x="33" y="339"/>
                        <a:pt x="33" y="339"/>
                      </a:cubicBezTo>
                      <a:cubicBezTo>
                        <a:pt x="22" y="339"/>
                        <a:pt x="13" y="337"/>
                        <a:pt x="8" y="331"/>
                      </a:cubicBezTo>
                      <a:cubicBezTo>
                        <a:pt x="3" y="326"/>
                        <a:pt x="0" y="319"/>
                        <a:pt x="0" y="312"/>
                      </a:cubicBezTo>
                      <a:cubicBezTo>
                        <a:pt x="0" y="306"/>
                        <a:pt x="1" y="300"/>
                        <a:pt x="4" y="295"/>
                      </a:cubicBezTo>
                      <a:cubicBezTo>
                        <a:pt x="7" y="289"/>
                        <a:pt x="12" y="284"/>
                        <a:pt x="17" y="278"/>
                      </a:cubicBezTo>
                      <a:cubicBezTo>
                        <a:pt x="19" y="277"/>
                        <a:pt x="21" y="275"/>
                        <a:pt x="25" y="272"/>
                      </a:cubicBezTo>
                      <a:cubicBezTo>
                        <a:pt x="28" y="269"/>
                        <a:pt x="32" y="266"/>
                        <a:pt x="36" y="262"/>
                      </a:cubicBezTo>
                      <a:cubicBezTo>
                        <a:pt x="40" y="258"/>
                        <a:pt x="44" y="255"/>
                        <a:pt x="49" y="251"/>
                      </a:cubicBezTo>
                      <a:cubicBezTo>
                        <a:pt x="53" y="247"/>
                        <a:pt x="58" y="243"/>
                        <a:pt x="62" y="238"/>
                      </a:cubicBezTo>
                      <a:cubicBezTo>
                        <a:pt x="67" y="234"/>
                        <a:pt x="71" y="230"/>
                        <a:pt x="75" y="226"/>
                      </a:cubicBezTo>
                      <a:cubicBezTo>
                        <a:pt x="79" y="222"/>
                        <a:pt x="83" y="219"/>
                        <a:pt x="86" y="216"/>
                      </a:cubicBezTo>
                      <a:cubicBezTo>
                        <a:pt x="97" y="205"/>
                        <a:pt x="108" y="193"/>
                        <a:pt x="118" y="182"/>
                      </a:cubicBezTo>
                      <a:cubicBezTo>
                        <a:pt x="129" y="171"/>
                        <a:pt x="138" y="159"/>
                        <a:pt x="145" y="149"/>
                      </a:cubicBezTo>
                      <a:cubicBezTo>
                        <a:pt x="153" y="138"/>
                        <a:pt x="159" y="127"/>
                        <a:pt x="163" y="118"/>
                      </a:cubicBezTo>
                      <a:cubicBezTo>
                        <a:pt x="168" y="108"/>
                        <a:pt x="170" y="99"/>
                        <a:pt x="170" y="91"/>
                      </a:cubicBezTo>
                      <a:cubicBezTo>
                        <a:pt x="170" y="84"/>
                        <a:pt x="168" y="77"/>
                        <a:pt x="165" y="72"/>
                      </a:cubicBezTo>
                      <a:cubicBezTo>
                        <a:pt x="162" y="67"/>
                        <a:pt x="158" y="62"/>
                        <a:pt x="153" y="59"/>
                      </a:cubicBezTo>
                      <a:cubicBezTo>
                        <a:pt x="148" y="55"/>
                        <a:pt x="142" y="52"/>
                        <a:pt x="135" y="51"/>
                      </a:cubicBezTo>
                      <a:cubicBezTo>
                        <a:pt x="129" y="49"/>
                        <a:pt x="122" y="48"/>
                        <a:pt x="115" y="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2" name="Freeform 36"/>
                <p:cNvSpPr>
                  <a:spLocks noEditPoints="1" noChangeArrowheads="1"/>
                </p:cNvSpPr>
                <p:nvPr/>
              </p:nvSpPr>
              <p:spPr bwMode="auto">
                <a:xfrm>
                  <a:off x="4024380" y="2744543"/>
                  <a:ext cx="319962" cy="440833"/>
                </a:xfrm>
                <a:custGeom>
                  <a:avLst/>
                  <a:gdLst>
                    <a:gd name="T0" fmla="*/ 159981 w 252"/>
                    <a:gd name="T1" fmla="*/ 0 h 347"/>
                    <a:gd name="T2" fmla="*/ 214578 w 252"/>
                    <a:gd name="T3" fmla="*/ 8893 h 347"/>
                    <a:gd name="T4" fmla="*/ 256477 w 252"/>
                    <a:gd name="T5" fmla="*/ 31760 h 347"/>
                    <a:gd name="T6" fmla="*/ 285680 w 252"/>
                    <a:gd name="T7" fmla="*/ 67332 h 347"/>
                    <a:gd name="T8" fmla="*/ 305995 w 252"/>
                    <a:gd name="T9" fmla="*/ 111796 h 347"/>
                    <a:gd name="T10" fmla="*/ 316153 w 252"/>
                    <a:gd name="T11" fmla="*/ 163883 h 347"/>
                    <a:gd name="T12" fmla="*/ 319962 w 252"/>
                    <a:gd name="T13" fmla="*/ 221052 h 347"/>
                    <a:gd name="T14" fmla="*/ 316153 w 252"/>
                    <a:gd name="T15" fmla="*/ 276950 h 347"/>
                    <a:gd name="T16" fmla="*/ 305995 w 252"/>
                    <a:gd name="T17" fmla="*/ 329037 h 347"/>
                    <a:gd name="T18" fmla="*/ 285680 w 252"/>
                    <a:gd name="T19" fmla="*/ 373501 h 347"/>
                    <a:gd name="T20" fmla="*/ 256477 w 252"/>
                    <a:gd name="T21" fmla="*/ 409073 h 347"/>
                    <a:gd name="T22" fmla="*/ 214578 w 252"/>
                    <a:gd name="T23" fmla="*/ 433211 h 347"/>
                    <a:gd name="T24" fmla="*/ 159981 w 252"/>
                    <a:gd name="T25" fmla="*/ 440833 h 347"/>
                    <a:gd name="T26" fmla="*/ 105384 w 252"/>
                    <a:gd name="T27" fmla="*/ 433211 h 347"/>
                    <a:gd name="T28" fmla="*/ 63485 w 252"/>
                    <a:gd name="T29" fmla="*/ 409073 h 347"/>
                    <a:gd name="T30" fmla="*/ 34282 w 252"/>
                    <a:gd name="T31" fmla="*/ 373501 h 347"/>
                    <a:gd name="T32" fmla="*/ 13967 w 252"/>
                    <a:gd name="T33" fmla="*/ 329037 h 347"/>
                    <a:gd name="T34" fmla="*/ 2539 w 252"/>
                    <a:gd name="T35" fmla="*/ 276950 h 347"/>
                    <a:gd name="T36" fmla="*/ 0 w 252"/>
                    <a:gd name="T37" fmla="*/ 221052 h 347"/>
                    <a:gd name="T38" fmla="*/ 2539 w 252"/>
                    <a:gd name="T39" fmla="*/ 163883 h 347"/>
                    <a:gd name="T40" fmla="*/ 13967 w 252"/>
                    <a:gd name="T41" fmla="*/ 111796 h 347"/>
                    <a:gd name="T42" fmla="*/ 34282 w 252"/>
                    <a:gd name="T43" fmla="*/ 67332 h 347"/>
                    <a:gd name="T44" fmla="*/ 63485 w 252"/>
                    <a:gd name="T45" fmla="*/ 31760 h 347"/>
                    <a:gd name="T46" fmla="*/ 105384 w 252"/>
                    <a:gd name="T47" fmla="*/ 8893 h 347"/>
                    <a:gd name="T48" fmla="*/ 159981 w 252"/>
                    <a:gd name="T49" fmla="*/ 0 h 347"/>
                    <a:gd name="T50" fmla="*/ 159981 w 252"/>
                    <a:gd name="T51" fmla="*/ 58439 h 347"/>
                    <a:gd name="T52" fmla="*/ 129508 w 252"/>
                    <a:gd name="T53" fmla="*/ 64791 h 347"/>
                    <a:gd name="T54" fmla="*/ 107924 w 252"/>
                    <a:gd name="T55" fmla="*/ 82577 h 347"/>
                    <a:gd name="T56" fmla="*/ 93957 w 252"/>
                    <a:gd name="T57" fmla="*/ 110526 h 347"/>
                    <a:gd name="T58" fmla="*/ 85069 w 252"/>
                    <a:gd name="T59" fmla="*/ 143557 h 347"/>
                    <a:gd name="T60" fmla="*/ 81260 w 252"/>
                    <a:gd name="T61" fmla="*/ 181669 h 347"/>
                    <a:gd name="T62" fmla="*/ 79991 w 252"/>
                    <a:gd name="T63" fmla="*/ 221052 h 347"/>
                    <a:gd name="T64" fmla="*/ 81260 w 252"/>
                    <a:gd name="T65" fmla="*/ 259164 h 347"/>
                    <a:gd name="T66" fmla="*/ 85069 w 252"/>
                    <a:gd name="T67" fmla="*/ 297276 h 347"/>
                    <a:gd name="T68" fmla="*/ 93957 w 252"/>
                    <a:gd name="T69" fmla="*/ 331578 h 347"/>
                    <a:gd name="T70" fmla="*/ 107924 w 252"/>
                    <a:gd name="T71" fmla="*/ 358256 h 347"/>
                    <a:gd name="T72" fmla="*/ 129508 w 252"/>
                    <a:gd name="T73" fmla="*/ 377312 h 347"/>
                    <a:gd name="T74" fmla="*/ 159981 w 252"/>
                    <a:gd name="T75" fmla="*/ 383664 h 347"/>
                    <a:gd name="T76" fmla="*/ 190454 w 252"/>
                    <a:gd name="T77" fmla="*/ 377312 h 347"/>
                    <a:gd name="T78" fmla="*/ 212038 w 252"/>
                    <a:gd name="T79" fmla="*/ 358256 h 347"/>
                    <a:gd name="T80" fmla="*/ 226005 w 252"/>
                    <a:gd name="T81" fmla="*/ 331578 h 347"/>
                    <a:gd name="T82" fmla="*/ 234893 w 252"/>
                    <a:gd name="T83" fmla="*/ 297276 h 347"/>
                    <a:gd name="T84" fmla="*/ 238702 w 252"/>
                    <a:gd name="T85" fmla="*/ 259164 h 347"/>
                    <a:gd name="T86" fmla="*/ 239972 w 252"/>
                    <a:gd name="T87" fmla="*/ 221052 h 347"/>
                    <a:gd name="T88" fmla="*/ 238702 w 252"/>
                    <a:gd name="T89" fmla="*/ 181669 h 347"/>
                    <a:gd name="T90" fmla="*/ 234893 w 252"/>
                    <a:gd name="T91" fmla="*/ 143557 h 347"/>
                    <a:gd name="T92" fmla="*/ 226005 w 252"/>
                    <a:gd name="T93" fmla="*/ 110526 h 347"/>
                    <a:gd name="T94" fmla="*/ 212038 w 252"/>
                    <a:gd name="T95" fmla="*/ 82577 h 347"/>
                    <a:gd name="T96" fmla="*/ 190454 w 252"/>
                    <a:gd name="T97" fmla="*/ 64791 h 347"/>
                    <a:gd name="T98" fmla="*/ 159981 w 252"/>
                    <a:gd name="T99" fmla="*/ 58439 h 347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52"/>
                    <a:gd name="T151" fmla="*/ 0 h 347"/>
                    <a:gd name="T152" fmla="*/ 252 w 252"/>
                    <a:gd name="T153" fmla="*/ 347 h 347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52" h="347">
                      <a:moveTo>
                        <a:pt x="126" y="0"/>
                      </a:moveTo>
                      <a:cubicBezTo>
                        <a:pt x="142" y="0"/>
                        <a:pt x="156" y="3"/>
                        <a:pt x="169" y="7"/>
                      </a:cubicBezTo>
                      <a:cubicBezTo>
                        <a:pt x="181" y="11"/>
                        <a:pt x="192" y="17"/>
                        <a:pt x="202" y="25"/>
                      </a:cubicBezTo>
                      <a:cubicBezTo>
                        <a:pt x="211" y="33"/>
                        <a:pt x="219" y="42"/>
                        <a:pt x="225" y="53"/>
                      </a:cubicBezTo>
                      <a:cubicBezTo>
                        <a:pt x="232" y="64"/>
                        <a:pt x="237" y="75"/>
                        <a:pt x="241" y="88"/>
                      </a:cubicBezTo>
                      <a:cubicBezTo>
                        <a:pt x="245" y="101"/>
                        <a:pt x="248" y="115"/>
                        <a:pt x="249" y="129"/>
                      </a:cubicBezTo>
                      <a:cubicBezTo>
                        <a:pt x="251" y="144"/>
                        <a:pt x="252" y="158"/>
                        <a:pt x="252" y="174"/>
                      </a:cubicBezTo>
                      <a:cubicBezTo>
                        <a:pt x="252" y="189"/>
                        <a:pt x="251" y="204"/>
                        <a:pt x="249" y="218"/>
                      </a:cubicBezTo>
                      <a:cubicBezTo>
                        <a:pt x="248" y="233"/>
                        <a:pt x="245" y="246"/>
                        <a:pt x="241" y="259"/>
                      </a:cubicBezTo>
                      <a:cubicBezTo>
                        <a:pt x="237" y="272"/>
                        <a:pt x="232" y="284"/>
                        <a:pt x="225" y="294"/>
                      </a:cubicBezTo>
                      <a:cubicBezTo>
                        <a:pt x="219" y="305"/>
                        <a:pt x="211" y="314"/>
                        <a:pt x="202" y="322"/>
                      </a:cubicBezTo>
                      <a:cubicBezTo>
                        <a:pt x="192" y="330"/>
                        <a:pt x="181" y="336"/>
                        <a:pt x="169" y="341"/>
                      </a:cubicBezTo>
                      <a:cubicBezTo>
                        <a:pt x="156" y="345"/>
                        <a:pt x="142" y="347"/>
                        <a:pt x="126" y="347"/>
                      </a:cubicBezTo>
                      <a:cubicBezTo>
                        <a:pt x="110" y="347"/>
                        <a:pt x="96" y="345"/>
                        <a:pt x="83" y="341"/>
                      </a:cubicBezTo>
                      <a:cubicBezTo>
                        <a:pt x="70" y="336"/>
                        <a:pt x="59" y="330"/>
                        <a:pt x="50" y="322"/>
                      </a:cubicBezTo>
                      <a:cubicBezTo>
                        <a:pt x="41" y="314"/>
                        <a:pt x="33" y="305"/>
                        <a:pt x="27" y="294"/>
                      </a:cubicBezTo>
                      <a:cubicBezTo>
                        <a:pt x="20" y="284"/>
                        <a:pt x="15" y="272"/>
                        <a:pt x="11" y="259"/>
                      </a:cubicBezTo>
                      <a:cubicBezTo>
                        <a:pt x="7" y="246"/>
                        <a:pt x="4" y="233"/>
                        <a:pt x="2" y="218"/>
                      </a:cubicBezTo>
                      <a:cubicBezTo>
                        <a:pt x="1" y="204"/>
                        <a:pt x="0" y="189"/>
                        <a:pt x="0" y="174"/>
                      </a:cubicBezTo>
                      <a:cubicBezTo>
                        <a:pt x="0" y="158"/>
                        <a:pt x="1" y="144"/>
                        <a:pt x="2" y="129"/>
                      </a:cubicBezTo>
                      <a:cubicBezTo>
                        <a:pt x="4" y="115"/>
                        <a:pt x="7" y="101"/>
                        <a:pt x="11" y="88"/>
                      </a:cubicBezTo>
                      <a:cubicBezTo>
                        <a:pt x="15" y="75"/>
                        <a:pt x="20" y="64"/>
                        <a:pt x="27" y="53"/>
                      </a:cubicBezTo>
                      <a:cubicBezTo>
                        <a:pt x="33" y="42"/>
                        <a:pt x="41" y="33"/>
                        <a:pt x="50" y="25"/>
                      </a:cubicBezTo>
                      <a:cubicBezTo>
                        <a:pt x="59" y="17"/>
                        <a:pt x="70" y="11"/>
                        <a:pt x="83" y="7"/>
                      </a:cubicBezTo>
                      <a:cubicBezTo>
                        <a:pt x="95" y="3"/>
                        <a:pt x="110" y="0"/>
                        <a:pt x="126" y="0"/>
                      </a:cubicBezTo>
                      <a:close/>
                      <a:moveTo>
                        <a:pt x="126" y="46"/>
                      </a:moveTo>
                      <a:cubicBezTo>
                        <a:pt x="117" y="46"/>
                        <a:pt x="109" y="47"/>
                        <a:pt x="102" y="51"/>
                      </a:cubicBezTo>
                      <a:cubicBezTo>
                        <a:pt x="95" y="54"/>
                        <a:pt x="90" y="59"/>
                        <a:pt x="85" y="65"/>
                      </a:cubicBezTo>
                      <a:cubicBezTo>
                        <a:pt x="80" y="71"/>
                        <a:pt x="76" y="79"/>
                        <a:pt x="74" y="87"/>
                      </a:cubicBezTo>
                      <a:cubicBezTo>
                        <a:pt x="71" y="95"/>
                        <a:pt x="69" y="104"/>
                        <a:pt x="67" y="113"/>
                      </a:cubicBezTo>
                      <a:cubicBezTo>
                        <a:pt x="65" y="123"/>
                        <a:pt x="64" y="133"/>
                        <a:pt x="64" y="143"/>
                      </a:cubicBezTo>
                      <a:cubicBezTo>
                        <a:pt x="63" y="153"/>
                        <a:pt x="63" y="164"/>
                        <a:pt x="63" y="174"/>
                      </a:cubicBezTo>
                      <a:cubicBezTo>
                        <a:pt x="63" y="184"/>
                        <a:pt x="63" y="194"/>
                        <a:pt x="64" y="204"/>
                      </a:cubicBezTo>
                      <a:cubicBezTo>
                        <a:pt x="64" y="215"/>
                        <a:pt x="65" y="224"/>
                        <a:pt x="67" y="234"/>
                      </a:cubicBezTo>
                      <a:cubicBezTo>
                        <a:pt x="69" y="243"/>
                        <a:pt x="71" y="252"/>
                        <a:pt x="74" y="261"/>
                      </a:cubicBezTo>
                      <a:cubicBezTo>
                        <a:pt x="76" y="269"/>
                        <a:pt x="80" y="276"/>
                        <a:pt x="85" y="282"/>
                      </a:cubicBezTo>
                      <a:cubicBezTo>
                        <a:pt x="90" y="288"/>
                        <a:pt x="95" y="293"/>
                        <a:pt x="102" y="297"/>
                      </a:cubicBezTo>
                      <a:cubicBezTo>
                        <a:pt x="109" y="300"/>
                        <a:pt x="117" y="302"/>
                        <a:pt x="126" y="302"/>
                      </a:cubicBezTo>
                      <a:cubicBezTo>
                        <a:pt x="135" y="302"/>
                        <a:pt x="143" y="300"/>
                        <a:pt x="150" y="297"/>
                      </a:cubicBezTo>
                      <a:cubicBezTo>
                        <a:pt x="157" y="293"/>
                        <a:pt x="162" y="288"/>
                        <a:pt x="167" y="282"/>
                      </a:cubicBezTo>
                      <a:cubicBezTo>
                        <a:pt x="172" y="276"/>
                        <a:pt x="176" y="269"/>
                        <a:pt x="178" y="261"/>
                      </a:cubicBezTo>
                      <a:cubicBezTo>
                        <a:pt x="181" y="252"/>
                        <a:pt x="184" y="243"/>
                        <a:pt x="185" y="234"/>
                      </a:cubicBezTo>
                      <a:cubicBezTo>
                        <a:pt x="187" y="224"/>
                        <a:pt x="188" y="215"/>
                        <a:pt x="188" y="204"/>
                      </a:cubicBezTo>
                      <a:cubicBezTo>
                        <a:pt x="189" y="194"/>
                        <a:pt x="189" y="184"/>
                        <a:pt x="189" y="174"/>
                      </a:cubicBezTo>
                      <a:cubicBezTo>
                        <a:pt x="189" y="164"/>
                        <a:pt x="189" y="153"/>
                        <a:pt x="188" y="143"/>
                      </a:cubicBezTo>
                      <a:cubicBezTo>
                        <a:pt x="188" y="133"/>
                        <a:pt x="187" y="123"/>
                        <a:pt x="185" y="113"/>
                      </a:cubicBezTo>
                      <a:cubicBezTo>
                        <a:pt x="184" y="104"/>
                        <a:pt x="181" y="95"/>
                        <a:pt x="178" y="87"/>
                      </a:cubicBezTo>
                      <a:cubicBezTo>
                        <a:pt x="176" y="79"/>
                        <a:pt x="172" y="71"/>
                        <a:pt x="167" y="65"/>
                      </a:cubicBezTo>
                      <a:cubicBezTo>
                        <a:pt x="162" y="59"/>
                        <a:pt x="157" y="54"/>
                        <a:pt x="150" y="51"/>
                      </a:cubicBezTo>
                      <a:cubicBezTo>
                        <a:pt x="143" y="47"/>
                        <a:pt x="135" y="46"/>
                        <a:pt x="126" y="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3" name="Freeform 37"/>
                <p:cNvSpPr>
                  <a:spLocks noChangeArrowheads="1"/>
                </p:cNvSpPr>
                <p:nvPr/>
              </p:nvSpPr>
              <p:spPr bwMode="auto">
                <a:xfrm>
                  <a:off x="4422552" y="2737430"/>
                  <a:ext cx="291521" cy="447946"/>
                </a:xfrm>
                <a:custGeom>
                  <a:avLst/>
                  <a:gdLst>
                    <a:gd name="T0" fmla="*/ 149665 w 224"/>
                    <a:gd name="T1" fmla="*/ 189417 h 350"/>
                    <a:gd name="T2" fmla="*/ 196516 w 224"/>
                    <a:gd name="T3" fmla="*/ 154861 h 350"/>
                    <a:gd name="T4" fmla="*/ 196516 w 224"/>
                    <a:gd name="T5" fmla="*/ 97268 h 350"/>
                    <a:gd name="T6" fmla="*/ 154871 w 224"/>
                    <a:gd name="T7" fmla="*/ 66552 h 350"/>
                    <a:gd name="T8" fmla="*/ 93703 w 224"/>
                    <a:gd name="T9" fmla="*/ 65272 h 350"/>
                    <a:gd name="T10" fmla="*/ 42947 w 224"/>
                    <a:gd name="T11" fmla="*/ 76791 h 350"/>
                    <a:gd name="T12" fmla="*/ 16919 w 224"/>
                    <a:gd name="T13" fmla="*/ 76791 h 350"/>
                    <a:gd name="T14" fmla="*/ 2603 w 224"/>
                    <a:gd name="T15" fmla="*/ 60153 h 350"/>
                    <a:gd name="T16" fmla="*/ 6507 w 224"/>
                    <a:gd name="T17" fmla="*/ 31996 h 350"/>
                    <a:gd name="T18" fmla="*/ 72880 w 224"/>
                    <a:gd name="T19" fmla="*/ 5119 h 350"/>
                    <a:gd name="T20" fmla="*/ 191311 w 224"/>
                    <a:gd name="T21" fmla="*/ 7679 h 350"/>
                    <a:gd name="T22" fmla="*/ 272000 w 224"/>
                    <a:gd name="T23" fmla="*/ 67832 h 350"/>
                    <a:gd name="T24" fmla="*/ 277205 w 224"/>
                    <a:gd name="T25" fmla="*/ 154861 h 350"/>
                    <a:gd name="T26" fmla="*/ 232957 w 224"/>
                    <a:gd name="T27" fmla="*/ 204775 h 350"/>
                    <a:gd name="T28" fmla="*/ 201722 w 224"/>
                    <a:gd name="T29" fmla="*/ 217574 h 350"/>
                    <a:gd name="T30" fmla="*/ 268095 w 224"/>
                    <a:gd name="T31" fmla="*/ 254689 h 350"/>
                    <a:gd name="T32" fmla="*/ 291521 w 224"/>
                    <a:gd name="T33" fmla="*/ 326361 h 350"/>
                    <a:gd name="T34" fmla="*/ 244669 w 224"/>
                    <a:gd name="T35" fmla="*/ 419789 h 350"/>
                    <a:gd name="T36" fmla="*/ 132746 w 224"/>
                    <a:gd name="T37" fmla="*/ 447946 h 350"/>
                    <a:gd name="T38" fmla="*/ 76785 w 224"/>
                    <a:gd name="T39" fmla="*/ 441547 h 350"/>
                    <a:gd name="T40" fmla="*/ 23426 w 224"/>
                    <a:gd name="T41" fmla="*/ 423629 h 350"/>
                    <a:gd name="T42" fmla="*/ 2603 w 224"/>
                    <a:gd name="T43" fmla="*/ 396752 h 350"/>
                    <a:gd name="T44" fmla="*/ 10411 w 224"/>
                    <a:gd name="T45" fmla="*/ 376275 h 350"/>
                    <a:gd name="T46" fmla="*/ 32536 w 224"/>
                    <a:gd name="T47" fmla="*/ 367316 h 350"/>
                    <a:gd name="T48" fmla="*/ 39043 w 224"/>
                    <a:gd name="T49" fmla="*/ 368596 h 350"/>
                    <a:gd name="T50" fmla="*/ 76785 w 224"/>
                    <a:gd name="T51" fmla="*/ 380114 h 350"/>
                    <a:gd name="T52" fmla="*/ 128842 w 224"/>
                    <a:gd name="T53" fmla="*/ 387793 h 350"/>
                    <a:gd name="T54" fmla="*/ 187406 w 224"/>
                    <a:gd name="T55" fmla="*/ 371155 h 350"/>
                    <a:gd name="T56" fmla="*/ 209531 w 224"/>
                    <a:gd name="T57" fmla="*/ 322521 h 350"/>
                    <a:gd name="T58" fmla="*/ 183502 w 224"/>
                    <a:gd name="T59" fmla="*/ 267488 h 350"/>
                    <a:gd name="T60" fmla="*/ 118430 w 224"/>
                    <a:gd name="T61" fmla="*/ 247010 h 350"/>
                    <a:gd name="T62" fmla="*/ 84593 w 224"/>
                    <a:gd name="T63" fmla="*/ 244451 h 350"/>
                    <a:gd name="T64" fmla="*/ 70277 w 224"/>
                    <a:gd name="T65" fmla="*/ 230372 h 350"/>
                    <a:gd name="T66" fmla="*/ 75483 w 224"/>
                    <a:gd name="T67" fmla="*/ 202216 h 350"/>
                    <a:gd name="T68" fmla="*/ 115828 w 224"/>
                    <a:gd name="T69" fmla="*/ 193257 h 3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24"/>
                    <a:gd name="T106" fmla="*/ 0 h 350"/>
                    <a:gd name="T107" fmla="*/ 224 w 224"/>
                    <a:gd name="T108" fmla="*/ 350 h 3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24" h="350">
                      <a:moveTo>
                        <a:pt x="89" y="151"/>
                      </a:moveTo>
                      <a:cubicBezTo>
                        <a:pt x="99" y="151"/>
                        <a:pt x="107" y="150"/>
                        <a:pt x="115" y="148"/>
                      </a:cubicBezTo>
                      <a:cubicBezTo>
                        <a:pt x="124" y="145"/>
                        <a:pt x="131" y="142"/>
                        <a:pt x="137" y="138"/>
                      </a:cubicBezTo>
                      <a:cubicBezTo>
                        <a:pt x="143" y="133"/>
                        <a:pt x="147" y="128"/>
                        <a:pt x="151" y="121"/>
                      </a:cubicBezTo>
                      <a:cubicBezTo>
                        <a:pt x="154" y="115"/>
                        <a:pt x="156" y="107"/>
                        <a:pt x="156" y="98"/>
                      </a:cubicBezTo>
                      <a:cubicBezTo>
                        <a:pt x="156" y="90"/>
                        <a:pt x="154" y="83"/>
                        <a:pt x="151" y="76"/>
                      </a:cubicBezTo>
                      <a:cubicBezTo>
                        <a:pt x="148" y="70"/>
                        <a:pt x="143" y="65"/>
                        <a:pt x="138" y="61"/>
                      </a:cubicBezTo>
                      <a:cubicBezTo>
                        <a:pt x="132" y="57"/>
                        <a:pt x="126" y="54"/>
                        <a:pt x="119" y="52"/>
                      </a:cubicBezTo>
                      <a:cubicBezTo>
                        <a:pt x="111" y="50"/>
                        <a:pt x="103" y="49"/>
                        <a:pt x="95" y="49"/>
                      </a:cubicBezTo>
                      <a:cubicBezTo>
                        <a:pt x="88" y="49"/>
                        <a:pt x="80" y="49"/>
                        <a:pt x="72" y="51"/>
                      </a:cubicBezTo>
                      <a:cubicBezTo>
                        <a:pt x="64" y="52"/>
                        <a:pt x="57" y="54"/>
                        <a:pt x="50" y="55"/>
                      </a:cubicBezTo>
                      <a:cubicBezTo>
                        <a:pt x="43" y="57"/>
                        <a:pt x="38" y="58"/>
                        <a:pt x="33" y="60"/>
                      </a:cubicBezTo>
                      <a:cubicBezTo>
                        <a:pt x="28" y="61"/>
                        <a:pt x="24" y="62"/>
                        <a:pt x="22" y="62"/>
                      </a:cubicBezTo>
                      <a:cubicBezTo>
                        <a:pt x="19" y="62"/>
                        <a:pt x="16" y="61"/>
                        <a:pt x="13" y="60"/>
                      </a:cubicBezTo>
                      <a:cubicBezTo>
                        <a:pt x="10" y="59"/>
                        <a:pt x="8" y="57"/>
                        <a:pt x="6" y="55"/>
                      </a:cubicBezTo>
                      <a:cubicBezTo>
                        <a:pt x="4" y="53"/>
                        <a:pt x="3" y="50"/>
                        <a:pt x="2" y="47"/>
                      </a:cubicBezTo>
                      <a:cubicBezTo>
                        <a:pt x="1" y="45"/>
                        <a:pt x="0" y="42"/>
                        <a:pt x="0" y="39"/>
                      </a:cubicBezTo>
                      <a:cubicBezTo>
                        <a:pt x="0" y="34"/>
                        <a:pt x="2" y="30"/>
                        <a:pt x="5" y="25"/>
                      </a:cubicBezTo>
                      <a:cubicBezTo>
                        <a:pt x="7" y="21"/>
                        <a:pt x="12" y="18"/>
                        <a:pt x="19" y="16"/>
                      </a:cubicBezTo>
                      <a:cubicBezTo>
                        <a:pt x="30" y="11"/>
                        <a:pt x="42" y="7"/>
                        <a:pt x="56" y="4"/>
                      </a:cubicBezTo>
                      <a:cubicBezTo>
                        <a:pt x="69" y="1"/>
                        <a:pt x="83" y="0"/>
                        <a:pt x="98" y="0"/>
                      </a:cubicBezTo>
                      <a:cubicBezTo>
                        <a:pt x="116" y="0"/>
                        <a:pt x="132" y="2"/>
                        <a:pt x="147" y="6"/>
                      </a:cubicBezTo>
                      <a:cubicBezTo>
                        <a:pt x="161" y="10"/>
                        <a:pt x="174" y="16"/>
                        <a:pt x="185" y="24"/>
                      </a:cubicBezTo>
                      <a:cubicBezTo>
                        <a:pt x="195" y="32"/>
                        <a:pt x="203" y="42"/>
                        <a:pt x="209" y="53"/>
                      </a:cubicBezTo>
                      <a:cubicBezTo>
                        <a:pt x="215" y="65"/>
                        <a:pt x="218" y="78"/>
                        <a:pt x="218" y="93"/>
                      </a:cubicBezTo>
                      <a:cubicBezTo>
                        <a:pt x="218" y="103"/>
                        <a:pt x="216" y="112"/>
                        <a:pt x="213" y="121"/>
                      </a:cubicBezTo>
                      <a:cubicBezTo>
                        <a:pt x="210" y="129"/>
                        <a:pt x="205" y="137"/>
                        <a:pt x="199" y="143"/>
                      </a:cubicBezTo>
                      <a:cubicBezTo>
                        <a:pt x="194" y="150"/>
                        <a:pt x="187" y="155"/>
                        <a:pt x="179" y="160"/>
                      </a:cubicBezTo>
                      <a:cubicBezTo>
                        <a:pt x="172" y="164"/>
                        <a:pt x="164" y="167"/>
                        <a:pt x="155" y="169"/>
                      </a:cubicBezTo>
                      <a:cubicBezTo>
                        <a:pt x="155" y="170"/>
                        <a:pt x="155" y="170"/>
                        <a:pt x="155" y="170"/>
                      </a:cubicBezTo>
                      <a:cubicBezTo>
                        <a:pt x="166" y="172"/>
                        <a:pt x="176" y="176"/>
                        <a:pt x="184" y="180"/>
                      </a:cubicBezTo>
                      <a:cubicBezTo>
                        <a:pt x="193" y="185"/>
                        <a:pt x="200" y="191"/>
                        <a:pt x="206" y="199"/>
                      </a:cubicBezTo>
                      <a:cubicBezTo>
                        <a:pt x="212" y="206"/>
                        <a:pt x="217" y="215"/>
                        <a:pt x="220" y="224"/>
                      </a:cubicBezTo>
                      <a:cubicBezTo>
                        <a:pt x="223" y="234"/>
                        <a:pt x="224" y="244"/>
                        <a:pt x="224" y="255"/>
                      </a:cubicBezTo>
                      <a:cubicBezTo>
                        <a:pt x="224" y="272"/>
                        <a:pt x="221" y="286"/>
                        <a:pt x="215" y="298"/>
                      </a:cubicBezTo>
                      <a:cubicBezTo>
                        <a:pt x="208" y="310"/>
                        <a:pt x="199" y="320"/>
                        <a:pt x="188" y="328"/>
                      </a:cubicBezTo>
                      <a:cubicBezTo>
                        <a:pt x="176" y="336"/>
                        <a:pt x="163" y="341"/>
                        <a:pt x="149" y="345"/>
                      </a:cubicBezTo>
                      <a:cubicBezTo>
                        <a:pt x="134" y="349"/>
                        <a:pt x="118" y="350"/>
                        <a:pt x="102" y="350"/>
                      </a:cubicBezTo>
                      <a:cubicBezTo>
                        <a:pt x="95" y="350"/>
                        <a:pt x="88" y="350"/>
                        <a:pt x="81" y="349"/>
                      </a:cubicBezTo>
                      <a:cubicBezTo>
                        <a:pt x="74" y="348"/>
                        <a:pt x="66" y="347"/>
                        <a:pt x="59" y="345"/>
                      </a:cubicBezTo>
                      <a:cubicBezTo>
                        <a:pt x="52" y="344"/>
                        <a:pt x="45" y="342"/>
                        <a:pt x="38" y="339"/>
                      </a:cubicBezTo>
                      <a:cubicBezTo>
                        <a:pt x="31" y="337"/>
                        <a:pt x="24" y="334"/>
                        <a:pt x="18" y="331"/>
                      </a:cubicBezTo>
                      <a:cubicBezTo>
                        <a:pt x="12" y="329"/>
                        <a:pt x="8" y="326"/>
                        <a:pt x="6" y="322"/>
                      </a:cubicBezTo>
                      <a:cubicBezTo>
                        <a:pt x="3" y="318"/>
                        <a:pt x="2" y="314"/>
                        <a:pt x="2" y="310"/>
                      </a:cubicBezTo>
                      <a:cubicBezTo>
                        <a:pt x="2" y="307"/>
                        <a:pt x="3" y="304"/>
                        <a:pt x="4" y="301"/>
                      </a:cubicBezTo>
                      <a:cubicBezTo>
                        <a:pt x="5" y="299"/>
                        <a:pt x="6" y="296"/>
                        <a:pt x="8" y="294"/>
                      </a:cubicBezTo>
                      <a:cubicBezTo>
                        <a:pt x="10" y="292"/>
                        <a:pt x="13" y="291"/>
                        <a:pt x="15" y="289"/>
                      </a:cubicBezTo>
                      <a:cubicBezTo>
                        <a:pt x="18" y="288"/>
                        <a:pt x="21" y="287"/>
                        <a:pt x="25" y="287"/>
                      </a:cubicBezTo>
                      <a:cubicBezTo>
                        <a:pt x="26" y="287"/>
                        <a:pt x="27" y="287"/>
                        <a:pt x="27" y="288"/>
                      </a:cubicBezTo>
                      <a:cubicBezTo>
                        <a:pt x="28" y="288"/>
                        <a:pt x="29" y="288"/>
                        <a:pt x="30" y="288"/>
                      </a:cubicBezTo>
                      <a:cubicBezTo>
                        <a:pt x="34" y="289"/>
                        <a:pt x="38" y="291"/>
                        <a:pt x="43" y="292"/>
                      </a:cubicBezTo>
                      <a:cubicBezTo>
                        <a:pt x="48" y="294"/>
                        <a:pt x="53" y="296"/>
                        <a:pt x="59" y="297"/>
                      </a:cubicBezTo>
                      <a:cubicBezTo>
                        <a:pt x="65" y="299"/>
                        <a:pt x="71" y="300"/>
                        <a:pt x="78" y="301"/>
                      </a:cubicBezTo>
                      <a:cubicBezTo>
                        <a:pt x="85" y="302"/>
                        <a:pt x="92" y="303"/>
                        <a:pt x="99" y="303"/>
                      </a:cubicBezTo>
                      <a:cubicBezTo>
                        <a:pt x="108" y="303"/>
                        <a:pt x="117" y="302"/>
                        <a:pt x="124" y="299"/>
                      </a:cubicBezTo>
                      <a:cubicBezTo>
                        <a:pt x="132" y="297"/>
                        <a:pt x="138" y="294"/>
                        <a:pt x="144" y="290"/>
                      </a:cubicBezTo>
                      <a:cubicBezTo>
                        <a:pt x="149" y="286"/>
                        <a:pt x="154" y="280"/>
                        <a:pt x="157" y="274"/>
                      </a:cubicBezTo>
                      <a:cubicBezTo>
                        <a:pt x="160" y="268"/>
                        <a:pt x="161" y="261"/>
                        <a:pt x="161" y="252"/>
                      </a:cubicBezTo>
                      <a:cubicBezTo>
                        <a:pt x="161" y="243"/>
                        <a:pt x="159" y="235"/>
                        <a:pt x="156" y="227"/>
                      </a:cubicBezTo>
                      <a:cubicBezTo>
                        <a:pt x="152" y="220"/>
                        <a:pt x="148" y="214"/>
                        <a:pt x="141" y="209"/>
                      </a:cubicBezTo>
                      <a:cubicBezTo>
                        <a:pt x="135" y="204"/>
                        <a:pt x="128" y="200"/>
                        <a:pt x="119" y="197"/>
                      </a:cubicBezTo>
                      <a:cubicBezTo>
                        <a:pt x="110" y="195"/>
                        <a:pt x="101" y="193"/>
                        <a:pt x="91" y="193"/>
                      </a:cubicBezTo>
                      <a:cubicBezTo>
                        <a:pt x="74" y="193"/>
                        <a:pt x="74" y="193"/>
                        <a:pt x="74" y="193"/>
                      </a:cubicBezTo>
                      <a:cubicBezTo>
                        <a:pt x="70" y="193"/>
                        <a:pt x="67" y="193"/>
                        <a:pt x="65" y="191"/>
                      </a:cubicBezTo>
                      <a:cubicBezTo>
                        <a:pt x="62" y="190"/>
                        <a:pt x="60" y="189"/>
                        <a:pt x="58" y="187"/>
                      </a:cubicBezTo>
                      <a:cubicBezTo>
                        <a:pt x="57" y="185"/>
                        <a:pt x="55" y="183"/>
                        <a:pt x="54" y="180"/>
                      </a:cubicBezTo>
                      <a:cubicBezTo>
                        <a:pt x="54" y="178"/>
                        <a:pt x="53" y="175"/>
                        <a:pt x="53" y="172"/>
                      </a:cubicBezTo>
                      <a:cubicBezTo>
                        <a:pt x="53" y="167"/>
                        <a:pt x="55" y="162"/>
                        <a:pt x="58" y="158"/>
                      </a:cubicBezTo>
                      <a:cubicBezTo>
                        <a:pt x="62" y="154"/>
                        <a:pt x="67" y="151"/>
                        <a:pt x="74" y="151"/>
                      </a:cubicBezTo>
                      <a:lnTo>
                        <a:pt x="8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4" name="Freeform 38"/>
                <p:cNvSpPr>
                  <a:spLocks noEditPoints="1" noChangeArrowheads="1"/>
                </p:cNvSpPr>
                <p:nvPr/>
              </p:nvSpPr>
              <p:spPr bwMode="auto">
                <a:xfrm>
                  <a:off x="2253940" y="4280349"/>
                  <a:ext cx="327070" cy="440833"/>
                </a:xfrm>
                <a:custGeom>
                  <a:avLst/>
                  <a:gdLst>
                    <a:gd name="T0" fmla="*/ 164181 w 253"/>
                    <a:gd name="T1" fmla="*/ 0 h 347"/>
                    <a:gd name="T2" fmla="*/ 218478 w 253"/>
                    <a:gd name="T3" fmla="*/ 7622 h 347"/>
                    <a:gd name="T4" fmla="*/ 261139 w 253"/>
                    <a:gd name="T5" fmla="*/ 31760 h 347"/>
                    <a:gd name="T6" fmla="*/ 292165 w 253"/>
                    <a:gd name="T7" fmla="*/ 66061 h 347"/>
                    <a:gd name="T8" fmla="*/ 311557 w 253"/>
                    <a:gd name="T9" fmla="*/ 111796 h 347"/>
                    <a:gd name="T10" fmla="*/ 323192 w 253"/>
                    <a:gd name="T11" fmla="*/ 163883 h 347"/>
                    <a:gd name="T12" fmla="*/ 327070 w 253"/>
                    <a:gd name="T13" fmla="*/ 219781 h 347"/>
                    <a:gd name="T14" fmla="*/ 323192 w 253"/>
                    <a:gd name="T15" fmla="*/ 276950 h 347"/>
                    <a:gd name="T16" fmla="*/ 311557 w 253"/>
                    <a:gd name="T17" fmla="*/ 329037 h 347"/>
                    <a:gd name="T18" fmla="*/ 292165 w 253"/>
                    <a:gd name="T19" fmla="*/ 373501 h 347"/>
                    <a:gd name="T20" fmla="*/ 261139 w 253"/>
                    <a:gd name="T21" fmla="*/ 409073 h 347"/>
                    <a:gd name="T22" fmla="*/ 218478 w 253"/>
                    <a:gd name="T23" fmla="*/ 431940 h 347"/>
                    <a:gd name="T24" fmla="*/ 164181 w 253"/>
                    <a:gd name="T25" fmla="*/ 440833 h 347"/>
                    <a:gd name="T26" fmla="*/ 107300 w 253"/>
                    <a:gd name="T27" fmla="*/ 431940 h 347"/>
                    <a:gd name="T28" fmla="*/ 65931 w 253"/>
                    <a:gd name="T29" fmla="*/ 409073 h 347"/>
                    <a:gd name="T30" fmla="*/ 34905 w 253"/>
                    <a:gd name="T31" fmla="*/ 373501 h 347"/>
                    <a:gd name="T32" fmla="*/ 14220 w 253"/>
                    <a:gd name="T33" fmla="*/ 329037 h 347"/>
                    <a:gd name="T34" fmla="*/ 3878 w 253"/>
                    <a:gd name="T35" fmla="*/ 276950 h 347"/>
                    <a:gd name="T36" fmla="*/ 0 w 253"/>
                    <a:gd name="T37" fmla="*/ 219781 h 347"/>
                    <a:gd name="T38" fmla="*/ 3878 w 253"/>
                    <a:gd name="T39" fmla="*/ 163883 h 347"/>
                    <a:gd name="T40" fmla="*/ 14220 w 253"/>
                    <a:gd name="T41" fmla="*/ 111796 h 347"/>
                    <a:gd name="T42" fmla="*/ 34905 w 253"/>
                    <a:gd name="T43" fmla="*/ 66061 h 347"/>
                    <a:gd name="T44" fmla="*/ 65931 w 253"/>
                    <a:gd name="T45" fmla="*/ 31760 h 347"/>
                    <a:gd name="T46" fmla="*/ 107300 w 253"/>
                    <a:gd name="T47" fmla="*/ 7622 h 347"/>
                    <a:gd name="T48" fmla="*/ 164181 w 253"/>
                    <a:gd name="T49" fmla="*/ 0 h 347"/>
                    <a:gd name="T50" fmla="*/ 164181 w 253"/>
                    <a:gd name="T51" fmla="*/ 57169 h 347"/>
                    <a:gd name="T52" fmla="*/ 133155 w 253"/>
                    <a:gd name="T53" fmla="*/ 63521 h 347"/>
                    <a:gd name="T54" fmla="*/ 109885 w 253"/>
                    <a:gd name="T55" fmla="*/ 82577 h 347"/>
                    <a:gd name="T56" fmla="*/ 95665 w 253"/>
                    <a:gd name="T57" fmla="*/ 109255 h 347"/>
                    <a:gd name="T58" fmla="*/ 86615 w 253"/>
                    <a:gd name="T59" fmla="*/ 143557 h 347"/>
                    <a:gd name="T60" fmla="*/ 82737 w 253"/>
                    <a:gd name="T61" fmla="*/ 180399 h 347"/>
                    <a:gd name="T62" fmla="*/ 81444 w 253"/>
                    <a:gd name="T63" fmla="*/ 219781 h 347"/>
                    <a:gd name="T64" fmla="*/ 82737 w 253"/>
                    <a:gd name="T65" fmla="*/ 259164 h 347"/>
                    <a:gd name="T66" fmla="*/ 86615 w 253"/>
                    <a:gd name="T67" fmla="*/ 296006 h 347"/>
                    <a:gd name="T68" fmla="*/ 95665 w 253"/>
                    <a:gd name="T69" fmla="*/ 330307 h 347"/>
                    <a:gd name="T70" fmla="*/ 109885 w 253"/>
                    <a:gd name="T71" fmla="*/ 358256 h 347"/>
                    <a:gd name="T72" fmla="*/ 133155 w 253"/>
                    <a:gd name="T73" fmla="*/ 376042 h 347"/>
                    <a:gd name="T74" fmla="*/ 164181 w 253"/>
                    <a:gd name="T75" fmla="*/ 382394 h 347"/>
                    <a:gd name="T76" fmla="*/ 193915 w 253"/>
                    <a:gd name="T77" fmla="*/ 376042 h 347"/>
                    <a:gd name="T78" fmla="*/ 217185 w 253"/>
                    <a:gd name="T79" fmla="*/ 358256 h 347"/>
                    <a:gd name="T80" fmla="*/ 231405 w 253"/>
                    <a:gd name="T81" fmla="*/ 330307 h 347"/>
                    <a:gd name="T82" fmla="*/ 240455 w 253"/>
                    <a:gd name="T83" fmla="*/ 296006 h 347"/>
                    <a:gd name="T84" fmla="*/ 244333 w 253"/>
                    <a:gd name="T85" fmla="*/ 259164 h 347"/>
                    <a:gd name="T86" fmla="*/ 245626 w 253"/>
                    <a:gd name="T87" fmla="*/ 219781 h 347"/>
                    <a:gd name="T88" fmla="*/ 244333 w 253"/>
                    <a:gd name="T89" fmla="*/ 180399 h 347"/>
                    <a:gd name="T90" fmla="*/ 240455 w 253"/>
                    <a:gd name="T91" fmla="*/ 143557 h 347"/>
                    <a:gd name="T92" fmla="*/ 231405 w 253"/>
                    <a:gd name="T93" fmla="*/ 109255 h 347"/>
                    <a:gd name="T94" fmla="*/ 217185 w 253"/>
                    <a:gd name="T95" fmla="*/ 82577 h 347"/>
                    <a:gd name="T96" fmla="*/ 193915 w 253"/>
                    <a:gd name="T97" fmla="*/ 63521 h 347"/>
                    <a:gd name="T98" fmla="*/ 164181 w 253"/>
                    <a:gd name="T99" fmla="*/ 57169 h 347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53"/>
                    <a:gd name="T151" fmla="*/ 0 h 347"/>
                    <a:gd name="T152" fmla="*/ 253 w 253"/>
                    <a:gd name="T153" fmla="*/ 347 h 347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53" h="347">
                      <a:moveTo>
                        <a:pt x="127" y="0"/>
                      </a:moveTo>
                      <a:cubicBezTo>
                        <a:pt x="143" y="0"/>
                        <a:pt x="157" y="2"/>
                        <a:pt x="169" y="6"/>
                      </a:cubicBezTo>
                      <a:cubicBezTo>
                        <a:pt x="182" y="11"/>
                        <a:pt x="193" y="17"/>
                        <a:pt x="202" y="25"/>
                      </a:cubicBezTo>
                      <a:cubicBezTo>
                        <a:pt x="212" y="32"/>
                        <a:pt x="219" y="42"/>
                        <a:pt x="226" y="52"/>
                      </a:cubicBezTo>
                      <a:cubicBezTo>
                        <a:pt x="232" y="63"/>
                        <a:pt x="237" y="75"/>
                        <a:pt x="241" y="88"/>
                      </a:cubicBezTo>
                      <a:cubicBezTo>
                        <a:pt x="245" y="101"/>
                        <a:pt x="248" y="114"/>
                        <a:pt x="250" y="129"/>
                      </a:cubicBezTo>
                      <a:cubicBezTo>
                        <a:pt x="252" y="143"/>
                        <a:pt x="253" y="158"/>
                        <a:pt x="253" y="173"/>
                      </a:cubicBezTo>
                      <a:cubicBezTo>
                        <a:pt x="253" y="188"/>
                        <a:pt x="252" y="203"/>
                        <a:pt x="250" y="218"/>
                      </a:cubicBezTo>
                      <a:cubicBezTo>
                        <a:pt x="248" y="232"/>
                        <a:pt x="245" y="246"/>
                        <a:pt x="241" y="259"/>
                      </a:cubicBezTo>
                      <a:cubicBezTo>
                        <a:pt x="237" y="271"/>
                        <a:pt x="232" y="283"/>
                        <a:pt x="226" y="294"/>
                      </a:cubicBezTo>
                      <a:cubicBezTo>
                        <a:pt x="219" y="305"/>
                        <a:pt x="212" y="314"/>
                        <a:pt x="202" y="322"/>
                      </a:cubicBezTo>
                      <a:cubicBezTo>
                        <a:pt x="193" y="330"/>
                        <a:pt x="182" y="336"/>
                        <a:pt x="169" y="340"/>
                      </a:cubicBezTo>
                      <a:cubicBezTo>
                        <a:pt x="157" y="344"/>
                        <a:pt x="143" y="347"/>
                        <a:pt x="127" y="347"/>
                      </a:cubicBezTo>
                      <a:cubicBezTo>
                        <a:pt x="110" y="347"/>
                        <a:pt x="96" y="344"/>
                        <a:pt x="83" y="340"/>
                      </a:cubicBezTo>
                      <a:cubicBezTo>
                        <a:pt x="71" y="336"/>
                        <a:pt x="60" y="330"/>
                        <a:pt x="51" y="322"/>
                      </a:cubicBezTo>
                      <a:cubicBezTo>
                        <a:pt x="41" y="314"/>
                        <a:pt x="33" y="305"/>
                        <a:pt x="27" y="294"/>
                      </a:cubicBezTo>
                      <a:cubicBezTo>
                        <a:pt x="21" y="283"/>
                        <a:pt x="15" y="271"/>
                        <a:pt x="11" y="259"/>
                      </a:cubicBezTo>
                      <a:cubicBezTo>
                        <a:pt x="8" y="246"/>
                        <a:pt x="5" y="232"/>
                        <a:pt x="3" y="218"/>
                      </a:cubicBezTo>
                      <a:cubicBezTo>
                        <a:pt x="1" y="203"/>
                        <a:pt x="0" y="188"/>
                        <a:pt x="0" y="173"/>
                      </a:cubicBezTo>
                      <a:cubicBezTo>
                        <a:pt x="0" y="158"/>
                        <a:pt x="1" y="143"/>
                        <a:pt x="3" y="129"/>
                      </a:cubicBezTo>
                      <a:cubicBezTo>
                        <a:pt x="5" y="114"/>
                        <a:pt x="8" y="101"/>
                        <a:pt x="11" y="88"/>
                      </a:cubicBezTo>
                      <a:cubicBezTo>
                        <a:pt x="15" y="75"/>
                        <a:pt x="21" y="63"/>
                        <a:pt x="27" y="52"/>
                      </a:cubicBezTo>
                      <a:cubicBezTo>
                        <a:pt x="33" y="42"/>
                        <a:pt x="41" y="32"/>
                        <a:pt x="51" y="25"/>
                      </a:cubicBezTo>
                      <a:cubicBezTo>
                        <a:pt x="60" y="17"/>
                        <a:pt x="71" y="11"/>
                        <a:pt x="83" y="6"/>
                      </a:cubicBezTo>
                      <a:cubicBezTo>
                        <a:pt x="96" y="2"/>
                        <a:pt x="110" y="0"/>
                        <a:pt x="127" y="0"/>
                      </a:cubicBezTo>
                      <a:close/>
                      <a:moveTo>
                        <a:pt x="127" y="45"/>
                      </a:moveTo>
                      <a:cubicBezTo>
                        <a:pt x="117" y="45"/>
                        <a:pt x="109" y="47"/>
                        <a:pt x="103" y="50"/>
                      </a:cubicBezTo>
                      <a:cubicBezTo>
                        <a:pt x="96" y="54"/>
                        <a:pt x="90" y="59"/>
                        <a:pt x="85" y="65"/>
                      </a:cubicBezTo>
                      <a:cubicBezTo>
                        <a:pt x="81" y="71"/>
                        <a:pt x="77" y="78"/>
                        <a:pt x="74" y="86"/>
                      </a:cubicBezTo>
                      <a:cubicBezTo>
                        <a:pt x="71" y="95"/>
                        <a:pt x="69" y="103"/>
                        <a:pt x="67" y="113"/>
                      </a:cubicBezTo>
                      <a:cubicBezTo>
                        <a:pt x="66" y="122"/>
                        <a:pt x="65" y="132"/>
                        <a:pt x="64" y="142"/>
                      </a:cubicBezTo>
                      <a:cubicBezTo>
                        <a:pt x="64" y="153"/>
                        <a:pt x="63" y="163"/>
                        <a:pt x="63" y="173"/>
                      </a:cubicBezTo>
                      <a:cubicBezTo>
                        <a:pt x="63" y="183"/>
                        <a:pt x="64" y="193"/>
                        <a:pt x="64" y="204"/>
                      </a:cubicBezTo>
                      <a:cubicBezTo>
                        <a:pt x="65" y="214"/>
                        <a:pt x="66" y="224"/>
                        <a:pt x="67" y="233"/>
                      </a:cubicBezTo>
                      <a:cubicBezTo>
                        <a:pt x="69" y="243"/>
                        <a:pt x="71" y="252"/>
                        <a:pt x="74" y="260"/>
                      </a:cubicBezTo>
                      <a:cubicBezTo>
                        <a:pt x="77" y="268"/>
                        <a:pt x="81" y="275"/>
                        <a:pt x="85" y="282"/>
                      </a:cubicBezTo>
                      <a:cubicBezTo>
                        <a:pt x="90" y="288"/>
                        <a:pt x="96" y="293"/>
                        <a:pt x="103" y="296"/>
                      </a:cubicBezTo>
                      <a:cubicBezTo>
                        <a:pt x="109" y="299"/>
                        <a:pt x="117" y="301"/>
                        <a:pt x="127" y="301"/>
                      </a:cubicBezTo>
                      <a:cubicBezTo>
                        <a:pt x="136" y="301"/>
                        <a:pt x="144" y="299"/>
                        <a:pt x="150" y="296"/>
                      </a:cubicBezTo>
                      <a:cubicBezTo>
                        <a:pt x="157" y="293"/>
                        <a:pt x="163" y="288"/>
                        <a:pt x="168" y="282"/>
                      </a:cubicBezTo>
                      <a:cubicBezTo>
                        <a:pt x="172" y="275"/>
                        <a:pt x="176" y="268"/>
                        <a:pt x="179" y="260"/>
                      </a:cubicBezTo>
                      <a:cubicBezTo>
                        <a:pt x="182" y="252"/>
                        <a:pt x="184" y="243"/>
                        <a:pt x="186" y="233"/>
                      </a:cubicBezTo>
                      <a:cubicBezTo>
                        <a:pt x="187" y="224"/>
                        <a:pt x="188" y="214"/>
                        <a:pt x="189" y="204"/>
                      </a:cubicBezTo>
                      <a:cubicBezTo>
                        <a:pt x="189" y="193"/>
                        <a:pt x="190" y="183"/>
                        <a:pt x="190" y="173"/>
                      </a:cubicBezTo>
                      <a:cubicBezTo>
                        <a:pt x="190" y="163"/>
                        <a:pt x="189" y="153"/>
                        <a:pt x="189" y="142"/>
                      </a:cubicBezTo>
                      <a:cubicBezTo>
                        <a:pt x="188" y="132"/>
                        <a:pt x="187" y="122"/>
                        <a:pt x="186" y="113"/>
                      </a:cubicBezTo>
                      <a:cubicBezTo>
                        <a:pt x="184" y="103"/>
                        <a:pt x="182" y="95"/>
                        <a:pt x="179" y="86"/>
                      </a:cubicBezTo>
                      <a:cubicBezTo>
                        <a:pt x="176" y="78"/>
                        <a:pt x="172" y="71"/>
                        <a:pt x="168" y="65"/>
                      </a:cubicBezTo>
                      <a:cubicBezTo>
                        <a:pt x="163" y="59"/>
                        <a:pt x="157" y="54"/>
                        <a:pt x="150" y="50"/>
                      </a:cubicBezTo>
                      <a:cubicBezTo>
                        <a:pt x="144" y="47"/>
                        <a:pt x="136" y="45"/>
                        <a:pt x="127" y="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5" name="Freeform 39"/>
                <p:cNvSpPr>
                  <a:spLocks noEditPoints="1" noChangeArrowheads="1"/>
                </p:cNvSpPr>
                <p:nvPr/>
              </p:nvSpPr>
              <p:spPr bwMode="auto">
                <a:xfrm>
                  <a:off x="2616558" y="4280349"/>
                  <a:ext cx="348403" cy="440833"/>
                </a:xfrm>
                <a:custGeom>
                  <a:avLst/>
                  <a:gdLst>
                    <a:gd name="T0" fmla="*/ 161988 w 271"/>
                    <a:gd name="T1" fmla="*/ 40076 h 341"/>
                    <a:gd name="T2" fmla="*/ 191557 w 271"/>
                    <a:gd name="T3" fmla="*/ 7757 h 341"/>
                    <a:gd name="T4" fmla="*/ 228840 w 271"/>
                    <a:gd name="T5" fmla="*/ 0 h 341"/>
                    <a:gd name="T6" fmla="*/ 249410 w 271"/>
                    <a:gd name="T7" fmla="*/ 2586 h 341"/>
                    <a:gd name="T8" fmla="*/ 267409 w 271"/>
                    <a:gd name="T9" fmla="*/ 11635 h 341"/>
                    <a:gd name="T10" fmla="*/ 278980 w 271"/>
                    <a:gd name="T11" fmla="*/ 29734 h 341"/>
                    <a:gd name="T12" fmla="*/ 284122 w 271"/>
                    <a:gd name="T13" fmla="*/ 54296 h 341"/>
                    <a:gd name="T14" fmla="*/ 284122 w 271"/>
                    <a:gd name="T15" fmla="*/ 293458 h 341"/>
                    <a:gd name="T16" fmla="*/ 321405 w 271"/>
                    <a:gd name="T17" fmla="*/ 293458 h 341"/>
                    <a:gd name="T18" fmla="*/ 332976 w 271"/>
                    <a:gd name="T19" fmla="*/ 296043 h 341"/>
                    <a:gd name="T20" fmla="*/ 341975 w 271"/>
                    <a:gd name="T21" fmla="*/ 302507 h 341"/>
                    <a:gd name="T22" fmla="*/ 347117 w 271"/>
                    <a:gd name="T23" fmla="*/ 311556 h 341"/>
                    <a:gd name="T24" fmla="*/ 348403 w 271"/>
                    <a:gd name="T25" fmla="*/ 321899 h 341"/>
                    <a:gd name="T26" fmla="*/ 347117 w 271"/>
                    <a:gd name="T27" fmla="*/ 332241 h 341"/>
                    <a:gd name="T28" fmla="*/ 341975 w 271"/>
                    <a:gd name="T29" fmla="*/ 341290 h 341"/>
                    <a:gd name="T30" fmla="*/ 332976 w 271"/>
                    <a:gd name="T31" fmla="*/ 347754 h 341"/>
                    <a:gd name="T32" fmla="*/ 321405 w 271"/>
                    <a:gd name="T33" fmla="*/ 350339 h 341"/>
                    <a:gd name="T34" fmla="*/ 284122 w 271"/>
                    <a:gd name="T35" fmla="*/ 350339 h 341"/>
                    <a:gd name="T36" fmla="*/ 284122 w 271"/>
                    <a:gd name="T37" fmla="*/ 405928 h 341"/>
                    <a:gd name="T38" fmla="*/ 280265 w 271"/>
                    <a:gd name="T39" fmla="*/ 421442 h 341"/>
                    <a:gd name="T40" fmla="*/ 271266 w 271"/>
                    <a:gd name="T41" fmla="*/ 431784 h 341"/>
                    <a:gd name="T42" fmla="*/ 259695 w 271"/>
                    <a:gd name="T43" fmla="*/ 439540 h 341"/>
                    <a:gd name="T44" fmla="*/ 245553 w 271"/>
                    <a:gd name="T45" fmla="*/ 440833 h 341"/>
                    <a:gd name="T46" fmla="*/ 232697 w 271"/>
                    <a:gd name="T47" fmla="*/ 439540 h 341"/>
                    <a:gd name="T48" fmla="*/ 219841 w 271"/>
                    <a:gd name="T49" fmla="*/ 431784 h 341"/>
                    <a:gd name="T50" fmla="*/ 210842 w 271"/>
                    <a:gd name="T51" fmla="*/ 421442 h 341"/>
                    <a:gd name="T52" fmla="*/ 206985 w 271"/>
                    <a:gd name="T53" fmla="*/ 405928 h 341"/>
                    <a:gd name="T54" fmla="*/ 206985 w 271"/>
                    <a:gd name="T55" fmla="*/ 350339 h 341"/>
                    <a:gd name="T56" fmla="*/ 38569 w 271"/>
                    <a:gd name="T57" fmla="*/ 350339 h 341"/>
                    <a:gd name="T58" fmla="*/ 10285 w 271"/>
                    <a:gd name="T59" fmla="*/ 339997 h 341"/>
                    <a:gd name="T60" fmla="*/ 0 w 271"/>
                    <a:gd name="T61" fmla="*/ 315435 h 341"/>
                    <a:gd name="T62" fmla="*/ 2571 w 271"/>
                    <a:gd name="T63" fmla="*/ 305093 h 341"/>
                    <a:gd name="T64" fmla="*/ 7714 w 271"/>
                    <a:gd name="T65" fmla="*/ 293458 h 341"/>
                    <a:gd name="T66" fmla="*/ 161988 w 271"/>
                    <a:gd name="T67" fmla="*/ 40076 h 341"/>
                    <a:gd name="T68" fmla="*/ 69423 w 271"/>
                    <a:gd name="T69" fmla="*/ 293458 h 341"/>
                    <a:gd name="T70" fmla="*/ 206985 w 271"/>
                    <a:gd name="T71" fmla="*/ 293458 h 341"/>
                    <a:gd name="T72" fmla="*/ 206985 w 271"/>
                    <a:gd name="T73" fmla="*/ 64638 h 341"/>
                    <a:gd name="T74" fmla="*/ 69423 w 271"/>
                    <a:gd name="T75" fmla="*/ 293458 h 341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71"/>
                    <a:gd name="T115" fmla="*/ 0 h 341"/>
                    <a:gd name="T116" fmla="*/ 271 w 271"/>
                    <a:gd name="T117" fmla="*/ 341 h 341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71" h="341">
                      <a:moveTo>
                        <a:pt x="126" y="31"/>
                      </a:moveTo>
                      <a:cubicBezTo>
                        <a:pt x="133" y="19"/>
                        <a:pt x="140" y="11"/>
                        <a:pt x="149" y="6"/>
                      </a:cubicBezTo>
                      <a:cubicBezTo>
                        <a:pt x="158" y="2"/>
                        <a:pt x="167" y="0"/>
                        <a:pt x="178" y="0"/>
                      </a:cubicBezTo>
                      <a:cubicBezTo>
                        <a:pt x="183" y="0"/>
                        <a:pt x="189" y="0"/>
                        <a:pt x="194" y="2"/>
                      </a:cubicBezTo>
                      <a:cubicBezTo>
                        <a:pt x="199" y="3"/>
                        <a:pt x="204" y="6"/>
                        <a:pt x="208" y="9"/>
                      </a:cubicBezTo>
                      <a:cubicBezTo>
                        <a:pt x="212" y="13"/>
                        <a:pt x="215" y="17"/>
                        <a:pt x="217" y="23"/>
                      </a:cubicBezTo>
                      <a:cubicBezTo>
                        <a:pt x="220" y="28"/>
                        <a:pt x="221" y="34"/>
                        <a:pt x="221" y="42"/>
                      </a:cubicBezTo>
                      <a:cubicBezTo>
                        <a:pt x="221" y="227"/>
                        <a:pt x="221" y="227"/>
                        <a:pt x="221" y="227"/>
                      </a:cubicBezTo>
                      <a:cubicBezTo>
                        <a:pt x="250" y="227"/>
                        <a:pt x="250" y="227"/>
                        <a:pt x="250" y="227"/>
                      </a:cubicBezTo>
                      <a:cubicBezTo>
                        <a:pt x="253" y="227"/>
                        <a:pt x="256" y="228"/>
                        <a:pt x="259" y="229"/>
                      </a:cubicBezTo>
                      <a:cubicBezTo>
                        <a:pt x="262" y="230"/>
                        <a:pt x="264" y="232"/>
                        <a:pt x="266" y="234"/>
                      </a:cubicBezTo>
                      <a:cubicBezTo>
                        <a:pt x="268" y="236"/>
                        <a:pt x="269" y="238"/>
                        <a:pt x="270" y="241"/>
                      </a:cubicBezTo>
                      <a:cubicBezTo>
                        <a:pt x="271" y="244"/>
                        <a:pt x="271" y="246"/>
                        <a:pt x="271" y="249"/>
                      </a:cubicBezTo>
                      <a:cubicBezTo>
                        <a:pt x="271" y="252"/>
                        <a:pt x="271" y="254"/>
                        <a:pt x="270" y="257"/>
                      </a:cubicBezTo>
                      <a:cubicBezTo>
                        <a:pt x="269" y="260"/>
                        <a:pt x="268" y="262"/>
                        <a:pt x="266" y="264"/>
                      </a:cubicBezTo>
                      <a:cubicBezTo>
                        <a:pt x="264" y="266"/>
                        <a:pt x="262" y="268"/>
                        <a:pt x="259" y="269"/>
                      </a:cubicBezTo>
                      <a:cubicBezTo>
                        <a:pt x="256" y="270"/>
                        <a:pt x="253" y="271"/>
                        <a:pt x="250" y="271"/>
                      </a:cubicBezTo>
                      <a:cubicBezTo>
                        <a:pt x="221" y="271"/>
                        <a:pt x="221" y="271"/>
                        <a:pt x="221" y="271"/>
                      </a:cubicBezTo>
                      <a:cubicBezTo>
                        <a:pt x="221" y="314"/>
                        <a:pt x="221" y="314"/>
                        <a:pt x="221" y="314"/>
                      </a:cubicBezTo>
                      <a:cubicBezTo>
                        <a:pt x="221" y="318"/>
                        <a:pt x="220" y="322"/>
                        <a:pt x="218" y="326"/>
                      </a:cubicBezTo>
                      <a:cubicBezTo>
                        <a:pt x="216" y="329"/>
                        <a:pt x="214" y="332"/>
                        <a:pt x="211" y="334"/>
                      </a:cubicBezTo>
                      <a:cubicBezTo>
                        <a:pt x="208" y="337"/>
                        <a:pt x="205" y="338"/>
                        <a:pt x="202" y="340"/>
                      </a:cubicBezTo>
                      <a:cubicBezTo>
                        <a:pt x="198" y="341"/>
                        <a:pt x="195" y="341"/>
                        <a:pt x="191" y="341"/>
                      </a:cubicBezTo>
                      <a:cubicBezTo>
                        <a:pt x="188" y="341"/>
                        <a:pt x="184" y="341"/>
                        <a:pt x="181" y="340"/>
                      </a:cubicBezTo>
                      <a:cubicBezTo>
                        <a:pt x="177" y="338"/>
                        <a:pt x="174" y="337"/>
                        <a:pt x="171" y="334"/>
                      </a:cubicBezTo>
                      <a:cubicBezTo>
                        <a:pt x="168" y="332"/>
                        <a:pt x="166" y="329"/>
                        <a:pt x="164" y="326"/>
                      </a:cubicBezTo>
                      <a:cubicBezTo>
                        <a:pt x="162" y="322"/>
                        <a:pt x="161" y="318"/>
                        <a:pt x="161" y="314"/>
                      </a:cubicBezTo>
                      <a:cubicBezTo>
                        <a:pt x="161" y="271"/>
                        <a:pt x="161" y="271"/>
                        <a:pt x="161" y="271"/>
                      </a:cubicBezTo>
                      <a:cubicBezTo>
                        <a:pt x="30" y="271"/>
                        <a:pt x="30" y="271"/>
                        <a:pt x="30" y="271"/>
                      </a:cubicBezTo>
                      <a:cubicBezTo>
                        <a:pt x="21" y="271"/>
                        <a:pt x="14" y="268"/>
                        <a:pt x="8" y="263"/>
                      </a:cubicBezTo>
                      <a:cubicBezTo>
                        <a:pt x="3" y="258"/>
                        <a:pt x="0" y="252"/>
                        <a:pt x="0" y="244"/>
                      </a:cubicBezTo>
                      <a:cubicBezTo>
                        <a:pt x="0" y="242"/>
                        <a:pt x="1" y="239"/>
                        <a:pt x="2" y="236"/>
                      </a:cubicBezTo>
                      <a:cubicBezTo>
                        <a:pt x="2" y="233"/>
                        <a:pt x="4" y="230"/>
                        <a:pt x="6" y="227"/>
                      </a:cubicBezTo>
                      <a:lnTo>
                        <a:pt x="126" y="31"/>
                      </a:lnTo>
                      <a:close/>
                      <a:moveTo>
                        <a:pt x="54" y="227"/>
                      </a:moveTo>
                      <a:cubicBezTo>
                        <a:pt x="161" y="227"/>
                        <a:pt x="161" y="227"/>
                        <a:pt x="161" y="227"/>
                      </a:cubicBezTo>
                      <a:cubicBezTo>
                        <a:pt x="161" y="50"/>
                        <a:pt x="161" y="50"/>
                        <a:pt x="161" y="50"/>
                      </a:cubicBezTo>
                      <a:lnTo>
                        <a:pt x="54" y="2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6" name="Freeform 40"/>
                <p:cNvSpPr>
                  <a:spLocks noEditPoints="1" noChangeArrowheads="1"/>
                </p:cNvSpPr>
                <p:nvPr/>
              </p:nvSpPr>
              <p:spPr bwMode="auto">
                <a:xfrm>
                  <a:off x="597258" y="2929408"/>
                  <a:ext cx="327070" cy="447946"/>
                </a:xfrm>
                <a:custGeom>
                  <a:avLst/>
                  <a:gdLst>
                    <a:gd name="T0" fmla="*/ 163535 w 252"/>
                    <a:gd name="T1" fmla="*/ 0 h 347"/>
                    <a:gd name="T2" fmla="*/ 219345 w 252"/>
                    <a:gd name="T3" fmla="*/ 9036 h 347"/>
                    <a:gd name="T4" fmla="*/ 260877 w 252"/>
                    <a:gd name="T5" fmla="*/ 32273 h 347"/>
                    <a:gd name="T6" fmla="*/ 292027 w 252"/>
                    <a:gd name="T7" fmla="*/ 68418 h 347"/>
                    <a:gd name="T8" fmla="*/ 312793 w 252"/>
                    <a:gd name="T9" fmla="*/ 113600 h 347"/>
                    <a:gd name="T10" fmla="*/ 323176 w 252"/>
                    <a:gd name="T11" fmla="*/ 166527 h 347"/>
                    <a:gd name="T12" fmla="*/ 327070 w 252"/>
                    <a:gd name="T13" fmla="*/ 223328 h 347"/>
                    <a:gd name="T14" fmla="*/ 323176 w 252"/>
                    <a:gd name="T15" fmla="*/ 281419 h 347"/>
                    <a:gd name="T16" fmla="*/ 312793 w 252"/>
                    <a:gd name="T17" fmla="*/ 334346 h 347"/>
                    <a:gd name="T18" fmla="*/ 292027 w 252"/>
                    <a:gd name="T19" fmla="*/ 379528 h 347"/>
                    <a:gd name="T20" fmla="*/ 260877 w 252"/>
                    <a:gd name="T21" fmla="*/ 415673 h 347"/>
                    <a:gd name="T22" fmla="*/ 219345 w 252"/>
                    <a:gd name="T23" fmla="*/ 438910 h 347"/>
                    <a:gd name="T24" fmla="*/ 163535 w 252"/>
                    <a:gd name="T25" fmla="*/ 447946 h 347"/>
                    <a:gd name="T26" fmla="*/ 107725 w 252"/>
                    <a:gd name="T27" fmla="*/ 438910 h 347"/>
                    <a:gd name="T28" fmla="*/ 64895 w 252"/>
                    <a:gd name="T29" fmla="*/ 415673 h 347"/>
                    <a:gd name="T30" fmla="*/ 33745 w 252"/>
                    <a:gd name="T31" fmla="*/ 379528 h 347"/>
                    <a:gd name="T32" fmla="*/ 14277 w 252"/>
                    <a:gd name="T33" fmla="*/ 334346 h 347"/>
                    <a:gd name="T34" fmla="*/ 2596 w 252"/>
                    <a:gd name="T35" fmla="*/ 281419 h 347"/>
                    <a:gd name="T36" fmla="*/ 0 w 252"/>
                    <a:gd name="T37" fmla="*/ 223328 h 347"/>
                    <a:gd name="T38" fmla="*/ 2596 w 252"/>
                    <a:gd name="T39" fmla="*/ 166527 h 347"/>
                    <a:gd name="T40" fmla="*/ 14277 w 252"/>
                    <a:gd name="T41" fmla="*/ 113600 h 347"/>
                    <a:gd name="T42" fmla="*/ 33745 w 252"/>
                    <a:gd name="T43" fmla="*/ 68418 h 347"/>
                    <a:gd name="T44" fmla="*/ 64895 w 252"/>
                    <a:gd name="T45" fmla="*/ 32273 h 347"/>
                    <a:gd name="T46" fmla="*/ 107725 w 252"/>
                    <a:gd name="T47" fmla="*/ 9036 h 347"/>
                    <a:gd name="T48" fmla="*/ 163535 w 252"/>
                    <a:gd name="T49" fmla="*/ 0 h 347"/>
                    <a:gd name="T50" fmla="*/ 163535 w 252"/>
                    <a:gd name="T51" fmla="*/ 58091 h 347"/>
                    <a:gd name="T52" fmla="*/ 132385 w 252"/>
                    <a:gd name="T53" fmla="*/ 64546 h 347"/>
                    <a:gd name="T54" fmla="*/ 110321 w 252"/>
                    <a:gd name="T55" fmla="*/ 83909 h 347"/>
                    <a:gd name="T56" fmla="*/ 94746 w 252"/>
                    <a:gd name="T57" fmla="*/ 112309 h 347"/>
                    <a:gd name="T58" fmla="*/ 86959 w 252"/>
                    <a:gd name="T59" fmla="*/ 145873 h 347"/>
                    <a:gd name="T60" fmla="*/ 83065 w 252"/>
                    <a:gd name="T61" fmla="*/ 184600 h 347"/>
                    <a:gd name="T62" fmla="*/ 81768 w 252"/>
                    <a:gd name="T63" fmla="*/ 223328 h 347"/>
                    <a:gd name="T64" fmla="*/ 83065 w 252"/>
                    <a:gd name="T65" fmla="*/ 263346 h 347"/>
                    <a:gd name="T66" fmla="*/ 86959 w 252"/>
                    <a:gd name="T67" fmla="*/ 302073 h 347"/>
                    <a:gd name="T68" fmla="*/ 94746 w 252"/>
                    <a:gd name="T69" fmla="*/ 335637 h 347"/>
                    <a:gd name="T70" fmla="*/ 110321 w 252"/>
                    <a:gd name="T71" fmla="*/ 364037 h 347"/>
                    <a:gd name="T72" fmla="*/ 132385 w 252"/>
                    <a:gd name="T73" fmla="*/ 382110 h 347"/>
                    <a:gd name="T74" fmla="*/ 163535 w 252"/>
                    <a:gd name="T75" fmla="*/ 388564 h 347"/>
                    <a:gd name="T76" fmla="*/ 194685 w 252"/>
                    <a:gd name="T77" fmla="*/ 382110 h 347"/>
                    <a:gd name="T78" fmla="*/ 216749 w 252"/>
                    <a:gd name="T79" fmla="*/ 364037 h 347"/>
                    <a:gd name="T80" fmla="*/ 231026 w 252"/>
                    <a:gd name="T81" fmla="*/ 335637 h 347"/>
                    <a:gd name="T82" fmla="*/ 240111 w 252"/>
                    <a:gd name="T83" fmla="*/ 302073 h 347"/>
                    <a:gd name="T84" fmla="*/ 244005 w 252"/>
                    <a:gd name="T85" fmla="*/ 263346 h 347"/>
                    <a:gd name="T86" fmla="*/ 245302 w 252"/>
                    <a:gd name="T87" fmla="*/ 223328 h 347"/>
                    <a:gd name="T88" fmla="*/ 244005 w 252"/>
                    <a:gd name="T89" fmla="*/ 184600 h 347"/>
                    <a:gd name="T90" fmla="*/ 240111 w 252"/>
                    <a:gd name="T91" fmla="*/ 145873 h 347"/>
                    <a:gd name="T92" fmla="*/ 231026 w 252"/>
                    <a:gd name="T93" fmla="*/ 112309 h 347"/>
                    <a:gd name="T94" fmla="*/ 216749 w 252"/>
                    <a:gd name="T95" fmla="*/ 83909 h 347"/>
                    <a:gd name="T96" fmla="*/ 194685 w 252"/>
                    <a:gd name="T97" fmla="*/ 64546 h 347"/>
                    <a:gd name="T98" fmla="*/ 163535 w 252"/>
                    <a:gd name="T99" fmla="*/ 58091 h 347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52"/>
                    <a:gd name="T151" fmla="*/ 0 h 347"/>
                    <a:gd name="T152" fmla="*/ 252 w 252"/>
                    <a:gd name="T153" fmla="*/ 347 h 347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52" h="347">
                      <a:moveTo>
                        <a:pt x="126" y="0"/>
                      </a:moveTo>
                      <a:cubicBezTo>
                        <a:pt x="142" y="0"/>
                        <a:pt x="156" y="2"/>
                        <a:pt x="169" y="7"/>
                      </a:cubicBezTo>
                      <a:cubicBezTo>
                        <a:pt x="181" y="11"/>
                        <a:pt x="192" y="17"/>
                        <a:pt x="201" y="25"/>
                      </a:cubicBezTo>
                      <a:cubicBezTo>
                        <a:pt x="211" y="33"/>
                        <a:pt x="219" y="42"/>
                        <a:pt x="225" y="53"/>
                      </a:cubicBezTo>
                      <a:cubicBezTo>
                        <a:pt x="231" y="63"/>
                        <a:pt x="237" y="75"/>
                        <a:pt x="241" y="88"/>
                      </a:cubicBezTo>
                      <a:cubicBezTo>
                        <a:pt x="245" y="101"/>
                        <a:pt x="247" y="115"/>
                        <a:pt x="249" y="129"/>
                      </a:cubicBezTo>
                      <a:cubicBezTo>
                        <a:pt x="251" y="143"/>
                        <a:pt x="252" y="158"/>
                        <a:pt x="252" y="173"/>
                      </a:cubicBezTo>
                      <a:cubicBezTo>
                        <a:pt x="252" y="189"/>
                        <a:pt x="251" y="203"/>
                        <a:pt x="249" y="218"/>
                      </a:cubicBezTo>
                      <a:cubicBezTo>
                        <a:pt x="247" y="232"/>
                        <a:pt x="245" y="246"/>
                        <a:pt x="241" y="259"/>
                      </a:cubicBezTo>
                      <a:cubicBezTo>
                        <a:pt x="237" y="272"/>
                        <a:pt x="231" y="283"/>
                        <a:pt x="225" y="294"/>
                      </a:cubicBezTo>
                      <a:cubicBezTo>
                        <a:pt x="219" y="305"/>
                        <a:pt x="211" y="314"/>
                        <a:pt x="201" y="322"/>
                      </a:cubicBezTo>
                      <a:cubicBezTo>
                        <a:pt x="192" y="330"/>
                        <a:pt x="181" y="336"/>
                        <a:pt x="169" y="340"/>
                      </a:cubicBezTo>
                      <a:cubicBezTo>
                        <a:pt x="156" y="345"/>
                        <a:pt x="142" y="347"/>
                        <a:pt x="126" y="347"/>
                      </a:cubicBezTo>
                      <a:cubicBezTo>
                        <a:pt x="110" y="347"/>
                        <a:pt x="95" y="345"/>
                        <a:pt x="83" y="340"/>
                      </a:cubicBezTo>
                      <a:cubicBezTo>
                        <a:pt x="70" y="336"/>
                        <a:pt x="59" y="330"/>
                        <a:pt x="50" y="322"/>
                      </a:cubicBezTo>
                      <a:cubicBezTo>
                        <a:pt x="41" y="314"/>
                        <a:pt x="33" y="305"/>
                        <a:pt x="26" y="294"/>
                      </a:cubicBezTo>
                      <a:cubicBezTo>
                        <a:pt x="20" y="283"/>
                        <a:pt x="15" y="272"/>
                        <a:pt x="11" y="259"/>
                      </a:cubicBezTo>
                      <a:cubicBezTo>
                        <a:pt x="7" y="246"/>
                        <a:pt x="4" y="232"/>
                        <a:pt x="2" y="218"/>
                      </a:cubicBezTo>
                      <a:cubicBezTo>
                        <a:pt x="0" y="203"/>
                        <a:pt x="0" y="189"/>
                        <a:pt x="0" y="173"/>
                      </a:cubicBezTo>
                      <a:cubicBezTo>
                        <a:pt x="0" y="158"/>
                        <a:pt x="0" y="143"/>
                        <a:pt x="2" y="129"/>
                      </a:cubicBezTo>
                      <a:cubicBezTo>
                        <a:pt x="4" y="115"/>
                        <a:pt x="7" y="101"/>
                        <a:pt x="11" y="88"/>
                      </a:cubicBezTo>
                      <a:cubicBezTo>
                        <a:pt x="15" y="75"/>
                        <a:pt x="20" y="63"/>
                        <a:pt x="26" y="53"/>
                      </a:cubicBezTo>
                      <a:cubicBezTo>
                        <a:pt x="33" y="42"/>
                        <a:pt x="41" y="33"/>
                        <a:pt x="50" y="25"/>
                      </a:cubicBezTo>
                      <a:cubicBezTo>
                        <a:pt x="59" y="17"/>
                        <a:pt x="70" y="11"/>
                        <a:pt x="83" y="7"/>
                      </a:cubicBezTo>
                      <a:cubicBezTo>
                        <a:pt x="95" y="2"/>
                        <a:pt x="110" y="0"/>
                        <a:pt x="126" y="0"/>
                      </a:cubicBezTo>
                      <a:close/>
                      <a:moveTo>
                        <a:pt x="126" y="45"/>
                      </a:moveTo>
                      <a:cubicBezTo>
                        <a:pt x="116" y="45"/>
                        <a:pt x="108" y="47"/>
                        <a:pt x="102" y="50"/>
                      </a:cubicBezTo>
                      <a:cubicBezTo>
                        <a:pt x="95" y="54"/>
                        <a:pt x="89" y="59"/>
                        <a:pt x="85" y="65"/>
                      </a:cubicBezTo>
                      <a:cubicBezTo>
                        <a:pt x="80" y="71"/>
                        <a:pt x="76" y="78"/>
                        <a:pt x="73" y="87"/>
                      </a:cubicBezTo>
                      <a:cubicBezTo>
                        <a:pt x="70" y="95"/>
                        <a:pt x="68" y="104"/>
                        <a:pt x="67" y="113"/>
                      </a:cubicBezTo>
                      <a:cubicBezTo>
                        <a:pt x="65" y="123"/>
                        <a:pt x="64" y="132"/>
                        <a:pt x="64" y="143"/>
                      </a:cubicBezTo>
                      <a:cubicBezTo>
                        <a:pt x="63" y="153"/>
                        <a:pt x="63" y="163"/>
                        <a:pt x="63" y="173"/>
                      </a:cubicBezTo>
                      <a:cubicBezTo>
                        <a:pt x="63" y="183"/>
                        <a:pt x="63" y="194"/>
                        <a:pt x="64" y="204"/>
                      </a:cubicBezTo>
                      <a:cubicBezTo>
                        <a:pt x="64" y="214"/>
                        <a:pt x="65" y="224"/>
                        <a:pt x="67" y="234"/>
                      </a:cubicBezTo>
                      <a:cubicBezTo>
                        <a:pt x="68" y="243"/>
                        <a:pt x="70" y="252"/>
                        <a:pt x="73" y="260"/>
                      </a:cubicBezTo>
                      <a:cubicBezTo>
                        <a:pt x="76" y="268"/>
                        <a:pt x="80" y="276"/>
                        <a:pt x="85" y="282"/>
                      </a:cubicBezTo>
                      <a:cubicBezTo>
                        <a:pt x="89" y="288"/>
                        <a:pt x="95" y="293"/>
                        <a:pt x="102" y="296"/>
                      </a:cubicBezTo>
                      <a:cubicBezTo>
                        <a:pt x="108" y="300"/>
                        <a:pt x="116" y="301"/>
                        <a:pt x="126" y="301"/>
                      </a:cubicBezTo>
                      <a:cubicBezTo>
                        <a:pt x="135" y="301"/>
                        <a:pt x="143" y="300"/>
                        <a:pt x="150" y="296"/>
                      </a:cubicBezTo>
                      <a:cubicBezTo>
                        <a:pt x="156" y="293"/>
                        <a:pt x="162" y="288"/>
                        <a:pt x="167" y="282"/>
                      </a:cubicBezTo>
                      <a:cubicBezTo>
                        <a:pt x="172" y="276"/>
                        <a:pt x="175" y="268"/>
                        <a:pt x="178" y="260"/>
                      </a:cubicBezTo>
                      <a:cubicBezTo>
                        <a:pt x="181" y="252"/>
                        <a:pt x="183" y="243"/>
                        <a:pt x="185" y="234"/>
                      </a:cubicBezTo>
                      <a:cubicBezTo>
                        <a:pt x="186" y="224"/>
                        <a:pt x="188" y="214"/>
                        <a:pt x="188" y="204"/>
                      </a:cubicBezTo>
                      <a:cubicBezTo>
                        <a:pt x="189" y="194"/>
                        <a:pt x="189" y="183"/>
                        <a:pt x="189" y="173"/>
                      </a:cubicBezTo>
                      <a:cubicBezTo>
                        <a:pt x="189" y="163"/>
                        <a:pt x="189" y="153"/>
                        <a:pt x="188" y="143"/>
                      </a:cubicBezTo>
                      <a:cubicBezTo>
                        <a:pt x="188" y="132"/>
                        <a:pt x="186" y="123"/>
                        <a:pt x="185" y="113"/>
                      </a:cubicBezTo>
                      <a:cubicBezTo>
                        <a:pt x="183" y="104"/>
                        <a:pt x="181" y="95"/>
                        <a:pt x="178" y="87"/>
                      </a:cubicBezTo>
                      <a:cubicBezTo>
                        <a:pt x="175" y="78"/>
                        <a:pt x="172" y="71"/>
                        <a:pt x="167" y="65"/>
                      </a:cubicBezTo>
                      <a:cubicBezTo>
                        <a:pt x="162" y="59"/>
                        <a:pt x="156" y="54"/>
                        <a:pt x="150" y="50"/>
                      </a:cubicBezTo>
                      <a:cubicBezTo>
                        <a:pt x="143" y="47"/>
                        <a:pt x="135" y="45"/>
                        <a:pt x="126" y="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7" name="Freeform 41"/>
                <p:cNvSpPr>
                  <a:spLocks noChangeArrowheads="1"/>
                </p:cNvSpPr>
                <p:nvPr/>
              </p:nvSpPr>
              <p:spPr bwMode="auto">
                <a:xfrm>
                  <a:off x="995430" y="2936516"/>
                  <a:ext cx="298629" cy="440833"/>
                </a:xfrm>
                <a:custGeom>
                  <a:avLst/>
                  <a:gdLst>
                    <a:gd name="T0" fmla="*/ 6381 w 234"/>
                    <a:gd name="T1" fmla="*/ 35572 h 347"/>
                    <a:gd name="T2" fmla="*/ 16591 w 234"/>
                    <a:gd name="T3" fmla="*/ 8893 h 347"/>
                    <a:gd name="T4" fmla="*/ 47219 w 234"/>
                    <a:gd name="T5" fmla="*/ 0 h 347"/>
                    <a:gd name="T6" fmla="*/ 252686 w 234"/>
                    <a:gd name="T7" fmla="*/ 0 h 347"/>
                    <a:gd name="T8" fmla="*/ 264172 w 234"/>
                    <a:gd name="T9" fmla="*/ 2541 h 347"/>
                    <a:gd name="T10" fmla="*/ 273105 w 234"/>
                    <a:gd name="T11" fmla="*/ 8893 h 347"/>
                    <a:gd name="T12" fmla="*/ 278210 w 234"/>
                    <a:gd name="T13" fmla="*/ 17786 h 347"/>
                    <a:gd name="T14" fmla="*/ 279486 w 234"/>
                    <a:gd name="T15" fmla="*/ 27949 h 347"/>
                    <a:gd name="T16" fmla="*/ 278210 w 234"/>
                    <a:gd name="T17" fmla="*/ 39383 h 347"/>
                    <a:gd name="T18" fmla="*/ 273105 w 234"/>
                    <a:gd name="T19" fmla="*/ 48276 h 347"/>
                    <a:gd name="T20" fmla="*/ 264172 w 234"/>
                    <a:gd name="T21" fmla="*/ 54628 h 347"/>
                    <a:gd name="T22" fmla="*/ 252686 w 234"/>
                    <a:gd name="T23" fmla="*/ 57169 h 347"/>
                    <a:gd name="T24" fmla="*/ 71467 w 234"/>
                    <a:gd name="T25" fmla="*/ 57169 h 347"/>
                    <a:gd name="T26" fmla="*/ 70191 w 234"/>
                    <a:gd name="T27" fmla="*/ 194373 h 347"/>
                    <a:gd name="T28" fmla="*/ 114857 w 234"/>
                    <a:gd name="T29" fmla="*/ 163883 h 347"/>
                    <a:gd name="T30" fmla="*/ 168457 w 234"/>
                    <a:gd name="T31" fmla="*/ 153720 h 347"/>
                    <a:gd name="T32" fmla="*/ 222057 w 234"/>
                    <a:gd name="T33" fmla="*/ 163883 h 347"/>
                    <a:gd name="T34" fmla="*/ 262896 w 234"/>
                    <a:gd name="T35" fmla="*/ 194373 h 347"/>
                    <a:gd name="T36" fmla="*/ 289696 w 234"/>
                    <a:gd name="T37" fmla="*/ 240108 h 347"/>
                    <a:gd name="T38" fmla="*/ 298629 w 234"/>
                    <a:gd name="T39" fmla="*/ 297276 h 347"/>
                    <a:gd name="T40" fmla="*/ 287143 w 234"/>
                    <a:gd name="T41" fmla="*/ 356986 h 347"/>
                    <a:gd name="T42" fmla="*/ 253962 w 234"/>
                    <a:gd name="T43" fmla="*/ 401450 h 347"/>
                    <a:gd name="T44" fmla="*/ 202915 w 234"/>
                    <a:gd name="T45" fmla="*/ 430670 h 347"/>
                    <a:gd name="T46" fmla="*/ 140381 w 234"/>
                    <a:gd name="T47" fmla="*/ 440833 h 347"/>
                    <a:gd name="T48" fmla="*/ 98267 w 234"/>
                    <a:gd name="T49" fmla="*/ 437022 h 347"/>
                    <a:gd name="T50" fmla="*/ 61257 w 234"/>
                    <a:gd name="T51" fmla="*/ 425588 h 347"/>
                    <a:gd name="T52" fmla="*/ 30629 w 234"/>
                    <a:gd name="T53" fmla="*/ 405261 h 347"/>
                    <a:gd name="T54" fmla="*/ 7657 w 234"/>
                    <a:gd name="T55" fmla="*/ 377312 h 347"/>
                    <a:gd name="T56" fmla="*/ 2552 w 234"/>
                    <a:gd name="T57" fmla="*/ 367149 h 347"/>
                    <a:gd name="T58" fmla="*/ 0 w 234"/>
                    <a:gd name="T59" fmla="*/ 356986 h 347"/>
                    <a:gd name="T60" fmla="*/ 7657 w 234"/>
                    <a:gd name="T61" fmla="*/ 339200 h 347"/>
                    <a:gd name="T62" fmla="*/ 24248 w 234"/>
                    <a:gd name="T63" fmla="*/ 331578 h 347"/>
                    <a:gd name="T64" fmla="*/ 34457 w 234"/>
                    <a:gd name="T65" fmla="*/ 334118 h 347"/>
                    <a:gd name="T66" fmla="*/ 44667 w 234"/>
                    <a:gd name="T67" fmla="*/ 340470 h 347"/>
                    <a:gd name="T68" fmla="*/ 81676 w 234"/>
                    <a:gd name="T69" fmla="*/ 373501 h 347"/>
                    <a:gd name="T70" fmla="*/ 134000 w 234"/>
                    <a:gd name="T71" fmla="*/ 384935 h 347"/>
                    <a:gd name="T72" fmla="*/ 171010 w 234"/>
                    <a:gd name="T73" fmla="*/ 378583 h 347"/>
                    <a:gd name="T74" fmla="*/ 197810 w 234"/>
                    <a:gd name="T75" fmla="*/ 359527 h 347"/>
                    <a:gd name="T76" fmla="*/ 213124 w 234"/>
                    <a:gd name="T77" fmla="*/ 330307 h 347"/>
                    <a:gd name="T78" fmla="*/ 219505 w 234"/>
                    <a:gd name="T79" fmla="*/ 293465 h 347"/>
                    <a:gd name="T80" fmla="*/ 214400 w 234"/>
                    <a:gd name="T81" fmla="*/ 257894 h 347"/>
                    <a:gd name="T82" fmla="*/ 199086 w 234"/>
                    <a:gd name="T83" fmla="*/ 229945 h 347"/>
                    <a:gd name="T84" fmla="*/ 176115 w 234"/>
                    <a:gd name="T85" fmla="*/ 212159 h 347"/>
                    <a:gd name="T86" fmla="*/ 145486 w 234"/>
                    <a:gd name="T87" fmla="*/ 205807 h 347"/>
                    <a:gd name="T88" fmla="*/ 119962 w 234"/>
                    <a:gd name="T89" fmla="*/ 208348 h 347"/>
                    <a:gd name="T90" fmla="*/ 99543 w 234"/>
                    <a:gd name="T91" fmla="*/ 217240 h 347"/>
                    <a:gd name="T92" fmla="*/ 84229 w 234"/>
                    <a:gd name="T93" fmla="*/ 229945 h 347"/>
                    <a:gd name="T94" fmla="*/ 75295 w 234"/>
                    <a:gd name="T95" fmla="*/ 242649 h 347"/>
                    <a:gd name="T96" fmla="*/ 59981 w 234"/>
                    <a:gd name="T97" fmla="*/ 257894 h 347"/>
                    <a:gd name="T98" fmla="*/ 38286 w 234"/>
                    <a:gd name="T99" fmla="*/ 264246 h 347"/>
                    <a:gd name="T100" fmla="*/ 26800 w 234"/>
                    <a:gd name="T101" fmla="*/ 262975 h 347"/>
                    <a:gd name="T102" fmla="*/ 16591 w 234"/>
                    <a:gd name="T103" fmla="*/ 256623 h 347"/>
                    <a:gd name="T104" fmla="*/ 10210 w 234"/>
                    <a:gd name="T105" fmla="*/ 246460 h 347"/>
                    <a:gd name="T106" fmla="*/ 6381 w 234"/>
                    <a:gd name="T107" fmla="*/ 231215 h 347"/>
                    <a:gd name="T108" fmla="*/ 6381 w 234"/>
                    <a:gd name="T109" fmla="*/ 35572 h 34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234"/>
                    <a:gd name="T166" fmla="*/ 0 h 347"/>
                    <a:gd name="T167" fmla="*/ 234 w 234"/>
                    <a:gd name="T168" fmla="*/ 347 h 347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234" h="347">
                      <a:moveTo>
                        <a:pt x="5" y="28"/>
                      </a:moveTo>
                      <a:cubicBezTo>
                        <a:pt x="5" y="18"/>
                        <a:pt x="8" y="11"/>
                        <a:pt x="13" y="7"/>
                      </a:cubicBezTo>
                      <a:cubicBezTo>
                        <a:pt x="18" y="2"/>
                        <a:pt x="26" y="0"/>
                        <a:pt x="37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202" y="0"/>
                        <a:pt x="205" y="1"/>
                        <a:pt x="207" y="2"/>
                      </a:cubicBezTo>
                      <a:cubicBezTo>
                        <a:pt x="210" y="3"/>
                        <a:pt x="212" y="5"/>
                        <a:pt x="214" y="7"/>
                      </a:cubicBezTo>
                      <a:cubicBezTo>
                        <a:pt x="216" y="9"/>
                        <a:pt x="217" y="12"/>
                        <a:pt x="218" y="14"/>
                      </a:cubicBezTo>
                      <a:cubicBezTo>
                        <a:pt x="219" y="17"/>
                        <a:pt x="219" y="19"/>
                        <a:pt x="219" y="22"/>
                      </a:cubicBezTo>
                      <a:cubicBezTo>
                        <a:pt x="219" y="25"/>
                        <a:pt x="219" y="28"/>
                        <a:pt x="218" y="31"/>
                      </a:cubicBezTo>
                      <a:cubicBezTo>
                        <a:pt x="217" y="33"/>
                        <a:pt x="216" y="36"/>
                        <a:pt x="214" y="38"/>
                      </a:cubicBezTo>
                      <a:cubicBezTo>
                        <a:pt x="212" y="40"/>
                        <a:pt x="210" y="41"/>
                        <a:pt x="207" y="43"/>
                      </a:cubicBezTo>
                      <a:cubicBezTo>
                        <a:pt x="205" y="44"/>
                        <a:pt x="202" y="45"/>
                        <a:pt x="198" y="45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5" y="153"/>
                        <a:pt x="55" y="153"/>
                        <a:pt x="55" y="153"/>
                      </a:cubicBezTo>
                      <a:cubicBezTo>
                        <a:pt x="65" y="142"/>
                        <a:pt x="77" y="134"/>
                        <a:pt x="90" y="129"/>
                      </a:cubicBezTo>
                      <a:cubicBezTo>
                        <a:pt x="103" y="124"/>
                        <a:pt x="117" y="121"/>
                        <a:pt x="132" y="121"/>
                      </a:cubicBezTo>
                      <a:cubicBezTo>
                        <a:pt x="147" y="121"/>
                        <a:pt x="161" y="124"/>
                        <a:pt x="174" y="129"/>
                      </a:cubicBezTo>
                      <a:cubicBezTo>
                        <a:pt x="186" y="135"/>
                        <a:pt x="197" y="143"/>
                        <a:pt x="206" y="153"/>
                      </a:cubicBezTo>
                      <a:cubicBezTo>
                        <a:pt x="215" y="163"/>
                        <a:pt x="222" y="175"/>
                        <a:pt x="227" y="189"/>
                      </a:cubicBezTo>
                      <a:cubicBezTo>
                        <a:pt x="232" y="202"/>
                        <a:pt x="234" y="217"/>
                        <a:pt x="234" y="234"/>
                      </a:cubicBezTo>
                      <a:cubicBezTo>
                        <a:pt x="234" y="251"/>
                        <a:pt x="231" y="267"/>
                        <a:pt x="225" y="281"/>
                      </a:cubicBezTo>
                      <a:cubicBezTo>
                        <a:pt x="219" y="295"/>
                        <a:pt x="210" y="307"/>
                        <a:pt x="199" y="316"/>
                      </a:cubicBezTo>
                      <a:cubicBezTo>
                        <a:pt x="188" y="326"/>
                        <a:pt x="175" y="334"/>
                        <a:pt x="159" y="339"/>
                      </a:cubicBezTo>
                      <a:cubicBezTo>
                        <a:pt x="144" y="345"/>
                        <a:pt x="128" y="347"/>
                        <a:pt x="110" y="347"/>
                      </a:cubicBezTo>
                      <a:cubicBezTo>
                        <a:pt x="99" y="347"/>
                        <a:pt x="88" y="346"/>
                        <a:pt x="77" y="344"/>
                      </a:cubicBezTo>
                      <a:cubicBezTo>
                        <a:pt x="67" y="342"/>
                        <a:pt x="57" y="339"/>
                        <a:pt x="48" y="335"/>
                      </a:cubicBezTo>
                      <a:cubicBezTo>
                        <a:pt x="39" y="331"/>
                        <a:pt x="31" y="326"/>
                        <a:pt x="24" y="319"/>
                      </a:cubicBezTo>
                      <a:cubicBezTo>
                        <a:pt x="17" y="313"/>
                        <a:pt x="11" y="306"/>
                        <a:pt x="6" y="297"/>
                      </a:cubicBezTo>
                      <a:cubicBezTo>
                        <a:pt x="4" y="294"/>
                        <a:pt x="3" y="292"/>
                        <a:pt x="2" y="289"/>
                      </a:cubicBezTo>
                      <a:cubicBezTo>
                        <a:pt x="1" y="287"/>
                        <a:pt x="0" y="284"/>
                        <a:pt x="0" y="281"/>
                      </a:cubicBezTo>
                      <a:cubicBezTo>
                        <a:pt x="0" y="276"/>
                        <a:pt x="2" y="271"/>
                        <a:pt x="6" y="267"/>
                      </a:cubicBezTo>
                      <a:cubicBezTo>
                        <a:pt x="10" y="263"/>
                        <a:pt x="14" y="261"/>
                        <a:pt x="19" y="261"/>
                      </a:cubicBezTo>
                      <a:cubicBezTo>
                        <a:pt x="22" y="261"/>
                        <a:pt x="25" y="262"/>
                        <a:pt x="27" y="263"/>
                      </a:cubicBezTo>
                      <a:cubicBezTo>
                        <a:pt x="30" y="264"/>
                        <a:pt x="32" y="266"/>
                        <a:pt x="35" y="268"/>
                      </a:cubicBezTo>
                      <a:cubicBezTo>
                        <a:pt x="42" y="280"/>
                        <a:pt x="51" y="289"/>
                        <a:pt x="64" y="294"/>
                      </a:cubicBezTo>
                      <a:cubicBezTo>
                        <a:pt x="76" y="300"/>
                        <a:pt x="90" y="303"/>
                        <a:pt x="105" y="303"/>
                      </a:cubicBezTo>
                      <a:cubicBezTo>
                        <a:pt x="116" y="303"/>
                        <a:pt x="126" y="301"/>
                        <a:pt x="134" y="298"/>
                      </a:cubicBezTo>
                      <a:cubicBezTo>
                        <a:pt x="142" y="294"/>
                        <a:pt x="149" y="289"/>
                        <a:pt x="155" y="283"/>
                      </a:cubicBezTo>
                      <a:cubicBezTo>
                        <a:pt x="160" y="277"/>
                        <a:pt x="164" y="269"/>
                        <a:pt x="167" y="260"/>
                      </a:cubicBezTo>
                      <a:cubicBezTo>
                        <a:pt x="170" y="251"/>
                        <a:pt x="172" y="242"/>
                        <a:pt x="172" y="231"/>
                      </a:cubicBezTo>
                      <a:cubicBezTo>
                        <a:pt x="172" y="221"/>
                        <a:pt x="170" y="212"/>
                        <a:pt x="168" y="203"/>
                      </a:cubicBezTo>
                      <a:cubicBezTo>
                        <a:pt x="165" y="195"/>
                        <a:pt x="161" y="187"/>
                        <a:pt x="156" y="181"/>
                      </a:cubicBezTo>
                      <a:cubicBezTo>
                        <a:pt x="151" y="175"/>
                        <a:pt x="145" y="170"/>
                        <a:pt x="138" y="167"/>
                      </a:cubicBezTo>
                      <a:cubicBezTo>
                        <a:pt x="131" y="163"/>
                        <a:pt x="123" y="162"/>
                        <a:pt x="114" y="162"/>
                      </a:cubicBezTo>
                      <a:cubicBezTo>
                        <a:pt x="106" y="162"/>
                        <a:pt x="100" y="163"/>
                        <a:pt x="94" y="164"/>
                      </a:cubicBezTo>
                      <a:cubicBezTo>
                        <a:pt x="88" y="166"/>
                        <a:pt x="83" y="168"/>
                        <a:pt x="78" y="171"/>
                      </a:cubicBezTo>
                      <a:cubicBezTo>
                        <a:pt x="73" y="174"/>
                        <a:pt x="69" y="177"/>
                        <a:pt x="66" y="181"/>
                      </a:cubicBezTo>
                      <a:cubicBezTo>
                        <a:pt x="63" y="184"/>
                        <a:pt x="61" y="187"/>
                        <a:pt x="59" y="191"/>
                      </a:cubicBezTo>
                      <a:cubicBezTo>
                        <a:pt x="56" y="196"/>
                        <a:pt x="52" y="200"/>
                        <a:pt x="47" y="203"/>
                      </a:cubicBezTo>
                      <a:cubicBezTo>
                        <a:pt x="42" y="207"/>
                        <a:pt x="36" y="208"/>
                        <a:pt x="30" y="208"/>
                      </a:cubicBezTo>
                      <a:cubicBezTo>
                        <a:pt x="27" y="208"/>
                        <a:pt x="24" y="208"/>
                        <a:pt x="21" y="207"/>
                      </a:cubicBezTo>
                      <a:cubicBezTo>
                        <a:pt x="18" y="206"/>
                        <a:pt x="15" y="204"/>
                        <a:pt x="13" y="202"/>
                      </a:cubicBezTo>
                      <a:cubicBezTo>
                        <a:pt x="11" y="200"/>
                        <a:pt x="9" y="197"/>
                        <a:pt x="8" y="194"/>
                      </a:cubicBezTo>
                      <a:cubicBezTo>
                        <a:pt x="6" y="190"/>
                        <a:pt x="5" y="187"/>
                        <a:pt x="5" y="182"/>
                      </a:cubicBezTo>
                      <a:lnTo>
                        <a:pt x="5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106" name="文本框 43"/>
          <p:cNvSpPr>
            <a:spLocks noChangeArrowheads="1"/>
          </p:cNvSpPr>
          <p:nvPr/>
        </p:nvSpPr>
        <p:spPr bwMode="auto">
          <a:xfrm>
            <a:off x="3856355" y="1892618"/>
            <a:ext cx="32150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605E5E"/>
                </a:solidFill>
                <a:latin typeface="+mj-lt"/>
                <a:ea typeface="+mj-lt"/>
                <a:cs typeface="+mj-lt"/>
                <a:sym typeface="Arial Unicode MS" pitchFamily="34" charset="-122"/>
              </a:rPr>
              <a:t>我的</a:t>
            </a:r>
            <a:r>
              <a:rPr lang="en-US" altLang="zh-CN" sz="2400">
                <a:solidFill>
                  <a:srgbClr val="605E5E"/>
                </a:solidFill>
                <a:latin typeface="+mj-lt"/>
                <a:ea typeface="+mj-lt"/>
                <a:cs typeface="+mj-lt"/>
                <a:sym typeface="Arial Unicode MS" pitchFamily="34" charset="-122"/>
              </a:rPr>
              <a:t>buff</a:t>
            </a:r>
            <a:r>
              <a:rPr lang="zh-CN" altLang="en-US" sz="2400">
                <a:solidFill>
                  <a:srgbClr val="605E5E"/>
                </a:solidFill>
                <a:latin typeface="+mj-lt"/>
                <a:ea typeface="+mj-lt"/>
                <a:cs typeface="+mj-lt"/>
                <a:sym typeface="Arial Unicode MS" pitchFamily="34" charset="-122"/>
              </a:rPr>
              <a:t>究竟加了多少</a:t>
            </a:r>
            <a:endParaRPr lang="zh-CN" altLang="en-US" sz="2400">
              <a:solidFill>
                <a:srgbClr val="605E5E"/>
              </a:solidFill>
              <a:latin typeface="+mj-lt"/>
              <a:ea typeface="+mj-lt"/>
              <a:cs typeface="+mj-lt"/>
              <a:sym typeface="Arial Unicode MS" pitchFamily="34" charset="-122"/>
            </a:endParaRPr>
          </a:p>
        </p:txBody>
      </p:sp>
      <p:sp>
        <p:nvSpPr>
          <p:cNvPr id="4099" name="文本框 46"/>
          <p:cNvSpPr>
            <a:spLocks noChangeArrowheads="1"/>
          </p:cNvSpPr>
          <p:nvPr/>
        </p:nvSpPr>
        <p:spPr bwMode="auto">
          <a:xfrm>
            <a:off x="2998153" y="3831590"/>
            <a:ext cx="292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605E5E"/>
                </a:solidFill>
                <a:latin typeface="+mj-lt"/>
                <a:ea typeface="+mj-lt"/>
                <a:cs typeface="Arial Unicode MS" pitchFamily="34" charset="-122"/>
                <a:sym typeface="Arial Unicode MS" pitchFamily="34" charset="-122"/>
              </a:rPr>
              <a:t>我的实际伤害有多少</a:t>
            </a:r>
            <a:endParaRPr lang="zh-CN" altLang="en-US" sz="2400">
              <a:solidFill>
                <a:srgbClr val="605E5E"/>
              </a:solidFill>
              <a:latin typeface="+mj-lt"/>
              <a:ea typeface="+mj-lt"/>
              <a:cs typeface="Arial Unicode MS" pitchFamily="34" charset="-122"/>
              <a:sym typeface="Arial Unicode MS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" name="Group 52"/>
          <p:cNvGrpSpPr/>
          <p:nvPr/>
        </p:nvGrpSpPr>
        <p:grpSpPr bwMode="auto">
          <a:xfrm>
            <a:off x="0" y="434975"/>
            <a:ext cx="12192000" cy="1464649"/>
            <a:chOff x="0" y="0"/>
            <a:chExt cx="19200" cy="2309"/>
          </a:xfrm>
        </p:grpSpPr>
        <p:grpSp>
          <p:nvGrpSpPr>
            <p:cNvPr id="5127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8246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1" cstate="print"/>
                <a:srcRect/>
                <a:stretch>
                  <a:fillRect b="-75015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2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3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4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5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6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5137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5138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39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5140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5128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8764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阴阳师实际伤害计算器</a:t>
              </a:r>
              <a:endPara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endParaRPr 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85" name="Group 51"/>
          <p:cNvGrpSpPr/>
          <p:nvPr/>
        </p:nvGrpSpPr>
        <p:grpSpPr bwMode="auto">
          <a:xfrm>
            <a:off x="1102678" y="4233545"/>
            <a:ext cx="2468562" cy="949903"/>
            <a:chOff x="0" y="0"/>
            <a:chExt cx="4270" cy="1643"/>
          </a:xfrm>
        </p:grpSpPr>
        <p:sp>
          <p:nvSpPr>
            <p:cNvPr id="9268" name="Freeform 33"/>
            <p:cNvSpPr>
              <a:spLocks noChangeArrowheads="1"/>
            </p:cNvSpPr>
            <p:nvPr/>
          </p:nvSpPr>
          <p:spPr bwMode="auto">
            <a:xfrm>
              <a:off x="0" y="0"/>
              <a:ext cx="4270" cy="1643"/>
            </a:xfrm>
            <a:custGeom>
              <a:avLst/>
              <a:gdLst>
                <a:gd name="T0" fmla="*/ 0 w 1708"/>
                <a:gd name="T1" fmla="*/ 657 h 657"/>
                <a:gd name="T2" fmla="*/ 1708 w 1708"/>
                <a:gd name="T3" fmla="*/ 657 h 657"/>
                <a:gd name="T4" fmla="*/ 1708 w 1708"/>
                <a:gd name="T5" fmla="*/ 0 h 657"/>
                <a:gd name="T6" fmla="*/ 0 w 1708"/>
                <a:gd name="T7" fmla="*/ 0 h 657"/>
                <a:gd name="T8" fmla="*/ 0 w 1708"/>
                <a:gd name="T9" fmla="*/ 657 h 657"/>
                <a:gd name="T10" fmla="*/ 0 w 1708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8"/>
                <a:gd name="T19" fmla="*/ 0 h 657"/>
                <a:gd name="T20" fmla="*/ 1708 w 1708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8" h="657">
                  <a:moveTo>
                    <a:pt x="0" y="657"/>
                  </a:moveTo>
                  <a:lnTo>
                    <a:pt x="1708" y="657"/>
                  </a:lnTo>
                  <a:lnTo>
                    <a:pt x="1708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stretch>
                <a:fillRect b="-461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8" name="文本框 67"/>
            <p:cNvSpPr>
              <a:spLocks noChangeArrowheads="1"/>
            </p:cNvSpPr>
            <p:nvPr/>
          </p:nvSpPr>
          <p:spPr bwMode="auto">
            <a:xfrm>
              <a:off x="235" y="326"/>
              <a:ext cx="3727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3.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已知式神技能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buff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6186" name="Group 54"/>
          <p:cNvGrpSpPr/>
          <p:nvPr/>
        </p:nvGrpSpPr>
        <p:grpSpPr bwMode="auto">
          <a:xfrm>
            <a:off x="4862830" y="3667125"/>
            <a:ext cx="2465388" cy="949960"/>
            <a:chOff x="0" y="0"/>
            <a:chExt cx="3884" cy="1495"/>
          </a:xfrm>
        </p:grpSpPr>
        <p:sp>
          <p:nvSpPr>
            <p:cNvPr id="9271" name="Freeform 32"/>
            <p:cNvSpPr>
              <a:spLocks noChangeArrowheads="1"/>
            </p:cNvSpPr>
            <p:nvPr/>
          </p:nvSpPr>
          <p:spPr bwMode="auto">
            <a:xfrm>
              <a:off x="0" y="0"/>
              <a:ext cx="3884" cy="1495"/>
            </a:xfrm>
            <a:custGeom>
              <a:avLst/>
              <a:gdLst>
                <a:gd name="T0" fmla="*/ 0 w 1707"/>
                <a:gd name="T1" fmla="*/ 657 h 657"/>
                <a:gd name="T2" fmla="*/ 1707 w 1707"/>
                <a:gd name="T3" fmla="*/ 657 h 657"/>
                <a:gd name="T4" fmla="*/ 1707 w 1707"/>
                <a:gd name="T5" fmla="*/ 0 h 657"/>
                <a:gd name="T6" fmla="*/ 0 w 1707"/>
                <a:gd name="T7" fmla="*/ 0 h 657"/>
                <a:gd name="T8" fmla="*/ 0 w 1707"/>
                <a:gd name="T9" fmla="*/ 657 h 657"/>
                <a:gd name="T10" fmla="*/ 0 w 1707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657"/>
                <a:gd name="T20" fmla="*/ 1707 w 1707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657">
                  <a:moveTo>
                    <a:pt x="0" y="657"/>
                  </a:moveTo>
                  <a:lnTo>
                    <a:pt x="1707" y="657"/>
                  </a:lnTo>
                  <a:lnTo>
                    <a:pt x="1707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6" cstate="print"/>
              <a:srcRect/>
              <a:stretch>
                <a:fillRect b="-46137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4" name="文本框 68"/>
            <p:cNvSpPr>
              <a:spLocks noChangeArrowheads="1"/>
            </p:cNvSpPr>
            <p:nvPr/>
          </p:nvSpPr>
          <p:spPr bwMode="auto">
            <a:xfrm>
              <a:off x="246" y="458"/>
              <a:ext cx="3392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       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实际伤害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6187" name="Group 57"/>
          <p:cNvGrpSpPr/>
          <p:nvPr/>
        </p:nvGrpSpPr>
        <p:grpSpPr bwMode="auto">
          <a:xfrm>
            <a:off x="1086485" y="5738178"/>
            <a:ext cx="2458028" cy="941387"/>
            <a:chOff x="0" y="0"/>
            <a:chExt cx="4253" cy="1628"/>
          </a:xfrm>
        </p:grpSpPr>
        <p:sp>
          <p:nvSpPr>
            <p:cNvPr id="9274" name="Freeform 30"/>
            <p:cNvSpPr>
              <a:spLocks noChangeArrowheads="1"/>
            </p:cNvSpPr>
            <p:nvPr/>
          </p:nvSpPr>
          <p:spPr bwMode="auto">
            <a:xfrm>
              <a:off x="0" y="0"/>
              <a:ext cx="4253" cy="1628"/>
            </a:xfrm>
            <a:custGeom>
              <a:avLst/>
              <a:gdLst>
                <a:gd name="T0" fmla="*/ 0 w 1701"/>
                <a:gd name="T1" fmla="*/ 651 h 651"/>
                <a:gd name="T2" fmla="*/ 1701 w 1701"/>
                <a:gd name="T3" fmla="*/ 651 h 651"/>
                <a:gd name="T4" fmla="*/ 1701 w 1701"/>
                <a:gd name="T5" fmla="*/ 0 h 651"/>
                <a:gd name="T6" fmla="*/ 0 w 1701"/>
                <a:gd name="T7" fmla="*/ 0 h 651"/>
                <a:gd name="T8" fmla="*/ 0 w 1701"/>
                <a:gd name="T9" fmla="*/ 651 h 651"/>
                <a:gd name="T10" fmla="*/ 0 w 1701"/>
                <a:gd name="T11" fmla="*/ 651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1"/>
                <a:gd name="T19" fmla="*/ 0 h 651"/>
                <a:gd name="T20" fmla="*/ 1701 w 1701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1" h="651">
                  <a:moveTo>
                    <a:pt x="0" y="651"/>
                  </a:moveTo>
                  <a:lnTo>
                    <a:pt x="1701" y="651"/>
                  </a:lnTo>
                  <a:lnTo>
                    <a:pt x="1701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0" y="651"/>
                  </a:lnTo>
                  <a:close/>
                </a:path>
              </a:pathLst>
            </a:custGeom>
            <a:blipFill dpi="0" rotWithShape="0">
              <a:blip r:embed="rId7" cstate="print"/>
              <a:srcRect/>
              <a:stretch>
                <a:fillRect b="-4694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00" name="文本框 70"/>
            <p:cNvSpPr>
              <a:spLocks noChangeArrowheads="1"/>
            </p:cNvSpPr>
            <p:nvPr/>
          </p:nvSpPr>
          <p:spPr bwMode="auto">
            <a:xfrm>
              <a:off x="295" y="329"/>
              <a:ext cx="3727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4.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场景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buff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9277" name="Freeform 31"/>
          <p:cNvSpPr>
            <a:spLocks noChangeArrowheads="1"/>
          </p:cNvSpPr>
          <p:nvPr/>
        </p:nvSpPr>
        <p:spPr bwMode="auto">
          <a:xfrm>
            <a:off x="1110298" y="1451610"/>
            <a:ext cx="2465387" cy="949325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7"/>
              <a:gd name="T19" fmla="*/ 0 h 657"/>
              <a:gd name="T20" fmla="*/ 1707 w 1707"/>
              <a:gd name="T21" fmla="*/ 657 h 6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blipFill dpi="0" rotWithShape="0">
            <a:blip r:embed="rId8" cstate="print"/>
            <a:srcRect/>
            <a:stretch>
              <a:fillRect b="-4608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92" name="文本框 66"/>
          <p:cNvSpPr>
            <a:spLocks noChangeArrowheads="1"/>
          </p:cNvSpPr>
          <p:nvPr/>
        </p:nvSpPr>
        <p:spPr bwMode="auto">
          <a:xfrm>
            <a:off x="1265555" y="1776413"/>
            <a:ext cx="2154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1.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式神原始伤害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3790" y="2797175"/>
            <a:ext cx="2457450" cy="941387"/>
            <a:chOff x="991" y="4412"/>
            <a:chExt cx="3870" cy="1482"/>
          </a:xfrm>
        </p:grpSpPr>
        <p:sp>
          <p:nvSpPr>
            <p:cNvPr id="9279" name="Freeform 27"/>
            <p:cNvSpPr>
              <a:spLocks noChangeArrowheads="1"/>
            </p:cNvSpPr>
            <p:nvPr/>
          </p:nvSpPr>
          <p:spPr bwMode="auto">
            <a:xfrm>
              <a:off x="991" y="4412"/>
              <a:ext cx="3870" cy="1482"/>
            </a:xfrm>
            <a:custGeom>
              <a:avLst/>
              <a:gdLst>
                <a:gd name="T0" fmla="*/ 0 w 1702"/>
                <a:gd name="T1" fmla="*/ 651 h 651"/>
                <a:gd name="T2" fmla="*/ 1702 w 1702"/>
                <a:gd name="T3" fmla="*/ 651 h 651"/>
                <a:gd name="T4" fmla="*/ 1702 w 1702"/>
                <a:gd name="T5" fmla="*/ 0 h 651"/>
                <a:gd name="T6" fmla="*/ 0 w 1702"/>
                <a:gd name="T7" fmla="*/ 0 h 651"/>
                <a:gd name="T8" fmla="*/ 0 w 1702"/>
                <a:gd name="T9" fmla="*/ 651 h 651"/>
                <a:gd name="T10" fmla="*/ 0 w 1702"/>
                <a:gd name="T11" fmla="*/ 651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2"/>
                <a:gd name="T19" fmla="*/ 0 h 651"/>
                <a:gd name="T20" fmla="*/ 1702 w 1702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2" h="651">
                  <a:moveTo>
                    <a:pt x="0" y="651"/>
                  </a:moveTo>
                  <a:lnTo>
                    <a:pt x="1702" y="651"/>
                  </a:lnTo>
                  <a:lnTo>
                    <a:pt x="1702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0" y="651"/>
                  </a:lnTo>
                  <a:close/>
                </a:path>
              </a:pathLst>
            </a:custGeom>
            <a:blipFill dpi="0" rotWithShape="0">
              <a:blip r:embed="rId9" cstate="print"/>
              <a:srcRect/>
              <a:stretch>
                <a:fillRect b="-4683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96" name="文本框 69"/>
            <p:cNvSpPr>
              <a:spLocks noChangeArrowheads="1"/>
            </p:cNvSpPr>
            <p:nvPr/>
          </p:nvSpPr>
          <p:spPr bwMode="auto">
            <a:xfrm>
              <a:off x="1230" y="4968"/>
              <a:ext cx="3392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2.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御魂附加伤害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grpSp>
        <p:nvGrpSpPr>
          <p:cNvPr id="3" name="Group 51"/>
          <p:cNvGrpSpPr/>
          <p:nvPr/>
        </p:nvGrpSpPr>
        <p:grpSpPr bwMode="auto">
          <a:xfrm>
            <a:off x="8429308" y="5662295"/>
            <a:ext cx="2468562" cy="949903"/>
            <a:chOff x="0" y="0"/>
            <a:chExt cx="4270" cy="1643"/>
          </a:xfrm>
        </p:grpSpPr>
        <p:sp>
          <p:nvSpPr>
            <p:cNvPr id="4" name="Freeform 33"/>
            <p:cNvSpPr>
              <a:spLocks noChangeArrowheads="1"/>
            </p:cNvSpPr>
            <p:nvPr/>
          </p:nvSpPr>
          <p:spPr bwMode="auto">
            <a:xfrm>
              <a:off x="0" y="0"/>
              <a:ext cx="4270" cy="1643"/>
            </a:xfrm>
            <a:custGeom>
              <a:avLst/>
              <a:gdLst>
                <a:gd name="T0" fmla="*/ 0 w 1708"/>
                <a:gd name="T1" fmla="*/ 657 h 657"/>
                <a:gd name="T2" fmla="*/ 1708 w 1708"/>
                <a:gd name="T3" fmla="*/ 657 h 657"/>
                <a:gd name="T4" fmla="*/ 1708 w 1708"/>
                <a:gd name="T5" fmla="*/ 0 h 657"/>
                <a:gd name="T6" fmla="*/ 0 w 1708"/>
                <a:gd name="T7" fmla="*/ 0 h 657"/>
                <a:gd name="T8" fmla="*/ 0 w 1708"/>
                <a:gd name="T9" fmla="*/ 657 h 657"/>
                <a:gd name="T10" fmla="*/ 0 w 1708"/>
                <a:gd name="T11" fmla="*/ 657 h 6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8"/>
                <a:gd name="T19" fmla="*/ 0 h 657"/>
                <a:gd name="T20" fmla="*/ 1708 w 1708"/>
                <a:gd name="T21" fmla="*/ 657 h 6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8" h="657">
                  <a:moveTo>
                    <a:pt x="0" y="657"/>
                  </a:moveTo>
                  <a:lnTo>
                    <a:pt x="1708" y="657"/>
                  </a:lnTo>
                  <a:lnTo>
                    <a:pt x="1708" y="0"/>
                  </a:lnTo>
                  <a:lnTo>
                    <a:pt x="0" y="0"/>
                  </a:lnTo>
                  <a:lnTo>
                    <a:pt x="0" y="657"/>
                  </a:lnTo>
                  <a:lnTo>
                    <a:pt x="0" y="657"/>
                  </a:lnTo>
                  <a:close/>
                </a:path>
              </a:pathLst>
            </a:custGeom>
            <a:blipFill dpi="0" rotWithShape="0">
              <a:blip r:embed="rId5" cstate="print"/>
              <a:srcRect/>
              <a:stretch>
                <a:fillRect b="-4618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170" tIns="46990" rIns="90170" bIns="46990"/>
            <a:p>
              <a:pPr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" name="文本框 67"/>
            <p:cNvSpPr>
              <a:spLocks noChangeArrowheads="1"/>
            </p:cNvSpPr>
            <p:nvPr/>
          </p:nvSpPr>
          <p:spPr bwMode="auto">
            <a:xfrm>
              <a:off x="235" y="326"/>
              <a:ext cx="3727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 Unicode MS" pitchFamily="34" charset="-122"/>
                </a:rPr>
                <a:t>输出式神补强策略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6" name="Freeform 31"/>
          <p:cNvSpPr>
            <a:spLocks noChangeArrowheads="1"/>
          </p:cNvSpPr>
          <p:nvPr/>
        </p:nvSpPr>
        <p:spPr bwMode="auto">
          <a:xfrm>
            <a:off x="8454708" y="1485900"/>
            <a:ext cx="2465387" cy="949325"/>
          </a:xfrm>
          <a:custGeom>
            <a:avLst/>
            <a:gdLst>
              <a:gd name="T0" fmla="*/ 0 w 1707"/>
              <a:gd name="T1" fmla="*/ 657 h 657"/>
              <a:gd name="T2" fmla="*/ 1707 w 1707"/>
              <a:gd name="T3" fmla="*/ 657 h 657"/>
              <a:gd name="T4" fmla="*/ 1707 w 1707"/>
              <a:gd name="T5" fmla="*/ 0 h 657"/>
              <a:gd name="T6" fmla="*/ 0 w 1707"/>
              <a:gd name="T7" fmla="*/ 0 h 657"/>
              <a:gd name="T8" fmla="*/ 0 w 1707"/>
              <a:gd name="T9" fmla="*/ 657 h 657"/>
              <a:gd name="T10" fmla="*/ 0 w 1707"/>
              <a:gd name="T11" fmla="*/ 657 h 6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7"/>
              <a:gd name="T19" fmla="*/ 0 h 657"/>
              <a:gd name="T20" fmla="*/ 1707 w 1707"/>
              <a:gd name="T21" fmla="*/ 657 h 6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7" h="657">
                <a:moveTo>
                  <a:pt x="0" y="657"/>
                </a:moveTo>
                <a:lnTo>
                  <a:pt x="1707" y="657"/>
                </a:lnTo>
                <a:lnTo>
                  <a:pt x="1707" y="0"/>
                </a:lnTo>
                <a:lnTo>
                  <a:pt x="0" y="0"/>
                </a:lnTo>
                <a:lnTo>
                  <a:pt x="0" y="657"/>
                </a:lnTo>
                <a:lnTo>
                  <a:pt x="0" y="657"/>
                </a:lnTo>
                <a:close/>
              </a:path>
            </a:pathLst>
          </a:custGeom>
          <a:blipFill dpi="0" rotWithShape="0">
            <a:blip r:embed="rId8" cstate="print"/>
            <a:srcRect/>
            <a:stretch>
              <a:fillRect b="-4608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6"/>
          <p:cNvSpPr>
            <a:spLocks noChangeArrowheads="1"/>
          </p:cNvSpPr>
          <p:nvPr/>
        </p:nvSpPr>
        <p:spPr bwMode="auto">
          <a:xfrm>
            <a:off x="8608695" y="1741488"/>
            <a:ext cx="2154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副本现有式神搭配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8" name="Freeform 27"/>
          <p:cNvSpPr>
            <a:spLocks noChangeArrowheads="1"/>
          </p:cNvSpPr>
          <p:nvPr/>
        </p:nvSpPr>
        <p:spPr bwMode="auto">
          <a:xfrm>
            <a:off x="8544560" y="3567748"/>
            <a:ext cx="2457450" cy="941387"/>
          </a:xfrm>
          <a:custGeom>
            <a:avLst/>
            <a:gdLst>
              <a:gd name="T0" fmla="*/ 0 w 1702"/>
              <a:gd name="T1" fmla="*/ 651 h 651"/>
              <a:gd name="T2" fmla="*/ 1702 w 1702"/>
              <a:gd name="T3" fmla="*/ 651 h 651"/>
              <a:gd name="T4" fmla="*/ 1702 w 1702"/>
              <a:gd name="T5" fmla="*/ 0 h 651"/>
              <a:gd name="T6" fmla="*/ 0 w 1702"/>
              <a:gd name="T7" fmla="*/ 0 h 651"/>
              <a:gd name="T8" fmla="*/ 0 w 1702"/>
              <a:gd name="T9" fmla="*/ 651 h 651"/>
              <a:gd name="T10" fmla="*/ 0 w 1702"/>
              <a:gd name="T11" fmla="*/ 651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2"/>
              <a:gd name="T19" fmla="*/ 0 h 651"/>
              <a:gd name="T20" fmla="*/ 1702 w 1702"/>
              <a:gd name="T21" fmla="*/ 651 h 6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2" h="651">
                <a:moveTo>
                  <a:pt x="0" y="651"/>
                </a:moveTo>
                <a:lnTo>
                  <a:pt x="1702" y="651"/>
                </a:lnTo>
                <a:lnTo>
                  <a:pt x="1702" y="0"/>
                </a:lnTo>
                <a:lnTo>
                  <a:pt x="0" y="0"/>
                </a:lnTo>
                <a:lnTo>
                  <a:pt x="0" y="651"/>
                </a:lnTo>
                <a:lnTo>
                  <a:pt x="0" y="651"/>
                </a:lnTo>
                <a:close/>
              </a:path>
            </a:pathLst>
          </a:custGeom>
          <a:blipFill dpi="0" rotWithShape="0">
            <a:blip r:embed="rId9" cstate="print"/>
            <a:srcRect/>
            <a:stretch>
              <a:fillRect b="-4683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/>
          <a:p>
            <a:pPr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69"/>
          <p:cNvSpPr>
            <a:spLocks noChangeArrowheads="1"/>
          </p:cNvSpPr>
          <p:nvPr/>
        </p:nvSpPr>
        <p:spPr bwMode="auto">
          <a:xfrm>
            <a:off x="8696008" y="3864928"/>
            <a:ext cx="2154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itchFamily="34" charset="-122"/>
              </a:rPr>
              <a:t>斗技组合伤害估算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422910" y="3093085"/>
            <a:ext cx="201930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输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入</a:t>
            </a:r>
            <a:endParaRPr lang="zh-CN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02010" y="3093085"/>
            <a:ext cx="81851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输</a:t>
            </a:r>
            <a:endParaRPr lang="zh-CN" altLang="en-US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出</a:t>
            </a:r>
            <a:endParaRPr lang="zh-CN" altLang="en-US" sz="72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567430" y="1924050"/>
            <a:ext cx="1295400" cy="216535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直接箭头连接符 13"/>
          <p:cNvCxnSpPr/>
          <p:nvPr/>
        </p:nvCxnSpPr>
        <p:spPr>
          <a:xfrm>
            <a:off x="3571240" y="3402965"/>
            <a:ext cx="1295400" cy="686435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直接箭头连接符 14"/>
          <p:cNvCxnSpPr/>
          <p:nvPr/>
        </p:nvCxnSpPr>
        <p:spPr>
          <a:xfrm flipV="1">
            <a:off x="3567430" y="4089400"/>
            <a:ext cx="1295400" cy="66548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直接箭头连接符 15"/>
          <p:cNvCxnSpPr/>
          <p:nvPr/>
        </p:nvCxnSpPr>
        <p:spPr>
          <a:xfrm flipV="1">
            <a:off x="3497580" y="4089400"/>
            <a:ext cx="1365250" cy="2207260"/>
          </a:xfrm>
          <a:prstGeom prst="straightConnector1">
            <a:avLst/>
          </a:prstGeom>
          <a:solidFill>
            <a:schemeClr val="accent1"/>
          </a:solidFill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左大括号 16"/>
          <p:cNvSpPr/>
          <p:nvPr/>
        </p:nvSpPr>
        <p:spPr>
          <a:xfrm>
            <a:off x="7385685" y="1686560"/>
            <a:ext cx="550545" cy="4993005"/>
          </a:xfrm>
          <a:prstGeom prst="leftBrace">
            <a:avLst/>
          </a:prstGeom>
          <a:noFill/>
          <a:ln w="603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71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FUNCTIONS</a:t>
              </a:r>
              <a:endPara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1" name="Picture 5" descr="E:\Design Area\CSO\Processing\presentation\bizpro\asd\images\01_Main-Background_Light_0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2688273"/>
            <a:ext cx="527050" cy="52705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571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1735138"/>
            <a:ext cx="527050" cy="52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208" y="3767773"/>
            <a:ext cx="527050" cy="5270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5" name="文本框 58"/>
          <p:cNvSpPr>
            <a:spLocks noChangeArrowheads="1"/>
          </p:cNvSpPr>
          <p:nvPr/>
        </p:nvSpPr>
        <p:spPr bwMode="auto">
          <a:xfrm>
            <a:off x="6996430" y="1735773"/>
            <a:ext cx="54467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基础科学与金融计算器 </a:t>
            </a:r>
            <a:endParaRPr lang="zh-CN" altLang="en-US" sz="3200" b="1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996430" y="2660015"/>
            <a:ext cx="5446713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阴阳师实际伤害计算器 </a:t>
            </a:r>
            <a:endParaRPr lang="en-US" sz="3200" b="1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sz="3200" b="1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7" name="文本框 60"/>
          <p:cNvSpPr>
            <a:spLocks noChangeArrowheads="1"/>
          </p:cNvSpPr>
          <p:nvPr/>
        </p:nvSpPr>
        <p:spPr bwMode="auto">
          <a:xfrm>
            <a:off x="6996430" y="3759200"/>
            <a:ext cx="54467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提绩点神器 </a:t>
            </a:r>
            <a:endParaRPr lang="zh-CN" altLang="en-US" sz="3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22e4eae-043c-45f2-8214-83ff95cef0f9}"/>
</p:tagLst>
</file>

<file path=ppt/tags/tag2.xml><?xml version="1.0" encoding="utf-8"?>
<p:tagLst xmlns:p="http://schemas.openxmlformats.org/presentationml/2006/main">
  <p:tag name="KSO_WM_UNIT_TABLE_BEAUTIFY" val="smartTable{3bd34480-00e7-4d09-ba7b-f93fbb9e62f6}"/>
</p:tagLst>
</file>

<file path=ppt/tags/tag3.xml><?xml version="1.0" encoding="utf-8"?>
<p:tagLst xmlns:p="http://schemas.openxmlformats.org/presentationml/2006/main">
  <p:tag name="KSO_WM_UNIT_TABLE_BEAUTIFY" val="smartTable{3ab4ed40-2b51-4425-bbb5-9ef69c766fda}"/>
</p:tagLst>
</file>

<file path=ppt/tags/tag4.xml><?xml version="1.0" encoding="utf-8"?>
<p:tagLst xmlns:p="http://schemas.openxmlformats.org/presentationml/2006/main">
  <p:tag name="KSO_WM_UNIT_TABLE_BEAUTIFY" val="smartTable{73423148-c773-4918-9e6d-4e3703a005e0}"/>
</p:tagLst>
</file>

<file path=ppt/tags/tag5.xml><?xml version="1.0" encoding="utf-8"?>
<p:tagLst xmlns:p="http://schemas.openxmlformats.org/presentationml/2006/main">
  <p:tag name="KSO_WM_UNIT_TABLE_BEAUTIFY" val="smartTable{fadf781c-2f77-440e-b388-f5efa48eeac6}"/>
</p:tagLst>
</file>

<file path=ppt/tags/tag6.xml><?xml version="1.0" encoding="utf-8"?>
<p:tagLst xmlns:p="http://schemas.openxmlformats.org/presentationml/2006/main">
  <p:tag name="KSO_WM_UNIT_TABLE_BEAUTIFY" val="smartTable{a62abf89-9dcb-40b0-8d92-f4ccd29e5337}"/>
</p:tagLst>
</file>

<file path=ppt/tags/tag7.xml><?xml version="1.0" encoding="utf-8"?>
<p:tagLst xmlns:p="http://schemas.openxmlformats.org/presentationml/2006/main">
  <p:tag name="KSO_WM_UNIT_TABLE_BEAUTIFY" val="smartTable{0d13e623-d7cf-4d3d-b3d5-4d34d2d17b26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0645A"/>
      </a:accent1>
      <a:accent2>
        <a:srgbClr val="F4C96A"/>
      </a:accent2>
      <a:accent3>
        <a:srgbClr val="FFFFFF"/>
      </a:accent3>
      <a:accent4>
        <a:srgbClr val="000000"/>
      </a:accent4>
      <a:accent5>
        <a:srgbClr val="EDB8B5"/>
      </a:accent5>
      <a:accent6>
        <a:srgbClr val="DDB65F"/>
      </a:accent6>
      <a:hlink>
        <a:srgbClr val="5F5F5F"/>
      </a:hlink>
      <a:folHlink>
        <a:srgbClr val="919191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2527</Words>
  <Application>WPS 演示</Application>
  <PresentationFormat>宽屏</PresentationFormat>
  <Paragraphs>564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Helvetica</vt:lpstr>
      <vt:lpstr>Bodoni MT Black</vt:lpstr>
      <vt:lpstr>Arial Unicode MS</vt:lpstr>
      <vt:lpstr>Droid Sans</vt:lpstr>
      <vt:lpstr>Hakuu</vt:lpstr>
      <vt:lpstr>Arial Unicode MS</vt:lpstr>
      <vt:lpstr>Calibri</vt:lpstr>
      <vt:lpstr>Wingdings</vt:lpstr>
      <vt:lpstr>汉仪中黑简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浪里小白龙</cp:lastModifiedBy>
  <cp:revision>56</cp:revision>
  <dcterms:created xsi:type="dcterms:W3CDTF">2020-09-19T09:07:00Z</dcterms:created>
  <dcterms:modified xsi:type="dcterms:W3CDTF">2020-09-20T10:54:00Z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