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handoutMasterIdLst>
    <p:handoutMasterId r:id="rId30"/>
  </p:handoutMasterIdLst>
  <p:sldIdLst>
    <p:sldId id="6873" r:id="rId3"/>
    <p:sldId id="6874" r:id="rId4"/>
    <p:sldId id="6913" r:id="rId5"/>
    <p:sldId id="6914" r:id="rId6"/>
    <p:sldId id="6915" r:id="rId8"/>
    <p:sldId id="6916" r:id="rId9"/>
    <p:sldId id="6876" r:id="rId10"/>
    <p:sldId id="6878" r:id="rId11"/>
    <p:sldId id="6941" r:id="rId12"/>
    <p:sldId id="6886" r:id="rId13"/>
    <p:sldId id="6882" r:id="rId14"/>
    <p:sldId id="6884" r:id="rId15"/>
    <p:sldId id="6888" r:id="rId16"/>
    <p:sldId id="6889" r:id="rId17"/>
    <p:sldId id="6942" r:id="rId18"/>
    <p:sldId id="6903" r:id="rId19"/>
    <p:sldId id="6904" r:id="rId20"/>
    <p:sldId id="6891" r:id="rId21"/>
    <p:sldId id="6890" r:id="rId22"/>
    <p:sldId id="6894" r:id="rId23"/>
    <p:sldId id="6898" r:id="rId24"/>
    <p:sldId id="6895" r:id="rId25"/>
    <p:sldId id="6892" r:id="rId26"/>
    <p:sldId id="6902" r:id="rId27"/>
    <p:sldId id="6893" r:id="rId28"/>
    <p:sldId id="6940" r:id="rId29"/>
  </p:sldIdLst>
  <p:sldSz cx="12858750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308"/>
    <a:srgbClr val="CAEFCD"/>
    <a:srgbClr val="FFFFFF"/>
    <a:srgbClr val="19AEB7"/>
    <a:srgbClr val="1AAEB7"/>
    <a:srgbClr val="FFE100"/>
    <a:srgbClr val="4BC1DD"/>
    <a:srgbClr val="CA8F45"/>
    <a:srgbClr val="DD1D7C"/>
    <a:srgbClr val="909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400" y="208"/>
      </p:cViewPr>
      <p:guideLst>
        <p:guide orient="horz" pos="320"/>
        <p:guide pos="4050"/>
        <p:guide pos="557"/>
        <p:guide orient="horz" pos="4134"/>
        <p:guide pos="7539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绑架数据之上的各种协议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容易整合现有系统</a:t>
            </a:r>
            <a:endParaRPr lang="zh-CN" altLang="en-US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r>
              <a:rPr lang="zh-CN" altLang="en-US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合久必分分久必合（新单体应用）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  <a:sym typeface="+mn-ea"/>
            </a:endParaRPr>
          </a:p>
          <a:p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灵魂拷问。满眼的一个一个的系统是我们的管理目标吗？</a:t>
            </a:r>
            <a:r>
              <a:rPr lang="zh-CN" alt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我们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  <a:p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真的是关心系统本身吗？是系统承载的功能？或者是系统加工出来的数据.我们管理了太多的非核心内容。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  <a:p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有没有一个现成的数据管理工具或平台呢？这里的数据不是大数据。而是运营数据。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  <a:p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云平台上的操作系统。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控制是不平等的，适用于内聚，而耦合是平等的，不适合</a:t>
            </a:r>
            <a:r>
              <a:rPr lang="zh-CN" altLang="en-US"/>
              <a:t>控制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迷失：迷失在功能的海洋</a:t>
            </a:r>
            <a:r>
              <a:rPr lang="zh-CN" altLang="en-US"/>
              <a:t>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因为解决不了控制问题，我们又回到了</a:t>
            </a:r>
            <a:r>
              <a:rPr lang="zh-CN" altLang="en-US"/>
              <a:t>起点</a:t>
            </a:r>
            <a:endParaRPr lang="zh-CN" altLang="en-US"/>
          </a:p>
          <a:p>
            <a:r>
              <a:rPr lang="zh-CN" altLang="en-US"/>
              <a:t>工作流、规则引擎实质上都是控制而不是</a:t>
            </a:r>
            <a:r>
              <a:rPr lang="zh-CN" altLang="en-US"/>
              <a:t>选择！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接口只是个点，并不能说明谁和谁有关系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76612" y="1794769"/>
            <a:ext cx="9715500" cy="1141821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76612" y="3087270"/>
            <a:ext cx="9722197" cy="1848344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2594" y="200907"/>
            <a:ext cx="2893219" cy="626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200907"/>
            <a:ext cx="8465344" cy="626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3" y="1803140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3" y="4840184"/>
            <a:ext cx="11090672" cy="1582142"/>
          </a:xfrm>
        </p:spPr>
        <p:txBody>
          <a:bodyPr/>
          <a:lstStyle>
            <a:lvl1pPr marL="0" indent="0">
              <a:buNone/>
              <a:defRPr sz="2530"/>
            </a:lvl1pPr>
            <a:lvl2pPr marL="481965" indent="0">
              <a:buNone/>
              <a:defRPr sz="2110"/>
            </a:lvl2pPr>
            <a:lvl3pPr marL="964565" indent="0">
              <a:buNone/>
              <a:defRPr sz="1900"/>
            </a:lvl3pPr>
            <a:lvl4pPr marL="1446530" indent="0">
              <a:buNone/>
              <a:defRPr sz="1685"/>
            </a:lvl4pPr>
            <a:lvl5pPr marL="1928495" indent="0">
              <a:buNone/>
              <a:defRPr sz="1685"/>
            </a:lvl5pPr>
            <a:lvl6pPr marL="2411095" indent="0">
              <a:buNone/>
              <a:defRPr sz="1685"/>
            </a:lvl6pPr>
            <a:lvl7pPr marL="2893060" indent="0">
              <a:buNone/>
              <a:defRPr sz="1685"/>
            </a:lvl7pPr>
            <a:lvl8pPr marL="3375025" indent="0">
              <a:buNone/>
              <a:defRPr sz="1685"/>
            </a:lvl8pPr>
            <a:lvl9pPr marL="3857625" indent="0">
              <a:buNone/>
              <a:defRPr sz="16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6531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385072"/>
            <a:ext cx="11090672" cy="1397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272" y="1773004"/>
            <a:ext cx="5440411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272" y="2641926"/>
            <a:ext cx="5440411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7202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7202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202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7202" y="1041368"/>
            <a:ext cx="6509742" cy="51398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7625" indent="0">
              <a:buNone/>
              <a:defRPr sz="211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930" y="0"/>
            <a:ext cx="1286768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42938" y="200907"/>
            <a:ext cx="11572875" cy="6144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42938" y="1238926"/>
            <a:ext cx="11572875" cy="522358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75"/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75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75"/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1950" indent="-361315" algn="l" rtl="0" fontAlgn="base">
        <a:spcBef>
          <a:spcPct val="21000"/>
        </a:spcBef>
        <a:spcAft>
          <a:spcPct val="0"/>
        </a:spcAft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301625" algn="l" rtl="0" fontAlgn="base">
        <a:spcBef>
          <a:spcPct val="21000"/>
        </a:spcBef>
        <a:spcAft>
          <a:spcPct val="0"/>
        </a:spcAft>
        <a:buChar char="–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rtl="0" fontAlgn="base">
        <a:spcBef>
          <a:spcPct val="21000"/>
        </a:spcBef>
        <a:spcAft>
          <a:spcPct val="0"/>
        </a:spcAft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rtl="0" fontAlgn="base">
        <a:spcBef>
          <a:spcPct val="21000"/>
        </a:spcBef>
        <a:spcAft>
          <a:spcPct val="0"/>
        </a:spcAft>
        <a:buChar char="–"/>
        <a:defRPr sz="211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rtl="0" fontAlgn="base">
        <a:spcBef>
          <a:spcPct val="21000"/>
        </a:spcBef>
        <a:spcAft>
          <a:spcPct val="0"/>
        </a:spcAft>
        <a:buChar char="»"/>
        <a:defRPr sz="211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4916805" y="1672590"/>
            <a:ext cx="4041775" cy="1141730"/>
          </a:xfrm>
        </p:spPr>
        <p:txBody>
          <a:bodyPr/>
          <a:p>
            <a:r>
              <a:rPr lang="en-US" altLang="zh-CN" sz="4800"/>
              <a:t>Nature </a:t>
            </a:r>
            <a:endParaRPr lang="en-US" altLang="zh-CN" sz="4800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124960" y="2967990"/>
            <a:ext cx="4565650" cy="1848485"/>
          </a:xfrm>
        </p:spPr>
        <p:txBody>
          <a:bodyPr/>
          <a:p>
            <a:r>
              <a:rPr lang="zh-CN" altLang="en-US"/>
              <a:t>李学斌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535555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我们需要将数据和功能</a:t>
            </a:r>
            <a:r>
              <a:rPr lang="zh-CN" altLang="en-US"/>
              <a:t>解耦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455" y="2808605"/>
            <a:ext cx="770255" cy="7702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4690" y="2751455"/>
            <a:ext cx="883920" cy="88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1383665"/>
            <a:ext cx="2171700" cy="217170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1599565"/>
            <a:ext cx="883920" cy="883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3635375"/>
            <a:ext cx="2171700" cy="21717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3975735"/>
            <a:ext cx="770255" cy="770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ight Arrow 12"/>
          <p:cNvSpPr/>
          <p:nvPr/>
        </p:nvSpPr>
        <p:spPr>
          <a:xfrm rot="20520000">
            <a:off x="3521710" y="237426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ight Arrow 13"/>
          <p:cNvSpPr/>
          <p:nvPr/>
        </p:nvSpPr>
        <p:spPr>
          <a:xfrm rot="1080000" flipV="1">
            <a:off x="3521710" y="359854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653339" y="1732280"/>
            <a:ext cx="3857625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注意：不是</a:t>
            </a: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数据存储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而是</a:t>
            </a:r>
            <a:r>
              <a:rPr lang="zh-CN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数据定义</a:t>
            </a:r>
            <a:endParaRPr lang="zh-CN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869555" y="3945890"/>
            <a:ext cx="418909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没数据，</a:t>
            </a:r>
            <a:r>
              <a:rPr lang="zh-CN" altLang="zh-CN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咋玩</a:t>
            </a: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677035" y="3904615"/>
            <a:ext cx="1727835" cy="1727835"/>
          </a:xfrm>
          <a:prstGeom prst="mathMultiply">
            <a:avLst/>
          </a:prstGeom>
          <a:gradFill rotWithShape="0"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选择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对控制的</a:t>
            </a:r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260725" y="1456055"/>
            <a:ext cx="62788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大自然如何控制这个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复杂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的世界？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260340" y="2392680"/>
            <a:ext cx="2339340" cy="233934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93135" y="5560060"/>
            <a:ext cx="58724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简单而深刻的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规则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无形的控制</a:t>
            </a:r>
            <a:endParaRPr lang="zh-CN" altLang="en-US" sz="3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规则：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255" y="1238885"/>
            <a:ext cx="5679440" cy="3422015"/>
          </a:xfrm>
        </p:spPr>
        <p:txBody>
          <a:bodyPr/>
          <a:p>
            <a:r>
              <a:rPr lang="zh-CN" altLang="en-US" sz="3200"/>
              <a:t>数据之间的关系是一个需求链。后一数据的生成需要前一数据的输入。如发票需要订单。</a:t>
            </a:r>
            <a:endParaRPr lang="zh-CN" altLang="en-US" sz="3200"/>
          </a:p>
          <a:p>
            <a:r>
              <a:rPr lang="zh-CN" altLang="en-US" sz="3200"/>
              <a:t>需要就是一种</a:t>
            </a:r>
            <a:r>
              <a:rPr lang="zh-CN" altLang="en-US" sz="3200">
                <a:solidFill>
                  <a:srgbClr val="FF0000"/>
                </a:solidFill>
              </a:rPr>
              <a:t>选择</a:t>
            </a:r>
            <a:r>
              <a:rPr lang="zh-CN" altLang="en-US" sz="3200"/>
              <a:t>。而选择是</a:t>
            </a:r>
            <a:r>
              <a:rPr lang="zh-CN" altLang="en-US" sz="3200">
                <a:solidFill>
                  <a:srgbClr val="FF0000"/>
                </a:solidFill>
              </a:rPr>
              <a:t>发自内心</a:t>
            </a:r>
            <a:r>
              <a:rPr lang="zh-CN" altLang="en-US" sz="3200"/>
              <a:t>的，不需要</a:t>
            </a:r>
            <a:r>
              <a:rPr lang="zh-CN" altLang="en-US" sz="3200">
                <a:solidFill>
                  <a:srgbClr val="FF0000"/>
                </a:solidFill>
              </a:rPr>
              <a:t>控制</a:t>
            </a:r>
            <a:r>
              <a:rPr lang="zh-CN" altLang="en-US" sz="3200"/>
              <a:t>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12" name="Rectangles 11"/>
          <p:cNvSpPr/>
          <p:nvPr/>
        </p:nvSpPr>
        <p:spPr>
          <a:xfrm>
            <a:off x="2259966" y="4696460"/>
            <a:ext cx="7480300" cy="2122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我们将选择作为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第一性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简单的数据关系：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一对一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 sz="4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一对一构成了完整的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业务流程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25410" y="1456055"/>
            <a:ext cx="240792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改进后的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6" name="Rectangles 15"/>
          <p:cNvSpPr/>
          <p:nvPr/>
        </p:nvSpPr>
        <p:spPr>
          <a:xfrm>
            <a:off x="696597" y="5154295"/>
            <a:ext cx="22593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0410" y="2751455"/>
            <a:ext cx="2171700" cy="2171700"/>
            <a:chOff x="713" y="3540"/>
            <a:chExt cx="3420" cy="34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3" y="3540"/>
              <a:ext cx="3420" cy="34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940" y="3944"/>
              <a:ext cx="2816" cy="1392"/>
              <a:chOff x="8764" y="2519"/>
              <a:chExt cx="2816" cy="1392"/>
            </a:xfrm>
          </p:grpSpPr>
          <p:pic>
            <p:nvPicPr>
              <p:cNvPr id="9" name="Content Placeholder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4" y="2519"/>
                <a:ext cx="1392" cy="13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8" y="2569"/>
                <a:ext cx="1342" cy="1342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4340860" y="667385"/>
            <a:ext cx="972820" cy="5895340"/>
            <a:chOff x="6836" y="1051"/>
            <a:chExt cx="1532" cy="9284"/>
          </a:xfrm>
        </p:grpSpPr>
        <p:grpSp>
          <p:nvGrpSpPr>
            <p:cNvPr id="25" name="Group 24"/>
            <p:cNvGrpSpPr/>
            <p:nvPr/>
          </p:nvGrpSpPr>
          <p:grpSpPr>
            <a:xfrm>
              <a:off x="6836" y="1051"/>
              <a:ext cx="1533" cy="1533"/>
              <a:chOff x="8537" y="5725"/>
              <a:chExt cx="3420" cy="34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1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6836" y="3635"/>
              <a:ext cx="1533" cy="1533"/>
              <a:chOff x="8537" y="5725"/>
              <a:chExt cx="3420" cy="34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28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6836" y="6219"/>
              <a:ext cx="1533" cy="1533"/>
              <a:chOff x="8537" y="5725"/>
              <a:chExt cx="3420" cy="342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6836" y="8803"/>
              <a:ext cx="1533" cy="1533"/>
              <a:chOff x="8537" y="5725"/>
              <a:chExt cx="3420" cy="342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4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39" name="Right Arrow 38"/>
          <p:cNvSpPr/>
          <p:nvPr/>
        </p:nvSpPr>
        <p:spPr>
          <a:xfrm rot="19980000">
            <a:off x="3192780" y="1164590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ight Arrow 39"/>
          <p:cNvSpPr/>
          <p:nvPr/>
        </p:nvSpPr>
        <p:spPr>
          <a:xfrm rot="1620000" flipV="1">
            <a:off x="3193415" y="50526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ight Arrow 40"/>
          <p:cNvSpPr/>
          <p:nvPr/>
        </p:nvSpPr>
        <p:spPr>
          <a:xfrm rot="20700000">
            <a:off x="3173095" y="25761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ight Arrow 41"/>
          <p:cNvSpPr/>
          <p:nvPr/>
        </p:nvSpPr>
        <p:spPr>
          <a:xfrm rot="900000" flipV="1">
            <a:off x="3172460" y="367347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5781040" y="1489710"/>
            <a:ext cx="6213475" cy="2957195"/>
          </a:xfrm>
        </p:spPr>
        <p:txBody>
          <a:bodyPr/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数据与功能的关系得到</a:t>
            </a:r>
            <a:r>
              <a:rPr lang="zh-CN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正位</a:t>
            </a:r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！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统一的接口</a:t>
            </a:r>
            <a:endParaRPr lang="zh-CN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功能间解耦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没有控制的无形控制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5853431" y="5056505"/>
            <a:ext cx="63576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不需要编码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了！</a:t>
            </a:r>
            <a:endParaRPr lang="zh-CN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8048" y="3456821"/>
            <a:ext cx="3563620" cy="12604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595" b="1" dirty="0">
                <a:solidFill>
                  <a:srgbClr val="4BC1DD"/>
                </a:solidFill>
                <a:effectLst/>
              </a:rPr>
              <a:t>y = f ( x )</a:t>
            </a:r>
            <a:endParaRPr lang="en-US" altLang="zh-CN" sz="7595" b="1" dirty="0">
              <a:solidFill>
                <a:srgbClr val="4BC1DD"/>
              </a:solidFill>
              <a:effectLst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300192" y="1725909"/>
            <a:ext cx="10141255" cy="1934498"/>
            <a:chOff x="1232508" y="1636507"/>
            <a:chExt cx="9615940" cy="1834291"/>
          </a:xfrm>
        </p:grpSpPr>
        <p:sp>
          <p:nvSpPr>
            <p:cNvPr id="7" name="右箭头 6"/>
            <p:cNvSpPr/>
            <p:nvPr/>
          </p:nvSpPr>
          <p:spPr>
            <a:xfrm rot="19100640">
              <a:off x="7067624" y="285298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 sz="1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 rot="12969103">
              <a:off x="3523129" y="2839532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 sz="1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 rot="16200000">
              <a:off x="5407771" y="2772933"/>
              <a:ext cx="873760" cy="5219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 sz="1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28078" y="1976717"/>
              <a:ext cx="2620370" cy="8242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r>
                <a:rPr lang="zh-CN" altLang="en-US" sz="5060" b="1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+mn-ea"/>
                </a:rPr>
                <a:t>上游</a:t>
              </a:r>
              <a:r>
                <a:rPr lang="zh-CN" altLang="en-US" sz="5060" b="1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+mn-ea"/>
                </a:rPr>
                <a:t>数据</a:t>
              </a:r>
              <a:endParaRPr lang="zh-CN" altLang="en-US" sz="506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28580" y="1636507"/>
              <a:ext cx="2008629" cy="8242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r>
                <a:rPr lang="zh-CN" altLang="en-US" sz="5060" b="1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+mn-ea"/>
                </a:rPr>
                <a:t>转换器</a:t>
              </a:r>
              <a:endParaRPr lang="zh-CN" altLang="en-US" sz="506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32508" y="1976643"/>
              <a:ext cx="2620370" cy="8242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lvl="0" algn="ctr">
                <a:buClrTx/>
                <a:buSzTx/>
                <a:buFontTx/>
              </a:pPr>
              <a:r>
                <a:rPr lang="zh-CN" altLang="en-US" sz="5060" b="1" dirty="0"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sym typeface="+mn-ea"/>
                </a:rPr>
                <a:t>下游数据</a:t>
              </a:r>
              <a:endParaRPr lang="zh-CN" altLang="en-US" sz="506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sym typeface="+mn-ea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769240" y="4991824"/>
            <a:ext cx="5320665" cy="12604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ctr">
              <a:buClrTx/>
              <a:buSzTx/>
              <a:buFontTx/>
            </a:pPr>
            <a:r>
              <a:rPr lang="en-US" altLang="zh-CN" sz="7595" b="1" dirty="0">
                <a:solidFill>
                  <a:srgbClr val="4BC1DD"/>
                </a:solidFill>
                <a:effectLst/>
                <a:sym typeface="+mn-ea"/>
              </a:rPr>
              <a:t>y = f </a:t>
            </a:r>
            <a:r>
              <a:rPr lang="en-US" altLang="zh-CN" sz="7595" b="1" dirty="0">
                <a:solidFill>
                  <a:srgbClr val="4BC1DD"/>
                </a:solidFill>
                <a:effectLst/>
                <a:sym typeface="+mn-ea"/>
              </a:rPr>
              <a:t>(f (f (…))</a:t>
            </a:r>
            <a:endParaRPr lang="en-US" altLang="zh-CN" sz="7595" b="1" dirty="0">
              <a:solidFill>
                <a:srgbClr val="4BC1DD"/>
              </a:solidFill>
              <a:effectLst/>
              <a:sym typeface="+mn-ea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5658837" y="4679950"/>
            <a:ext cx="1205442" cy="31199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 sz="1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42938" y="200907"/>
            <a:ext cx="11572875" cy="6144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79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Nature </a:t>
            </a:r>
            <a:r>
              <a:rPr lang="zh-CN" altLang="en-US"/>
              <a:t>的运行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选择</a:t>
            </a:r>
            <a:r>
              <a:rPr lang="en-US" altLang="zh-CN"/>
              <a:t>”</a:t>
            </a:r>
            <a:r>
              <a:rPr lang="zh-CN" altLang="en-US"/>
              <a:t>的解释（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 descr="insta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9425" y="763270"/>
            <a:ext cx="9128125" cy="6469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的解释（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2935" y="735965"/>
            <a:ext cx="8698865" cy="6422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延伸</a:t>
            </a:r>
            <a:r>
              <a:rPr lang="zh-CN" altLang="en-US" sz="6325">
                <a:sym typeface="+mn-ea"/>
              </a:rPr>
              <a:t>价值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促进</a:t>
            </a:r>
            <a:r>
              <a:rPr lang="en-US"/>
              <a:t>标准化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决策的标准化</a:t>
            </a:r>
            <a:endParaRPr lang="en-US"/>
          </a:p>
          <a:p>
            <a:pPr lvl="1"/>
            <a:r>
              <a:rPr lang="zh-CN" altLang="en-US" sz="2955"/>
              <a:t>数据定义就是决策定义。</a:t>
            </a:r>
            <a:r>
              <a:rPr lang="en-US" altLang="zh-CN" sz="2955"/>
              <a:t>Nature </a:t>
            </a:r>
            <a:r>
              <a:rPr lang="zh-CN" altLang="en-US" sz="2955"/>
              <a:t>用</a:t>
            </a:r>
            <a:r>
              <a:rPr lang="zh-CN" altLang="en-US" sz="2950">
                <a:sym typeface="+mn-ea"/>
              </a:rPr>
              <a:t>统一的数字化</a:t>
            </a:r>
            <a:r>
              <a:rPr lang="zh-CN" altLang="en-US" sz="2955"/>
              <a:t>形式对数据进行集中定义和管理，对系统形成强制</a:t>
            </a:r>
            <a:r>
              <a:rPr lang="zh-CN" altLang="en-US" sz="2955"/>
              <a:t>约束。</a:t>
            </a:r>
            <a:endParaRPr lang="en-US"/>
          </a:p>
          <a:p>
            <a:r>
              <a:rPr lang="en-US"/>
              <a:t>执行标准化</a:t>
            </a:r>
            <a:endParaRPr lang="en-US"/>
          </a:p>
          <a:p>
            <a:pPr lvl="1"/>
            <a:r>
              <a:rPr lang="zh-CN" altLang="en-US" sz="2955"/>
              <a:t>简化并统一了接口，去除了业务间的耦合，使得功能单一，容易维护，容易</a:t>
            </a:r>
            <a:r>
              <a:rPr lang="zh-CN" altLang="en-US" sz="2955"/>
              <a:t>替换。</a:t>
            </a:r>
            <a:endParaRPr lang="en-US"/>
          </a:p>
          <a:p>
            <a:r>
              <a:rPr lang="en-US"/>
              <a:t>数据规范和纯化</a:t>
            </a:r>
            <a:endParaRPr lang="en-US"/>
          </a:p>
          <a:p>
            <a:pPr lvl="1"/>
            <a:r>
              <a:rPr lang="zh-CN" altLang="en-US"/>
              <a:t>解决了传统模式下业务数据、控制数据、临时数据混杂在一起的</a:t>
            </a:r>
            <a:r>
              <a:rPr lang="zh-CN" altLang="en-US"/>
              <a:t>问题。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Nature </a:t>
            </a:r>
            <a:r>
              <a:rPr lang="zh-CN" altLang="en-US"/>
              <a:t>能解决什么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控制</a:t>
            </a:r>
            <a:endParaRPr lang="zh-CN" altLang="en-US"/>
          </a:p>
          <a:p>
            <a:r>
              <a:rPr lang="zh-CN" altLang="en-US"/>
              <a:t>选择</a:t>
            </a:r>
            <a:endParaRPr lang="zh-CN" altLang="en-US"/>
          </a:p>
          <a:p>
            <a:r>
              <a:rPr lang="en-US" altLang="zh-CN"/>
              <a:t>Nature </a:t>
            </a:r>
            <a:r>
              <a:rPr lang="zh-CN" altLang="en-US"/>
              <a:t>延伸</a:t>
            </a:r>
            <a:r>
              <a:rPr lang="zh-CN" altLang="en-US"/>
              <a:t>价值</a:t>
            </a:r>
            <a:endParaRPr lang="zh-CN" altLang="en-US"/>
          </a:p>
          <a:p>
            <a:r>
              <a:rPr lang="en-US" altLang="zh-CN"/>
              <a:t>Nature </a:t>
            </a:r>
            <a:r>
              <a:rPr lang="zh-CN" altLang="en-US"/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做的</a:t>
            </a:r>
            <a:r>
              <a:rPr lang="zh-CN" altLang="en-US">
                <a:sym typeface="+mn-ea"/>
              </a:rPr>
              <a:t>更多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55" y="1238885"/>
            <a:ext cx="11572875" cy="4493895"/>
          </a:xfrm>
        </p:spPr>
        <p:txBody>
          <a:bodyPr/>
          <a:p>
            <a:r>
              <a:rPr lang="zh-CN" altLang="en-US" sz="2800">
                <a:sym typeface="+mn-ea"/>
              </a:rPr>
              <a:t>实现了下面的非功能性逻辑</a:t>
            </a:r>
            <a:endParaRPr lang="zh-CN" altLang="en-US" sz="2800"/>
          </a:p>
          <a:p>
            <a:pPr lvl="1"/>
            <a:r>
              <a:rPr lang="zh-CN" altLang="en-US" sz="2400"/>
              <a:t>重试、并发冲突、幂等、数据最终一致性、异步回调、延时处理、定时调度</a:t>
            </a:r>
            <a:r>
              <a:rPr lang="en-US" altLang="zh-CN" sz="2400"/>
              <a:t>...</a:t>
            </a:r>
            <a:endParaRPr lang="zh-CN" altLang="en-US" sz="2400"/>
          </a:p>
          <a:p>
            <a:pPr lvl="0"/>
            <a:r>
              <a:rPr lang="zh-CN" altLang="en-US" sz="2800">
                <a:sym typeface="+mn-ea"/>
              </a:rPr>
              <a:t>辅助</a:t>
            </a:r>
            <a:r>
              <a:rPr lang="zh-CN" altLang="en-US" sz="2800"/>
              <a:t>功能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数据版本化处理（数据只增加，不改，不删）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数据参数化处理（与外部数据友好对接）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数据链路追踪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上下文、过滤器、</a:t>
            </a:r>
            <a:r>
              <a:rPr lang="zh-CN" altLang="en-US" sz="2400"/>
              <a:t>状态处理</a:t>
            </a:r>
            <a:r>
              <a:rPr lang="en-US" altLang="zh-CN" sz="2400"/>
              <a:t>...</a:t>
            </a:r>
            <a:endParaRPr lang="en-US" altLang="zh-CN" sz="2400"/>
          </a:p>
          <a:p>
            <a:pPr lvl="1"/>
            <a:r>
              <a:rPr lang="zh-CN" altLang="en-US" sz="2400">
                <a:sym typeface="+mn-ea"/>
              </a:rPr>
              <a:t>自组织（层次结构不需要系统管理）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自描述（望文生义）</a:t>
            </a:r>
            <a:endParaRPr lang="zh-CN" altLang="en-US" sz="2400"/>
          </a:p>
          <a:p>
            <a:pPr marL="481965" lvl="1" indent="0">
              <a:buNone/>
            </a:pPr>
            <a:endParaRPr lang="en-US" altLang="zh-CN" sz="2400"/>
          </a:p>
        </p:txBody>
      </p:sp>
      <p:sp>
        <p:nvSpPr>
          <p:cNvPr id="45" name="Rectangles 44"/>
          <p:cNvSpPr/>
          <p:nvPr/>
        </p:nvSpPr>
        <p:spPr>
          <a:xfrm>
            <a:off x="308293" y="6064250"/>
            <a:ext cx="120186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因为标准化了，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具有统一更多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能力的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潜力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Nature </a:t>
            </a:r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43255" y="1384300"/>
            <a:ext cx="1143762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确定性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大幅度减少人员沟通、数据转换成本。</a:t>
            </a:r>
            <a:endParaRPr lang="zh-CN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选择性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大幅度降低系统的复杂性。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集中性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：告别系统的无脑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时代。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规范性和统一性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跨行业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数据及流程的复用提供了基础。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2408556" y="5344795"/>
            <a:ext cx="804164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开发人员只需关注业务问题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进行技术兜底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新体系下的职责</a:t>
            </a:r>
            <a:r>
              <a:rPr lang="zh-CN" altLang="en-US"/>
              <a:t>分布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4510" y="1167765"/>
            <a:ext cx="5679440" cy="2766060"/>
          </a:xfrm>
        </p:spPr>
        <p:txBody>
          <a:bodyPr/>
          <a:p>
            <a:r>
              <a:rPr lang="en-US"/>
              <a:t>Nature</a:t>
            </a:r>
            <a:endParaRPr lang="en-US"/>
          </a:p>
          <a:p>
            <a:pPr lvl="1"/>
            <a:r>
              <a:rPr lang="zh-CN" altLang="en-US"/>
              <a:t>业务流程</a:t>
            </a:r>
            <a:r>
              <a:rPr lang="zh-CN" altLang="en-US"/>
              <a:t>编排</a:t>
            </a:r>
            <a:endParaRPr lang="zh-CN" altLang="en-US"/>
          </a:p>
          <a:p>
            <a:pPr lvl="1"/>
            <a:r>
              <a:rPr lang="zh-CN" altLang="en-US"/>
              <a:t>非功能性需求（性能、数据一致性</a:t>
            </a:r>
            <a:r>
              <a:rPr lang="zh-CN" altLang="en-US"/>
              <a:t>等）</a:t>
            </a:r>
            <a:endParaRPr lang="zh-CN" altLang="en-US"/>
          </a:p>
          <a:p>
            <a:pPr lvl="1"/>
            <a:r>
              <a:rPr lang="zh-CN" altLang="en-US"/>
              <a:t>部分功能性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41085" y="1168400"/>
            <a:ext cx="5679440" cy="2765425"/>
          </a:xfrm>
        </p:spPr>
        <p:txBody>
          <a:bodyPr/>
          <a:p>
            <a:r>
              <a:rPr lang="zh-CN" altLang="en-US"/>
              <a:t>业务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数据</a:t>
            </a:r>
            <a:r>
              <a:rPr lang="zh-CN" altLang="en-US"/>
              <a:t>转换器</a:t>
            </a:r>
            <a:endParaRPr lang="zh-CN" altLang="en-US"/>
          </a:p>
          <a:p>
            <a:pPr lvl="1"/>
            <a:r>
              <a:rPr lang="zh-CN" altLang="en-US"/>
              <a:t>特殊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  <p:graphicFrame>
        <p:nvGraphicFramePr>
          <p:cNvPr id="3" name="Table 2"/>
          <p:cNvGraphicFramePr/>
          <p:nvPr/>
        </p:nvGraphicFramePr>
        <p:xfrm>
          <a:off x="1028700" y="4120515"/>
          <a:ext cx="8902700" cy="275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/>
                <a:gridCol w="6230620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角色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Nature </a:t>
                      </a:r>
                      <a:r>
                        <a:rPr lang="zh-CN" altLang="en-US" sz="2000"/>
                        <a:t>带来的意义</a:t>
                      </a:r>
                      <a:endParaRPr lang="zh-CN" altLang="en-US" sz="2000"/>
                    </a:p>
                  </a:txBody>
                  <a:tcPr/>
                </a:tc>
              </a:tr>
              <a:tr h="687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决策、规划人员</a:t>
                      </a:r>
                      <a:endParaRPr lang="zh-CN" altLang="en-US" sz="20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业务布局规划调整简洁明了、数据实时可视化</a:t>
                      </a:r>
                      <a:endParaRPr lang="zh-CN" altLang="en-US" sz="20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687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程序员</a:t>
                      </a:r>
                      <a:endParaRPr lang="zh-CN" altLang="en-US" sz="20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技能要求低，任务简单，可快速构建。</a:t>
                      </a:r>
                      <a:endParaRPr lang="zh-CN" altLang="en-US" sz="20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</a:tr>
              <a:tr h="9842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sym typeface="+mn-ea"/>
                        </a:rPr>
                        <a:t>数据分析人员</a:t>
                      </a:r>
                      <a:endParaRPr lang="zh-CN" altLang="en-US" sz="2000" b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基本可以取消数据清洗的工作了，</a:t>
                      </a:r>
                      <a:r>
                        <a:rPr lang="en-US" sz="2000">
                          <a:sym typeface="+mn-ea"/>
                        </a:rPr>
                        <a:t>也可以直接在Nature上直接构建分析工程。</a:t>
                      </a:r>
                      <a:endParaRPr lang="en-US" sz="20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325">
                <a:sym typeface="+mn-ea"/>
              </a:rPr>
              <a:t>Nature </a:t>
            </a:r>
            <a:r>
              <a:rPr lang="zh-CN" altLang="en-US" sz="6325">
                <a:sym typeface="+mn-ea"/>
              </a:rPr>
              <a:t>项目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7485" y="3328035"/>
            <a:ext cx="1550035" cy="1409065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2756853" y="1960245"/>
            <a:ext cx="69665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给你的系统装上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大脑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项目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项目地址：</a:t>
            </a:r>
            <a:r>
              <a:rPr lang="en-US"/>
              <a:t>https://github.com/llxxbb/Nature</a:t>
            </a:r>
            <a:endParaRPr lang="en-US"/>
          </a:p>
          <a:p>
            <a:r>
              <a:rPr lang="zh-CN" altLang="en-US"/>
              <a:t>架构</a:t>
            </a:r>
            <a:r>
              <a:rPr lang="zh-CN" altLang="en-US"/>
              <a:t>思想：https://github.com/llxxbb/Nature/blob/master/doc/ZH/help/architecture.md</a:t>
            </a:r>
            <a:endParaRPr lang="zh-CN" altLang="en-US"/>
          </a:p>
          <a:p>
            <a:r>
              <a:rPr lang="zh-CN" altLang="en-US"/>
              <a:t>与其他</a:t>
            </a:r>
            <a:r>
              <a:rPr lang="zh-CN" altLang="en-US"/>
              <a:t>框架比较：</a:t>
            </a:r>
            <a:r>
              <a:rPr lang="en-US"/>
              <a:t>https://github.com/llxxbb/Nature/blob/master/doc/ZH/compare.md</a:t>
            </a:r>
            <a:endParaRPr lang="en-US"/>
          </a:p>
          <a:p>
            <a:r>
              <a:rPr lang="zh-CN" altLang="en-US"/>
              <a:t>示例</a:t>
            </a:r>
            <a:r>
              <a:rPr lang="zh-CN" altLang="en-US"/>
              <a:t>程序：https://github.com/llxxbb/Nature-Demo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043" y="1672875"/>
            <a:ext cx="2978780" cy="139831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Thank you!</a:t>
            </a:r>
            <a:endParaRPr lang="en-US" altLang="zh-CN" dirty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pic>
        <p:nvPicPr>
          <p:cNvPr id="1026" name="Picture 2" descr="D:\data\李学斌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94923" y="2220354"/>
            <a:ext cx="2410883" cy="2427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964981" y="3503217"/>
            <a:ext cx="3402965" cy="19119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95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李学斌</a:t>
            </a:r>
            <a:endParaRPr lang="en-US" altLang="zh-CN" sz="2955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95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llxxbb@yeah.com</a:t>
            </a:r>
            <a:endParaRPr lang="en-US" altLang="zh-CN" sz="2955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295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309577603@qq.com</a:t>
            </a:r>
            <a:endParaRPr lang="en-US" altLang="zh-CN" sz="2955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295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微信：</a:t>
            </a:r>
            <a:r>
              <a:rPr lang="en-US" altLang="zh-CN" sz="2955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llxxbb76</a:t>
            </a:r>
            <a:endParaRPr lang="en-US" altLang="zh-CN" sz="2955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70C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325">
                <a:sym typeface="+mn-ea"/>
              </a:rPr>
              <a:t>Nature </a:t>
            </a:r>
            <a:r>
              <a:rPr lang="zh-CN" altLang="en-US" sz="6325">
                <a:sym typeface="+mn-ea"/>
              </a:rPr>
              <a:t>能解决什么问题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Nature </a:t>
            </a:r>
            <a:r>
              <a:rPr lang="zh-CN" altLang="en-US">
                <a:sym typeface="+mn-ea"/>
              </a:rPr>
              <a:t>兜底</a:t>
            </a:r>
            <a:r>
              <a:rPr lang="zh-CN" altLang="en-US"/>
              <a:t>您的非功能性需求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501130" y="5632450"/>
            <a:ext cx="4699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sz="3600">
                <a:sym typeface="+mn-ea"/>
              </a:rPr>
              <a:t>依据</a:t>
            </a:r>
            <a:r>
              <a:rPr lang="en-US" altLang="zh-CN" sz="3600">
                <a:sym typeface="+mn-ea"/>
              </a:rPr>
              <a:t>2:8 </a:t>
            </a:r>
            <a:r>
              <a:rPr lang="zh-CN" altLang="en-US" sz="3600">
                <a:sym typeface="+mn-ea"/>
              </a:rPr>
              <a:t>原则</a:t>
            </a:r>
            <a:r>
              <a:rPr lang="en-US" altLang="zh-CN" sz="3600">
                <a:sym typeface="+mn-ea"/>
              </a:rPr>
              <a:t> </a:t>
            </a:r>
            <a:r>
              <a:rPr lang="zh-CN" sz="3600">
                <a:sym typeface="+mn-ea"/>
              </a:rPr>
              <a:t>Nature</a:t>
            </a:r>
            <a:r>
              <a:rPr lang="zh-CN" altLang="en-US" sz="3600">
                <a:sym typeface="+mn-ea"/>
              </a:rPr>
              <a:t>可为您</a:t>
            </a:r>
            <a:r>
              <a:rPr lang="zh-CN" sz="3600">
                <a:sym typeface="+mn-ea"/>
              </a:rPr>
              <a:t>节约80%的</a:t>
            </a:r>
            <a:r>
              <a:rPr lang="zh-CN" sz="3600">
                <a:sym typeface="+mn-ea"/>
              </a:rPr>
              <a:t>成本</a:t>
            </a:r>
            <a:endParaRPr lang="zh-CN" sz="3600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42938" y="1238926"/>
            <a:ext cx="5679281" cy="5223581"/>
          </a:xfrm>
        </p:spPr>
        <p:txBody>
          <a:bodyPr/>
          <a:p>
            <a:r>
              <a:rPr lang="zh-CN" altLang="en-US" sz="2800">
                <a:sym typeface="+mn-ea"/>
              </a:rPr>
              <a:t>高性能（</a:t>
            </a:r>
            <a:r>
              <a:rPr lang="en-US" altLang="zh-CN" sz="2800">
                <a:sym typeface="+mn-ea"/>
              </a:rPr>
              <a:t>Rust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/>
          </a:p>
          <a:p>
            <a:r>
              <a:rPr lang="zh-CN" altLang="en-US" sz="2800"/>
              <a:t>高并发（异步）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可水平扩展</a:t>
            </a:r>
            <a:endParaRPr lang="zh-CN" altLang="en-US" sz="2800"/>
          </a:p>
          <a:p>
            <a:r>
              <a:rPr lang="zh-CN" altLang="en-US" sz="2800"/>
              <a:t>幂等</a:t>
            </a:r>
            <a:endParaRPr lang="zh-CN" altLang="en-US" sz="2800"/>
          </a:p>
          <a:p>
            <a:r>
              <a:rPr lang="zh-CN" altLang="en-US" sz="2800"/>
              <a:t>自动重试、延迟执行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稳定性</a:t>
            </a:r>
            <a:endParaRPr lang="zh-CN" altLang="en-US" sz="2800"/>
          </a:p>
          <a:p>
            <a:r>
              <a:rPr lang="zh-CN" altLang="en-US" sz="2800"/>
              <a:t>数据最终一致性</a:t>
            </a:r>
            <a:endParaRPr lang="zh-CN" altLang="en-US" sz="2800"/>
          </a:p>
          <a:p>
            <a:r>
              <a:rPr lang="zh-CN" altLang="en-US" sz="2800"/>
              <a:t>高可维护性（将业务切割成稳定的最小逻辑单元）</a:t>
            </a:r>
            <a:endParaRPr lang="zh-CN" altLang="en-US" sz="2800"/>
          </a:p>
          <a:p>
            <a:r>
              <a:rPr lang="en-US" altLang="zh-CN" sz="2800"/>
              <a:t>“</a:t>
            </a:r>
            <a:r>
              <a:rPr lang="zh-CN" altLang="en-US" sz="2800">
                <a:sym typeface="+mn-ea"/>
              </a:rPr>
              <a:t>创造历史</a:t>
            </a:r>
            <a:r>
              <a:rPr lang="en-US" altLang="zh-CN" sz="2800"/>
              <a:t>”</a:t>
            </a:r>
            <a:r>
              <a:rPr lang="zh-CN" altLang="en-US" sz="2800"/>
              <a:t>（</a:t>
            </a:r>
            <a:r>
              <a:rPr lang="zh-CN" altLang="en-US" sz="2800"/>
              <a:t>所有数据可</a:t>
            </a:r>
            <a:r>
              <a:rPr lang="zh-CN" altLang="en-US" sz="2800"/>
              <a:t>溯源）</a:t>
            </a:r>
            <a:endParaRPr lang="zh-CN" altLang="en-US" sz="2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61175" y="951865"/>
            <a:ext cx="376428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ea typeface="宋体" panose="02010600030101010101" pitchFamily="2" charset="-122"/>
                <a:sym typeface="+mn-ea"/>
              </a:rPr>
              <a:t>集顶层业务、系统架构设计与</a:t>
            </a:r>
            <a:r>
              <a:rPr lang="zh-CN">
                <a:ea typeface="宋体" panose="02010600030101010101" pitchFamily="2" charset="-122"/>
                <a:sym typeface="+mn-ea"/>
              </a:rPr>
              <a:t>一身</a:t>
            </a:r>
            <a:endParaRPr lang="zh-CN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6945" y="1016635"/>
            <a:ext cx="3510915" cy="37109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63445" y="5416550"/>
            <a:ext cx="1043305" cy="111188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5416550"/>
            <a:ext cx="1043305" cy="1111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5416550"/>
            <a:ext cx="1043305" cy="1111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Down Arrow 7"/>
          <p:cNvSpPr/>
          <p:nvPr/>
        </p:nvSpPr>
        <p:spPr>
          <a:xfrm>
            <a:off x="1028700" y="4727575"/>
            <a:ext cx="503555" cy="648335"/>
          </a:xfrm>
          <a:prstGeom prst="downArrow">
            <a:avLst/>
          </a:prstGeom>
          <a:gradFill rotWithShape="0"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433320" y="4727575"/>
            <a:ext cx="503555" cy="648335"/>
          </a:xfrm>
          <a:prstGeom prst="downArrow">
            <a:avLst/>
          </a:prstGeom>
          <a:gradFill rotWithShape="0"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837940" y="4727575"/>
            <a:ext cx="503555" cy="648335"/>
          </a:xfrm>
          <a:prstGeom prst="downArrow">
            <a:avLst/>
          </a:prstGeom>
          <a:gradFill rotWithShape="0"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29150" y="2248535"/>
            <a:ext cx="749300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用业务数据统领系统而不是</a:t>
            </a:r>
            <a:r>
              <a:rPr lang="zh-CN" altLang="en-US" sz="3600"/>
              <a:t>反过来</a:t>
            </a:r>
            <a:endParaRPr lang="zh-CN" altLang="en-US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/>
              <a:t>数据就是我们的目标，朴素、本质，直观、简洁且可视化。</a:t>
            </a:r>
            <a:endParaRPr lang="zh-CN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/>
              <a:t>杜绝</a:t>
            </a:r>
            <a:r>
              <a:rPr lang="en-US" altLang="zh-CN" sz="2800"/>
              <a:t>“</a:t>
            </a:r>
            <a:r>
              <a:rPr lang="zh-CN" altLang="en-US" sz="2800"/>
              <a:t>近视</a:t>
            </a:r>
            <a:r>
              <a:rPr lang="en-US" altLang="zh-CN" sz="2800"/>
              <a:t>”</a:t>
            </a:r>
            <a:r>
              <a:rPr lang="zh-CN" altLang="en-US" sz="2800"/>
              <a:t>，目标迷失等问题发生。</a:t>
            </a:r>
            <a:endParaRPr lang="zh-CN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/>
              <a:t>没有系统间的杂乱的调用关系，不用为边界问题</a:t>
            </a:r>
            <a:r>
              <a:rPr lang="zh-CN" altLang="zh-CN" sz="2800"/>
              <a:t>吵架</a:t>
            </a:r>
            <a:endParaRPr lang="zh-CN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Nature </a:t>
            </a:r>
            <a:r>
              <a:rPr lang="zh-CN" altLang="en-US" sz="2800"/>
              <a:t>接管所有的</a:t>
            </a:r>
            <a:r>
              <a:rPr lang="zh-CN" altLang="en-US" sz="2800"/>
              <a:t>控制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>
                <a:sym typeface="+mn-ea"/>
              </a:rPr>
              <a:t>可以从根本上解决服务治理难题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ea typeface="宋体" panose="02010600030101010101" pitchFamily="2" charset="-122"/>
                <a:sym typeface="+mn-ea"/>
              </a:rPr>
              <a:t>Nature 支持不受限制</a:t>
            </a:r>
            <a:r>
              <a:rPr lang="zh-CN">
                <a:ea typeface="宋体" panose="02010600030101010101" pitchFamily="2" charset="-122"/>
                <a:sym typeface="+mn-ea"/>
              </a:rPr>
              <a:t>的快速</a:t>
            </a:r>
            <a:r>
              <a:rPr lang="zh-CN">
                <a:ea typeface="宋体" panose="02010600030101010101" pitchFamily="2" charset="-122"/>
                <a:sym typeface="+mn-ea"/>
              </a:rPr>
              <a:t>业务</a:t>
            </a:r>
            <a:r>
              <a:rPr lang="zh-CN">
                <a:ea typeface="宋体" panose="02010600030101010101" pitchFamily="2" charset="-122"/>
                <a:sym typeface="+mn-ea"/>
              </a:rPr>
              <a:t>迭代</a:t>
            </a:r>
            <a:endParaRPr lang="zh-CN" altLang="en-US"/>
          </a:p>
        </p:txBody>
      </p:sp>
      <p:sp>
        <p:nvSpPr>
          <p:cNvPr id="100" name="Text Box 99"/>
          <p:cNvSpPr txBox="1"/>
          <p:nvPr/>
        </p:nvSpPr>
        <p:spPr>
          <a:xfrm>
            <a:off x="812800" y="4480560"/>
            <a:ext cx="104235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sz="3600" b="0">
                <a:ea typeface="宋体" panose="02010600030101010101" pitchFamily="2" charset="-122"/>
              </a:rPr>
              <a:t>数据不会被</a:t>
            </a:r>
            <a:r>
              <a:rPr lang="en-US" altLang="zh-CN" sz="3600" b="0">
                <a:ea typeface="宋体" panose="02010600030101010101" pitchFamily="2" charset="-122"/>
              </a:rPr>
              <a:t>“</a:t>
            </a:r>
            <a:r>
              <a:rPr lang="zh-CN" sz="3600">
                <a:sym typeface="+mn-ea"/>
              </a:rPr>
              <a:t>绑架</a:t>
            </a:r>
            <a:r>
              <a:rPr lang="en-US" altLang="zh-CN" sz="3600" b="0">
                <a:ea typeface="宋体" panose="02010600030101010101" pitchFamily="2" charset="-122"/>
              </a:rPr>
              <a:t>”</a:t>
            </a:r>
            <a:r>
              <a:rPr lang="zh-CN" altLang="en-US" sz="3600" b="0">
                <a:ea typeface="宋体" panose="02010600030101010101" pitchFamily="2" charset="-122"/>
              </a:rPr>
              <a:t>、僵化、</a:t>
            </a:r>
            <a:r>
              <a:rPr lang="zh-CN" altLang="zh-CN" sz="3600">
                <a:sym typeface="+mn-ea"/>
              </a:rPr>
              <a:t>纯正而不会被污染</a:t>
            </a:r>
            <a:endParaRPr lang="zh-CN" sz="3600" b="0"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sz="3600" b="0">
                <a:ea typeface="宋体" panose="02010600030101010101" pitchFamily="2" charset="-122"/>
              </a:rPr>
              <a:t>数据定义版本化，新旧</a:t>
            </a:r>
            <a:r>
              <a:rPr lang="zh-CN" sz="3600" b="0">
                <a:ea typeface="宋体" panose="02010600030101010101" pitchFamily="2" charset="-122"/>
              </a:rPr>
              <a:t>需求彼此不受</a:t>
            </a:r>
            <a:r>
              <a:rPr lang="zh-CN" sz="3600" b="0">
                <a:ea typeface="宋体" panose="02010600030101010101" pitchFamily="2" charset="-122"/>
              </a:rPr>
              <a:t>影响。</a:t>
            </a:r>
            <a:endParaRPr lang="zh-CN" sz="3600" b="0"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sz="3600" b="0">
                <a:ea typeface="宋体" panose="02010600030101010101" pitchFamily="2" charset="-122"/>
              </a:rPr>
              <a:t>短流程（数据间的</a:t>
            </a:r>
            <a:r>
              <a:rPr lang="zh-CN" sz="3600" b="0">
                <a:ea typeface="宋体" panose="02010600030101010101" pitchFamily="2" charset="-122"/>
              </a:rPr>
              <a:t>关系）：灵活拼接并高度</a:t>
            </a:r>
            <a:r>
              <a:rPr lang="zh-CN" sz="3600" b="0">
                <a:ea typeface="宋体" panose="02010600030101010101" pitchFamily="2" charset="-122"/>
              </a:rPr>
              <a:t>复用。</a:t>
            </a:r>
            <a:endParaRPr lang="zh-CN" sz="3600" b="0"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sz="3600" b="0">
              <a:ea typeface="宋体" panose="02010600030101010101" pitchFamily="2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005" y="1312545"/>
            <a:ext cx="2392680" cy="239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控制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控制耦合</a:t>
            </a:r>
            <a:r>
              <a:rPr lang="zh-CN" altLang="en-US"/>
              <a:t>化</a:t>
            </a:r>
            <a:endParaRPr lang="zh-CN" altLang="en-US"/>
          </a:p>
        </p:txBody>
      </p:sp>
      <p:pic>
        <p:nvPicPr>
          <p:cNvPr id="16" name="Content Placeholder 15" descr="P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900" y="1167765"/>
            <a:ext cx="4000500" cy="4000500"/>
          </a:xfrm>
          <a:prstGeom prst="rect">
            <a:avLst/>
          </a:prstGeom>
        </p:spPr>
      </p:pic>
      <p:pic>
        <p:nvPicPr>
          <p:cNvPr id="17" name="Content Placeholder 15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1310" y="1096010"/>
            <a:ext cx="4000500" cy="4000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8877300" y="2247900"/>
            <a:ext cx="2219960" cy="1916430"/>
            <a:chOff x="8424" y="3540"/>
            <a:chExt cx="3496" cy="3018"/>
          </a:xfrm>
        </p:grpSpPr>
        <p:pic>
          <p:nvPicPr>
            <p:cNvPr id="21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flipH="1">
            <a:off x="1821180" y="2303780"/>
            <a:ext cx="728980" cy="880745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1180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230378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ight Arrow 26"/>
          <p:cNvSpPr/>
          <p:nvPr/>
        </p:nvSpPr>
        <p:spPr>
          <a:xfrm>
            <a:off x="4757420" y="2303780"/>
            <a:ext cx="3023870" cy="1224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Coding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172845" y="5344795"/>
            <a:ext cx="10697210" cy="1814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控制（调用）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内聚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演变为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耦合。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控制与被控制是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不平等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的，所以控制适用于内聚；而耦合的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双方是协作，是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平等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的，不适合控制。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控制耦合导致的复杂度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呈指数级增长。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控制使问题复杂</a:t>
            </a:r>
            <a:r>
              <a:rPr lang="zh-CN" altLang="en-US"/>
              <a:t>化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340860" y="296862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方法（</a:t>
            </a:r>
            <a:r>
              <a:rPr lang="zh-CN" altLang="en-US" sz="4800"/>
              <a:t>入参）</a:t>
            </a:r>
            <a:endParaRPr lang="zh-CN" altLang="en-US" sz="4800"/>
          </a:p>
        </p:txBody>
      </p:sp>
      <p:sp>
        <p:nvSpPr>
          <p:cNvPr id="9" name="Rectangular Callout 8"/>
          <p:cNvSpPr/>
          <p:nvPr/>
        </p:nvSpPr>
        <p:spPr>
          <a:xfrm>
            <a:off x="3980815" y="1888490"/>
            <a:ext cx="1137920" cy="734695"/>
          </a:xfrm>
          <a:prstGeom prst="wedgeRectCallout">
            <a:avLst>
              <a:gd name="adj1" fmla="val 27845"/>
              <a:gd name="adj2" fmla="val 116464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主体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043420" y="1888490"/>
            <a:ext cx="1137920" cy="734695"/>
          </a:xfrm>
          <a:prstGeom prst="wedgeRectCallout">
            <a:avLst>
              <a:gd name="adj1" fmla="val -36718"/>
              <a:gd name="adj2" fmla="val 111797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ang="5400000" scaled="0"/>
                </a:gra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客体</a:t>
            </a:r>
            <a:endParaRPr kumimoji="0" lang="zh-CN" altLang="en-US" sz="3600" b="0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8267700" y="3048000"/>
            <a:ext cx="3296285" cy="671830"/>
          </a:xfrm>
          <a:prstGeom prst="wedgeEllipseCallout">
            <a:avLst>
              <a:gd name="adj1" fmla="val -72288"/>
              <a:gd name="adj2" fmla="val -1512"/>
            </a:avLst>
          </a:prstGeom>
          <a:solidFill>
            <a:srgbClr val="CAEFC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上游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系统的数据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68655" y="3048000"/>
            <a:ext cx="3229610" cy="671830"/>
          </a:xfrm>
          <a:prstGeom prst="wedgeEllipseCallout">
            <a:avLst>
              <a:gd name="adj1" fmla="val 66260"/>
              <a:gd name="adj2" fmla="val -3308"/>
            </a:avLst>
          </a:prstGeom>
          <a:solidFill>
            <a:srgbClr val="CAEFC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下游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系统的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18465" y="197802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rgbClr val="DD1D7C"/>
                  </a:solidFill>
                  <a:prstDash val="solid"/>
                </a:ln>
                <a:solidFill>
                  <a:srgbClr val="F4330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容易迷失目标</a:t>
            </a:r>
            <a:endParaRPr lang="zh-CN" altLang="en-US" sz="3600">
              <a:ln w="12700">
                <a:solidFill>
                  <a:srgbClr val="DD1D7C"/>
                </a:solidFill>
                <a:prstDash val="solid"/>
              </a:ln>
              <a:solidFill>
                <a:srgbClr val="F43308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843645" y="193357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rgbClr val="DD1D7C"/>
                  </a:solidFill>
                  <a:prstDash val="solid"/>
                </a:ln>
                <a:solidFill>
                  <a:srgbClr val="F4330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数据被</a:t>
            </a:r>
            <a:r>
              <a:rPr lang="zh-CN" altLang="en-US" sz="3600">
                <a:ln w="12700">
                  <a:solidFill>
                    <a:srgbClr val="DD1D7C"/>
                  </a:solidFill>
                  <a:prstDash val="solid"/>
                </a:ln>
                <a:solidFill>
                  <a:srgbClr val="F4330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绑架</a:t>
            </a:r>
            <a:endParaRPr lang="zh-CN" altLang="en-US" sz="3600">
              <a:ln w="12700">
                <a:solidFill>
                  <a:srgbClr val="DD1D7C"/>
                </a:solidFill>
                <a:prstDash val="solid"/>
              </a:ln>
              <a:solidFill>
                <a:srgbClr val="F43308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Left Arrow 17"/>
          <p:cNvSpPr/>
          <p:nvPr/>
        </p:nvSpPr>
        <p:spPr>
          <a:xfrm>
            <a:off x="3442970" y="2176780"/>
            <a:ext cx="360045" cy="288290"/>
          </a:xfrm>
          <a:prstGeom prst="lef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eft Arrow 18"/>
          <p:cNvSpPr/>
          <p:nvPr/>
        </p:nvSpPr>
        <p:spPr>
          <a:xfrm flipH="1">
            <a:off x="8339455" y="2111375"/>
            <a:ext cx="360045" cy="288290"/>
          </a:xfrm>
          <a:prstGeom prst="lef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985645" y="4985385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12700">
                  <a:solidFill>
                    <a:srgbClr val="DD1D7C"/>
                  </a:solidFill>
                  <a:prstDash val="solid"/>
                </a:ln>
                <a:solidFill>
                  <a:srgbClr val="F4330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你中有我，我中有你，难以妥协，调整</a:t>
            </a:r>
            <a:r>
              <a:rPr lang="zh-CN" altLang="en-US" sz="3600">
                <a:ln w="12700">
                  <a:solidFill>
                    <a:srgbClr val="DD1D7C"/>
                  </a:solidFill>
                  <a:prstDash val="solid"/>
                </a:ln>
                <a:solidFill>
                  <a:srgbClr val="F43308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困难</a:t>
            </a:r>
            <a:endParaRPr lang="zh-CN" altLang="en-US" sz="3600">
              <a:ln w="12700">
                <a:solidFill>
                  <a:srgbClr val="DD1D7C"/>
                </a:solidFill>
                <a:prstDash val="solid"/>
              </a:ln>
              <a:solidFill>
                <a:srgbClr val="F43308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661660" y="4031615"/>
            <a:ext cx="1080135" cy="57658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1023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G:\冰山下的火种\已完成\58164"/>
  <p:tag name="ISPRING_FIRST_PUBLISH" val="1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1768</Words>
  <Application>WPS Presentation</Application>
  <PresentationFormat>自定义</PresentationFormat>
  <Paragraphs>207</Paragraphs>
  <Slides>26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Gear Drives</vt:lpstr>
      <vt:lpstr>为什么是Nature </vt:lpstr>
      <vt:lpstr>目录</vt:lpstr>
      <vt:lpstr>Nature 能解决什么问题</vt:lpstr>
      <vt:lpstr>Nature 兜底您的非功能性需求</vt:lpstr>
      <vt:lpstr>集顶层业务、系统架构设计与一身</vt:lpstr>
      <vt:lpstr>Nature 支持不受限制的快速业务迭代</vt:lpstr>
      <vt:lpstr>控制</vt:lpstr>
      <vt:lpstr>控制耦合化</vt:lpstr>
      <vt:lpstr>控制使问题复杂化</vt:lpstr>
      <vt:lpstr>我们需要将数据和功能解耦</vt:lpstr>
      <vt:lpstr>选择</vt:lpstr>
      <vt:lpstr>对控制的思考</vt:lpstr>
      <vt:lpstr>规则：选择</vt:lpstr>
      <vt:lpstr>改进后的模型</vt:lpstr>
      <vt:lpstr>PowerPoint 演示文稿</vt:lpstr>
      <vt:lpstr>对“选择”的解释（1）</vt:lpstr>
      <vt:lpstr>对“选择”的解释（2）</vt:lpstr>
      <vt:lpstr>延伸价值</vt:lpstr>
      <vt:lpstr>促进标准化</vt:lpstr>
      <vt:lpstr>Nature 做的更多</vt:lpstr>
      <vt:lpstr>Nature 特性</vt:lpstr>
      <vt:lpstr>新体系下的职责分布</vt:lpstr>
      <vt:lpstr>Nature 项目</vt:lpstr>
      <vt:lpstr>PowerPoint 演示文稿</vt:lpstr>
      <vt:lpstr>Nature 项目信息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bt1023</dc:title>
  <dc:creator/>
  <cp:lastModifiedBy>llxxb</cp:lastModifiedBy>
  <cp:revision>85</cp:revision>
  <dcterms:created xsi:type="dcterms:W3CDTF">2017-02-12T11:02:00Z</dcterms:created>
  <dcterms:modified xsi:type="dcterms:W3CDTF">2021-03-13T09:13:57Z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