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27"/>
  </p:handoutMasterIdLst>
  <p:sldIdLst>
    <p:sldId id="6873" r:id="rId3"/>
    <p:sldId id="6874" r:id="rId4"/>
    <p:sldId id="6876" r:id="rId5"/>
    <p:sldId id="6877" r:id="rId6"/>
    <p:sldId id="6878" r:id="rId7"/>
    <p:sldId id="6882" r:id="rId8"/>
    <p:sldId id="6880" r:id="rId9"/>
    <p:sldId id="6881" r:id="rId11"/>
    <p:sldId id="6885" r:id="rId12"/>
    <p:sldId id="6886" r:id="rId13"/>
    <p:sldId id="6884" r:id="rId14"/>
    <p:sldId id="6888" r:id="rId15"/>
    <p:sldId id="6889" r:id="rId16"/>
    <p:sldId id="6903" r:id="rId17"/>
    <p:sldId id="6904" r:id="rId18"/>
    <p:sldId id="6891" r:id="rId19"/>
    <p:sldId id="6890" r:id="rId20"/>
    <p:sldId id="6894" r:id="rId21"/>
    <p:sldId id="6898" r:id="rId22"/>
    <p:sldId id="6895" r:id="rId23"/>
    <p:sldId id="6892" r:id="rId24"/>
    <p:sldId id="6902" r:id="rId25"/>
    <p:sldId id="6893" r:id="rId26"/>
  </p:sldIdLst>
  <p:sldSz cx="12858750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AEB7"/>
    <a:srgbClr val="1AAEB7"/>
    <a:srgbClr val="FFE100"/>
    <a:srgbClr val="4BC1DD"/>
    <a:srgbClr val="CA8F45"/>
    <a:srgbClr val="DD1D7C"/>
    <a:srgbClr val="909E25"/>
    <a:srgbClr val="F099AB"/>
    <a:srgbClr val="24A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 autoAdjust="0"/>
    <p:restoredTop sz="95238" autoAdjust="0"/>
  </p:normalViewPr>
  <p:slideViewPr>
    <p:cSldViewPr>
      <p:cViewPr varScale="1">
        <p:scale>
          <a:sx n="115" d="100"/>
          <a:sy n="115" d="100"/>
        </p:scale>
        <p:origin x="400" y="208"/>
      </p:cViewPr>
      <p:guideLst>
        <p:guide orient="horz" pos="320"/>
        <p:guide pos="4050"/>
        <p:guide pos="557"/>
        <p:guide orient="horz" pos="4134"/>
        <p:guide pos="7556"/>
        <p:guide pos="690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为了数据而生：输入的是数据，输出的还是</a:t>
            </a:r>
            <a:r>
              <a:rPr lang="zh-CN" altLang="en-US">
                <a:sym typeface="+mn-ea"/>
              </a:rPr>
              <a:t>数据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功能都是可替代的：</a:t>
            </a:r>
            <a:r>
              <a:rPr lang="zh-CN" altLang="en-US">
                <a:sym typeface="+mn-ea"/>
              </a:rPr>
              <a:t>语言在不断发展，框架在不断升级，架构在不断演进，</a:t>
            </a:r>
            <a:r>
              <a:rPr lang="zh-CN" altLang="en-US">
                <a:sym typeface="+mn-ea"/>
              </a:rPr>
              <a:t>技术在不断进化，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因为解决不了控制问题，我们又回到了</a:t>
            </a:r>
            <a:r>
              <a:rPr lang="zh-CN" altLang="en-US"/>
              <a:t>起点</a:t>
            </a:r>
            <a:endParaRPr lang="zh-CN" altLang="en-US"/>
          </a:p>
          <a:p>
            <a:r>
              <a:rPr lang="zh-CN" altLang="en-US"/>
              <a:t>工作流、规则引擎实质上都是控制而不是</a:t>
            </a:r>
            <a:r>
              <a:rPr lang="zh-CN" altLang="en-US"/>
              <a:t>选择！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0" cy="723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76612" y="1794769"/>
            <a:ext cx="9715500" cy="1141821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76612" y="3087270"/>
            <a:ext cx="9722197" cy="1848344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2938" y="6586399"/>
            <a:ext cx="3000375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93406" y="6586399"/>
            <a:ext cx="4071938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5438" y="6586399"/>
            <a:ext cx="3000375" cy="5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2594" y="200907"/>
            <a:ext cx="2893219" cy="626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938" y="200907"/>
            <a:ext cx="8465344" cy="626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3" y="1803140"/>
            <a:ext cx="11090672" cy="3008581"/>
          </a:xfrm>
        </p:spPr>
        <p:txBody>
          <a:bodyPr anchor="b"/>
          <a:lstStyle>
            <a:lvl1pPr>
              <a:defRPr sz="633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3" y="4840184"/>
            <a:ext cx="11090672" cy="1582142"/>
          </a:xfrm>
        </p:spPr>
        <p:txBody>
          <a:bodyPr/>
          <a:lstStyle>
            <a:lvl1pPr marL="0" indent="0">
              <a:buNone/>
              <a:defRPr sz="2530"/>
            </a:lvl1pPr>
            <a:lvl2pPr marL="481965" indent="0">
              <a:buNone/>
              <a:defRPr sz="2110"/>
            </a:lvl2pPr>
            <a:lvl3pPr marL="964565" indent="0">
              <a:buNone/>
              <a:defRPr sz="1900"/>
            </a:lvl3pPr>
            <a:lvl4pPr marL="1446530" indent="0">
              <a:buNone/>
              <a:defRPr sz="1685"/>
            </a:lvl4pPr>
            <a:lvl5pPr marL="1928495" indent="0">
              <a:buNone/>
              <a:defRPr sz="1685"/>
            </a:lvl5pPr>
            <a:lvl6pPr marL="2411095" indent="0">
              <a:buNone/>
              <a:defRPr sz="1685"/>
            </a:lvl6pPr>
            <a:lvl7pPr marL="2893060" indent="0">
              <a:buNone/>
              <a:defRPr sz="1685"/>
            </a:lvl7pPr>
            <a:lvl8pPr marL="3375025" indent="0">
              <a:buNone/>
              <a:defRPr sz="1685"/>
            </a:lvl8pPr>
            <a:lvl9pPr marL="3857625" indent="0">
              <a:buNone/>
              <a:defRPr sz="168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938" y="1238926"/>
            <a:ext cx="5679281" cy="5223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6531" y="1238926"/>
            <a:ext cx="5679281" cy="52235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385072"/>
            <a:ext cx="11090672" cy="13979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272" y="1773004"/>
            <a:ext cx="5440411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272" y="2641926"/>
            <a:ext cx="5440411" cy="3885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7202" cy="868922"/>
          </a:xfrm>
        </p:spPr>
        <p:txBody>
          <a:bodyPr anchor="b"/>
          <a:lstStyle>
            <a:lvl1pPr marL="0" indent="0">
              <a:buNone/>
              <a:defRPr sz="2530" b="1"/>
            </a:lvl1pPr>
            <a:lvl2pPr marL="481965" indent="0">
              <a:buNone/>
              <a:defRPr sz="2110" b="1"/>
            </a:lvl2pPr>
            <a:lvl3pPr marL="964565" indent="0">
              <a:buNone/>
              <a:defRPr sz="1900" b="1"/>
            </a:lvl3pPr>
            <a:lvl4pPr marL="1446530" indent="0">
              <a:buNone/>
              <a:defRPr sz="1685" b="1"/>
            </a:lvl4pPr>
            <a:lvl5pPr marL="1928495" indent="0">
              <a:buNone/>
              <a:defRPr sz="1685" b="1"/>
            </a:lvl5pPr>
            <a:lvl6pPr marL="2411095" indent="0">
              <a:buNone/>
              <a:defRPr sz="1685" b="1"/>
            </a:lvl6pPr>
            <a:lvl7pPr marL="2893060" indent="0">
              <a:buNone/>
              <a:defRPr sz="1685" b="1"/>
            </a:lvl7pPr>
            <a:lvl8pPr marL="3375025" indent="0">
              <a:buNone/>
              <a:defRPr sz="1685" b="1"/>
            </a:lvl8pPr>
            <a:lvl9pPr marL="3857625" indent="0">
              <a:buNone/>
              <a:defRPr sz="168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7202" cy="3885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482177"/>
            <a:ext cx="4147840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202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5"/>
            </a:lvl2pPr>
            <a:lvl3pPr>
              <a:defRPr sz="2530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272" y="2169795"/>
            <a:ext cx="4147840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272" y="482177"/>
            <a:ext cx="4147840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67202" y="1041368"/>
            <a:ext cx="6509742" cy="513986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375"/>
            </a:lvl1pPr>
            <a:lvl2pPr marL="481965" indent="0">
              <a:buNone/>
              <a:defRPr sz="2955"/>
            </a:lvl2pPr>
            <a:lvl3pPr marL="964565" indent="0">
              <a:buNone/>
              <a:defRPr sz="2530"/>
            </a:lvl3pPr>
            <a:lvl4pPr marL="1446530" indent="0">
              <a:buNone/>
              <a:defRPr sz="2110"/>
            </a:lvl4pPr>
            <a:lvl5pPr marL="1928495" indent="0">
              <a:buNone/>
              <a:defRPr sz="2110"/>
            </a:lvl5pPr>
            <a:lvl6pPr marL="2411095" indent="0">
              <a:buNone/>
              <a:defRPr sz="2110"/>
            </a:lvl6pPr>
            <a:lvl7pPr marL="2893060" indent="0">
              <a:buNone/>
              <a:defRPr sz="2110"/>
            </a:lvl7pPr>
            <a:lvl8pPr marL="3375025" indent="0">
              <a:buNone/>
              <a:defRPr sz="2110"/>
            </a:lvl8pPr>
            <a:lvl9pPr marL="3857625" indent="0">
              <a:buNone/>
              <a:defRPr sz="211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272" y="2169795"/>
            <a:ext cx="4147840" cy="4019814"/>
          </a:xfrm>
        </p:spPr>
        <p:txBody>
          <a:bodyPr/>
          <a:lstStyle>
            <a:lvl1pPr marL="0" indent="0">
              <a:buNone/>
              <a:defRPr sz="1685"/>
            </a:lvl1pPr>
            <a:lvl2pPr marL="481965" indent="0">
              <a:buNone/>
              <a:defRPr sz="1475"/>
            </a:lvl2pPr>
            <a:lvl3pPr marL="964565" indent="0">
              <a:buNone/>
              <a:defRPr sz="1265"/>
            </a:lvl3pPr>
            <a:lvl4pPr marL="1446530" indent="0">
              <a:buNone/>
              <a:defRPr sz="1055"/>
            </a:lvl4pPr>
            <a:lvl5pPr marL="1928495" indent="0">
              <a:buNone/>
              <a:defRPr sz="1055"/>
            </a:lvl5pPr>
            <a:lvl6pPr marL="2411095" indent="0">
              <a:buNone/>
              <a:defRPr sz="1055"/>
            </a:lvl6pPr>
            <a:lvl7pPr marL="2893060" indent="0">
              <a:buNone/>
              <a:defRPr sz="1055"/>
            </a:lvl7pPr>
            <a:lvl8pPr marL="3375025" indent="0">
              <a:buNone/>
              <a:defRPr sz="1055"/>
            </a:lvl8pPr>
            <a:lvl9pPr marL="385762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930" y="0"/>
            <a:ext cx="12867680" cy="7232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42938" y="200907"/>
            <a:ext cx="11572875" cy="61444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42938" y="1238926"/>
            <a:ext cx="11572875" cy="522358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2938" y="6586399"/>
            <a:ext cx="3000375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75"/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93406" y="6586399"/>
            <a:ext cx="4071938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75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15438" y="6586399"/>
            <a:ext cx="3000375" cy="50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75"/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795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61950" indent="-361315" algn="l" rtl="0" fontAlgn="base">
        <a:spcBef>
          <a:spcPct val="21000"/>
        </a:spcBef>
        <a:spcAft>
          <a:spcPct val="0"/>
        </a:spcAft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783590" indent="-301625" algn="l" rtl="0" fontAlgn="base">
        <a:spcBef>
          <a:spcPct val="21000"/>
        </a:spcBef>
        <a:spcAft>
          <a:spcPct val="0"/>
        </a:spcAft>
        <a:buChar char="–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rtl="0" fontAlgn="base">
        <a:spcBef>
          <a:spcPct val="21000"/>
        </a:spcBef>
        <a:spcAft>
          <a:spcPct val="0"/>
        </a:spcAft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rtl="0" fontAlgn="base">
        <a:spcBef>
          <a:spcPct val="21000"/>
        </a:spcBef>
        <a:spcAft>
          <a:spcPct val="0"/>
        </a:spcAft>
        <a:buChar char="–"/>
        <a:defRPr sz="211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rtl="0" fontAlgn="base">
        <a:spcBef>
          <a:spcPct val="21000"/>
        </a:spcBef>
        <a:spcAft>
          <a:spcPct val="0"/>
        </a:spcAft>
        <a:buChar char="»"/>
        <a:defRPr sz="211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ct val="106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76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现有开发模式的问题分析及解决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李学斌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2535555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我们需要将数据和功能</a:t>
            </a:r>
            <a:r>
              <a:rPr lang="zh-CN" altLang="en-US"/>
              <a:t>解耦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0455" y="2808605"/>
            <a:ext cx="770255" cy="7702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64690" y="2751455"/>
            <a:ext cx="883920" cy="883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1383665"/>
            <a:ext cx="2171700" cy="2171700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85" y="1599565"/>
            <a:ext cx="883920" cy="883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3635375"/>
            <a:ext cx="2171700" cy="2171700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85" y="3975735"/>
            <a:ext cx="770255" cy="770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ight Arrow 12"/>
          <p:cNvSpPr/>
          <p:nvPr/>
        </p:nvSpPr>
        <p:spPr>
          <a:xfrm rot="20520000">
            <a:off x="3521710" y="2374265"/>
            <a:ext cx="1367790" cy="5041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Right Arrow 13"/>
          <p:cNvSpPr/>
          <p:nvPr/>
        </p:nvSpPr>
        <p:spPr>
          <a:xfrm rot="1080000" flipV="1">
            <a:off x="3521710" y="3598545"/>
            <a:ext cx="1367790" cy="50419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764916" y="5920105"/>
            <a:ext cx="41122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如何实现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控制？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797484" y="1732280"/>
            <a:ext cx="3041015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注意：不是存储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而是</a:t>
            </a:r>
            <a:r>
              <a:rPr lang="zh-CN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数据定义</a:t>
            </a:r>
            <a:endParaRPr lang="zh-CN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7869555" y="3822700"/>
            <a:ext cx="25463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接口里的数据怎么</a:t>
            </a:r>
            <a:r>
              <a:rPr lang="zh-CN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办？</a:t>
            </a:r>
            <a:endParaRPr lang="zh-CN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对控制的</a:t>
            </a:r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260725" y="1456055"/>
            <a:ext cx="62788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大自然如何控制这个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复杂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的世界？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12670" y="2446655"/>
            <a:ext cx="2339340" cy="23393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49240" y="2404745"/>
            <a:ext cx="2423160" cy="242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45" y="2530475"/>
            <a:ext cx="2171700" cy="21717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493135" y="5560060"/>
            <a:ext cx="58724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简单而深刻的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规则</a:t>
            </a:r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无形的控制</a:t>
            </a:r>
            <a:endParaRPr lang="zh-CN" altLang="en-US" sz="32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规则：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255" y="1238885"/>
            <a:ext cx="5679440" cy="3422015"/>
          </a:xfrm>
        </p:spPr>
        <p:txBody>
          <a:bodyPr/>
          <a:p>
            <a:r>
              <a:rPr lang="zh-CN" altLang="en-US"/>
              <a:t>数据之间的关系是一个需求链。后一数据的生成需要前一数据的输入。如发票需要</a:t>
            </a:r>
            <a:r>
              <a:rPr lang="zh-CN" altLang="en-US"/>
              <a:t>订单。</a:t>
            </a:r>
            <a:endParaRPr lang="zh-CN" altLang="en-US"/>
          </a:p>
          <a:p>
            <a:r>
              <a:rPr lang="zh-CN" altLang="en-US"/>
              <a:t>需要就是一种</a:t>
            </a:r>
            <a:r>
              <a:rPr lang="zh-CN" altLang="en-US">
                <a:solidFill>
                  <a:srgbClr val="FF0000"/>
                </a:solidFill>
              </a:rPr>
              <a:t>选择</a:t>
            </a:r>
            <a:r>
              <a:rPr lang="zh-CN" altLang="en-US"/>
              <a:t>。而选择不</a:t>
            </a:r>
            <a:r>
              <a:rPr lang="zh-CN" altLang="en-US"/>
              <a:t>需要</a:t>
            </a:r>
            <a:r>
              <a:rPr lang="zh-CN" altLang="en-US">
                <a:solidFill>
                  <a:srgbClr val="FF0000"/>
                </a:solidFill>
              </a:rPr>
              <a:t>控制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2540636" y="4696460"/>
            <a:ext cx="691896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我们将选择作为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第一性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原理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25410" y="1456055"/>
            <a:ext cx="2407920" cy="24079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821306" y="5416550"/>
            <a:ext cx="635762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简单的数据关系：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一对一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397126" y="6136640"/>
            <a:ext cx="74803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一对一构成了完整的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业务流程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改进后的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6" name="Rectangles 15"/>
          <p:cNvSpPr/>
          <p:nvPr/>
        </p:nvSpPr>
        <p:spPr>
          <a:xfrm>
            <a:off x="696597" y="5154295"/>
            <a:ext cx="22593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0410" y="2751455"/>
            <a:ext cx="2171700" cy="2171700"/>
            <a:chOff x="713" y="3540"/>
            <a:chExt cx="3420" cy="34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3" y="3540"/>
              <a:ext cx="3420" cy="3420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940" y="3944"/>
              <a:ext cx="2816" cy="1392"/>
              <a:chOff x="8764" y="2519"/>
              <a:chExt cx="2816" cy="1392"/>
            </a:xfrm>
          </p:grpSpPr>
          <p:pic>
            <p:nvPicPr>
              <p:cNvPr id="9" name="Content Placeholder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4" y="2519"/>
                <a:ext cx="1392" cy="139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8" y="2569"/>
                <a:ext cx="1342" cy="1342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4340860" y="667385"/>
            <a:ext cx="972820" cy="5895340"/>
            <a:chOff x="6836" y="1051"/>
            <a:chExt cx="1532" cy="9284"/>
          </a:xfrm>
        </p:grpSpPr>
        <p:grpSp>
          <p:nvGrpSpPr>
            <p:cNvPr id="25" name="Group 24"/>
            <p:cNvGrpSpPr/>
            <p:nvPr/>
          </p:nvGrpSpPr>
          <p:grpSpPr>
            <a:xfrm>
              <a:off x="6836" y="1051"/>
              <a:ext cx="1533" cy="1533"/>
              <a:chOff x="8537" y="5725"/>
              <a:chExt cx="3420" cy="342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11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6836" y="3635"/>
              <a:ext cx="1533" cy="1533"/>
              <a:chOff x="8537" y="5725"/>
              <a:chExt cx="3420" cy="342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28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6836" y="6219"/>
              <a:ext cx="1533" cy="1533"/>
              <a:chOff x="8537" y="5725"/>
              <a:chExt cx="3420" cy="3420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31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6836" y="8803"/>
              <a:ext cx="1533" cy="1533"/>
              <a:chOff x="8537" y="5725"/>
              <a:chExt cx="3420" cy="342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537" y="5725"/>
                <a:ext cx="3420" cy="3420"/>
              </a:xfrm>
              <a:prstGeom prst="rect">
                <a:avLst/>
              </a:prstGeom>
            </p:spPr>
          </p:pic>
          <p:pic>
            <p:nvPicPr>
              <p:cNvPr id="34" name="Content Placeholder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" y="6261"/>
                <a:ext cx="1213" cy="121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39" name="Right Arrow 38"/>
          <p:cNvSpPr/>
          <p:nvPr/>
        </p:nvSpPr>
        <p:spPr>
          <a:xfrm rot="19980000">
            <a:off x="3192780" y="1164590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Right Arrow 39"/>
          <p:cNvSpPr/>
          <p:nvPr/>
        </p:nvSpPr>
        <p:spPr>
          <a:xfrm rot="1620000" flipV="1">
            <a:off x="3193415" y="505269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Right Arrow 40"/>
          <p:cNvSpPr/>
          <p:nvPr/>
        </p:nvSpPr>
        <p:spPr>
          <a:xfrm rot="20700000">
            <a:off x="3173095" y="257619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Right Arrow 41"/>
          <p:cNvSpPr/>
          <p:nvPr/>
        </p:nvSpPr>
        <p:spPr>
          <a:xfrm rot="900000" flipV="1">
            <a:off x="3172460" y="3673475"/>
            <a:ext cx="1076325" cy="57594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>
          <a:xfrm>
            <a:off x="5781040" y="1489710"/>
            <a:ext cx="6213475" cy="2957195"/>
          </a:xfrm>
        </p:spPr>
        <p:txBody>
          <a:bodyPr/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数据与功能的关系得到</a:t>
            </a:r>
            <a:r>
              <a:rPr lang="zh-CN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正位</a:t>
            </a:r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！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统一的接口（由数据的一对一关系决定）</a:t>
            </a:r>
            <a:endParaRPr lang="zh-CN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功能间解耦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zh-CN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没有控制的无形控制</a:t>
            </a:r>
            <a:endParaRPr lang="zh-CN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5853431" y="5056505"/>
            <a:ext cx="635762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业务流程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不需要编码</a:t>
            </a:r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了！</a:t>
            </a:r>
            <a:endParaRPr lang="zh-CN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选择</a:t>
            </a:r>
            <a:r>
              <a:rPr lang="en-US" altLang="zh-CN"/>
              <a:t>”</a:t>
            </a:r>
            <a:r>
              <a:rPr lang="zh-CN" altLang="en-US"/>
              <a:t>的解释（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Content Placeholder 4" descr="instan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9425" y="763270"/>
            <a:ext cx="9128125" cy="64693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选择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的解释（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2935" y="735965"/>
            <a:ext cx="8698865" cy="6422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延伸</a:t>
            </a:r>
            <a:r>
              <a:rPr lang="zh-CN" altLang="en-US" sz="6325">
                <a:sym typeface="+mn-ea"/>
              </a:rPr>
              <a:t>价值</a:t>
            </a:r>
            <a:endParaRPr lang="zh-CN" altLang="en-US" sz="6325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促进</a:t>
            </a:r>
            <a:r>
              <a:rPr lang="en-US"/>
              <a:t>标准化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决策的标准化</a:t>
            </a:r>
            <a:endParaRPr lang="en-US"/>
          </a:p>
          <a:p>
            <a:pPr lvl="1"/>
            <a:r>
              <a:rPr lang="zh-CN" altLang="en-US" sz="2955"/>
              <a:t>数据定义就是决策定义。</a:t>
            </a:r>
            <a:r>
              <a:rPr lang="en-US" altLang="zh-CN" sz="2955"/>
              <a:t>Nature </a:t>
            </a:r>
            <a:r>
              <a:rPr lang="zh-CN" altLang="en-US" sz="2955"/>
              <a:t>用</a:t>
            </a:r>
            <a:r>
              <a:rPr lang="zh-CN" altLang="en-US" sz="2950">
                <a:sym typeface="+mn-ea"/>
              </a:rPr>
              <a:t>统一的</a:t>
            </a:r>
            <a:r>
              <a:rPr lang="zh-CN" altLang="en-US" sz="2955"/>
              <a:t>形式对数据进行集中定义</a:t>
            </a:r>
            <a:r>
              <a:rPr lang="zh-CN" altLang="en-US" sz="2955"/>
              <a:t>和管理，可以用标准化方式</a:t>
            </a:r>
            <a:r>
              <a:rPr lang="zh-CN" altLang="en-US" sz="2955"/>
              <a:t>来快速响应</a:t>
            </a:r>
            <a:r>
              <a:rPr lang="zh-CN" altLang="en-US" sz="2955"/>
              <a:t>需求。</a:t>
            </a:r>
            <a:endParaRPr lang="en-US"/>
          </a:p>
          <a:p>
            <a:r>
              <a:rPr lang="en-US"/>
              <a:t>执行标准化</a:t>
            </a:r>
            <a:endParaRPr lang="en-US"/>
          </a:p>
          <a:p>
            <a:pPr lvl="1"/>
            <a:r>
              <a:rPr lang="zh-CN" altLang="en-US" sz="2955"/>
              <a:t>简化并统一了接口，去除了业务间的耦合，使得功能以标准化的方式快速构建成为</a:t>
            </a:r>
            <a:r>
              <a:rPr lang="zh-CN" altLang="en-US" sz="2955"/>
              <a:t>可能。</a:t>
            </a:r>
            <a:endParaRPr lang="en-US"/>
          </a:p>
          <a:p>
            <a:r>
              <a:rPr lang="en-US"/>
              <a:t>数据规范和纯化</a:t>
            </a:r>
            <a:endParaRPr lang="en-US"/>
          </a:p>
          <a:p>
            <a:pPr lvl="1"/>
            <a:r>
              <a:rPr lang="zh-CN" altLang="en-US"/>
              <a:t>解决了传统模式下业务数据、控制数据、临时数据混杂在一起的</a:t>
            </a:r>
            <a:r>
              <a:rPr lang="zh-CN" altLang="en-US"/>
              <a:t>问题。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Nature </a:t>
            </a:r>
            <a:r>
              <a:rPr lang="zh-CN" altLang="en-US">
                <a:sym typeface="+mn-ea"/>
              </a:rPr>
              <a:t>做的</a:t>
            </a:r>
            <a:r>
              <a:rPr lang="zh-CN" altLang="en-US">
                <a:sym typeface="+mn-ea"/>
              </a:rPr>
              <a:t>更多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255" y="1238885"/>
            <a:ext cx="11572875" cy="4493895"/>
          </a:xfrm>
        </p:spPr>
        <p:txBody>
          <a:bodyPr/>
          <a:p>
            <a:r>
              <a:rPr lang="zh-CN" altLang="en-US">
                <a:sym typeface="+mn-ea"/>
              </a:rPr>
              <a:t>实现了下面的非功能性逻辑</a:t>
            </a:r>
            <a:endParaRPr lang="zh-CN" altLang="en-US"/>
          </a:p>
          <a:p>
            <a:pPr lvl="1"/>
            <a:r>
              <a:rPr lang="zh-CN" altLang="en-US"/>
              <a:t>重试、并发冲突、幂等、数据最终一致性、异步回调、延时</a:t>
            </a:r>
            <a:r>
              <a:rPr lang="zh-CN" altLang="en-US"/>
              <a:t>处理、定时调度</a:t>
            </a:r>
            <a:r>
              <a:rPr lang="en-US" altLang="zh-CN"/>
              <a:t>...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辅助</a:t>
            </a:r>
            <a:r>
              <a:rPr lang="zh-CN" altLang="en-US"/>
              <a:t>功能</a:t>
            </a:r>
            <a:endParaRPr lang="zh-CN" altLang="en-US"/>
          </a:p>
          <a:p>
            <a:pPr lvl="1"/>
            <a:r>
              <a:rPr lang="zh-CN" altLang="en-US" sz="2950">
                <a:sym typeface="+mn-ea"/>
              </a:rPr>
              <a:t>数据版本化处理（数据只增加，不改，不</a:t>
            </a:r>
            <a:r>
              <a:rPr lang="zh-CN" altLang="en-US" sz="2950">
                <a:sym typeface="+mn-ea"/>
              </a:rPr>
              <a:t>删）</a:t>
            </a:r>
            <a:endParaRPr lang="zh-CN" altLang="en-US" sz="2950">
              <a:sym typeface="+mn-ea"/>
            </a:endParaRPr>
          </a:p>
          <a:p>
            <a:pPr lvl="1"/>
            <a:r>
              <a:rPr lang="zh-CN" altLang="en-US" sz="2950">
                <a:sym typeface="+mn-ea"/>
              </a:rPr>
              <a:t>数据参数化处理（与外部数据友好</a:t>
            </a:r>
            <a:r>
              <a:rPr lang="zh-CN" altLang="en-US" sz="2950">
                <a:sym typeface="+mn-ea"/>
              </a:rPr>
              <a:t>对接）</a:t>
            </a:r>
            <a:endParaRPr lang="zh-CN" altLang="en-US" sz="2950">
              <a:sym typeface="+mn-ea"/>
            </a:endParaRPr>
          </a:p>
          <a:p>
            <a:pPr lvl="1"/>
            <a:r>
              <a:rPr lang="zh-CN" altLang="en-US" sz="2950">
                <a:sym typeface="+mn-ea"/>
              </a:rPr>
              <a:t>数据链路追踪</a:t>
            </a:r>
            <a:endParaRPr lang="zh-CN" altLang="en-US" sz="2950">
              <a:sym typeface="+mn-ea"/>
            </a:endParaRPr>
          </a:p>
          <a:p>
            <a:pPr lvl="1"/>
            <a:r>
              <a:rPr lang="zh-CN" altLang="en-US" sz="2950">
                <a:sym typeface="+mn-ea"/>
              </a:rPr>
              <a:t>上下文、过滤器、</a:t>
            </a:r>
            <a:r>
              <a:rPr lang="zh-CN" altLang="en-US"/>
              <a:t>状态处理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Rectangles 44"/>
          <p:cNvSpPr/>
          <p:nvPr/>
        </p:nvSpPr>
        <p:spPr>
          <a:xfrm>
            <a:off x="308293" y="6064250"/>
            <a:ext cx="1201864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因为标准化了，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具有统一更多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能力的</a:t>
            </a:r>
            <a:r>
              <a:rPr lang="zh-CN" altLang="en-US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潜力</a:t>
            </a:r>
            <a:endParaRPr lang="zh-CN" altLang="en-US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Nature </a:t>
            </a:r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643255" y="1384300"/>
            <a:ext cx="11437620" cy="28613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数据的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确定性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大幅度减少人员沟通、数据转换成本。</a:t>
            </a:r>
            <a:endParaRPr lang="zh-CN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流程的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选择性</a:t>
            </a: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大幅度降低系统的复杂性。</a:t>
            </a:r>
            <a:endParaRPr lang="zh-CN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控制的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集中性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：告别系统的无脑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时代。</a:t>
            </a:r>
            <a:endParaRPr lang="zh-CN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规范性和统一性</a:t>
            </a:r>
            <a:r>
              <a:rPr lang="zh-CN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</a:t>
            </a:r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跨行业</a:t>
            </a:r>
            <a:r>
              <a:rPr lang="zh-CN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数据及流程的复用提供了基础。</a:t>
            </a:r>
            <a:endParaRPr lang="zh-CN" altLang="zh-CN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2408556" y="5344795"/>
            <a:ext cx="804164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业务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开发人员只需关注业务问题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进行技术兜底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现有开发模式的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控制与</a:t>
            </a:r>
            <a:r>
              <a:rPr lang="zh-CN" altLang="en-US"/>
              <a:t>选择</a:t>
            </a:r>
            <a:endParaRPr lang="zh-CN" altLang="en-US"/>
          </a:p>
          <a:p>
            <a:r>
              <a:rPr lang="zh-CN" altLang="en-US"/>
              <a:t>延伸</a:t>
            </a:r>
            <a:r>
              <a:rPr lang="zh-CN" altLang="en-US"/>
              <a:t>价值</a:t>
            </a:r>
            <a:endParaRPr lang="zh-CN" altLang="en-US"/>
          </a:p>
          <a:p>
            <a:r>
              <a:rPr lang="en-US" altLang="zh-CN"/>
              <a:t>Nature</a:t>
            </a:r>
            <a:r>
              <a:rPr lang="zh-CN" altLang="en-US"/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新体系下的职责</a:t>
            </a:r>
            <a:r>
              <a:rPr lang="zh-CN" altLang="en-US"/>
              <a:t>分布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24510" y="1167765"/>
            <a:ext cx="5679440" cy="2766060"/>
          </a:xfrm>
        </p:spPr>
        <p:txBody>
          <a:bodyPr/>
          <a:p>
            <a:r>
              <a:rPr lang="en-US"/>
              <a:t>Nature</a:t>
            </a:r>
            <a:endParaRPr lang="en-US"/>
          </a:p>
          <a:p>
            <a:pPr lvl="1"/>
            <a:r>
              <a:rPr lang="zh-CN" altLang="en-US"/>
              <a:t>业务流程</a:t>
            </a:r>
            <a:r>
              <a:rPr lang="zh-CN" altLang="en-US"/>
              <a:t>编排</a:t>
            </a:r>
            <a:endParaRPr lang="zh-CN" altLang="en-US"/>
          </a:p>
          <a:p>
            <a:pPr lvl="1"/>
            <a:r>
              <a:rPr lang="zh-CN" altLang="en-US"/>
              <a:t>非功能性需求（性能、数据一致性</a:t>
            </a:r>
            <a:r>
              <a:rPr lang="zh-CN" altLang="en-US"/>
              <a:t>等）</a:t>
            </a:r>
            <a:endParaRPr lang="zh-CN" altLang="en-US"/>
          </a:p>
          <a:p>
            <a:pPr lvl="1"/>
            <a:r>
              <a:rPr lang="zh-CN" altLang="en-US"/>
              <a:t>部分功能性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41085" y="1168400"/>
            <a:ext cx="5679440" cy="2765425"/>
          </a:xfrm>
        </p:spPr>
        <p:txBody>
          <a:bodyPr/>
          <a:p>
            <a:r>
              <a:rPr lang="zh-CN" altLang="en-US"/>
              <a:t>业务</a:t>
            </a:r>
            <a:r>
              <a:rPr lang="zh-CN" altLang="en-US"/>
              <a:t>系统</a:t>
            </a:r>
            <a:endParaRPr lang="zh-CN" altLang="en-US"/>
          </a:p>
          <a:p>
            <a:pPr lvl="1"/>
            <a:r>
              <a:rPr lang="zh-CN" altLang="en-US"/>
              <a:t>数据</a:t>
            </a:r>
            <a:r>
              <a:rPr lang="zh-CN" altLang="en-US"/>
              <a:t>转换器</a:t>
            </a:r>
            <a:endParaRPr lang="zh-CN" altLang="en-US"/>
          </a:p>
          <a:p>
            <a:pPr lvl="1"/>
            <a:r>
              <a:rPr lang="zh-CN" altLang="en-US"/>
              <a:t>特殊</a:t>
            </a:r>
            <a:r>
              <a:rPr lang="zh-CN" altLang="en-US"/>
              <a:t>算法</a:t>
            </a:r>
            <a:endParaRPr lang="zh-CN" altLang="en-US"/>
          </a:p>
          <a:p>
            <a:pPr lvl="1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5" name="Rectangles 44"/>
          <p:cNvSpPr/>
          <p:nvPr/>
        </p:nvSpPr>
        <p:spPr>
          <a:xfrm>
            <a:off x="541655" y="4336415"/>
            <a:ext cx="11786235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决策、规划人员：业务布局规划调整简洁明了、数据实时可视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化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程序员：技能要求低，任务简单，可快速构建。</a:t>
            </a:r>
            <a:b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数据分析人员：基本可以取消数据清洗的工作了，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也可以直接在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上直接构建分析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工程。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6325">
                <a:sym typeface="+mn-ea"/>
              </a:rPr>
              <a:t>Nature </a:t>
            </a:r>
            <a:r>
              <a:rPr lang="zh-CN" altLang="en-US" sz="6325">
                <a:sym typeface="+mn-ea"/>
              </a:rPr>
              <a:t>项目</a:t>
            </a:r>
            <a:endParaRPr lang="zh-CN" altLang="en-US" sz="6325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7485" y="3328035"/>
            <a:ext cx="1550035" cy="1409065"/>
          </a:xfrm>
          <a:prstGeom prst="rect">
            <a:avLst/>
          </a:prstGeom>
        </p:spPr>
      </p:pic>
      <p:sp>
        <p:nvSpPr>
          <p:cNvPr id="45" name="Rectangles 44"/>
          <p:cNvSpPr/>
          <p:nvPr/>
        </p:nvSpPr>
        <p:spPr>
          <a:xfrm>
            <a:off x="2756853" y="1960245"/>
            <a:ext cx="696658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Nature 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给你的系统装上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大脑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Nature </a:t>
            </a:r>
            <a:r>
              <a:rPr lang="zh-CN" altLang="en-US">
                <a:sym typeface="+mn-ea"/>
              </a:rPr>
              <a:t>项目</a:t>
            </a:r>
            <a:r>
              <a:rPr lang="zh-CN" altLang="en-US">
                <a:sym typeface="+mn-ea"/>
              </a:rPr>
              <a:t>信息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项目地址：</a:t>
            </a:r>
            <a:r>
              <a:rPr lang="en-US"/>
              <a:t>https://github.com/llxxbb/Nature</a:t>
            </a:r>
            <a:endParaRPr lang="en-US"/>
          </a:p>
          <a:p>
            <a:r>
              <a:rPr lang="zh-CN" altLang="en-US"/>
              <a:t>架构</a:t>
            </a:r>
            <a:r>
              <a:rPr lang="zh-CN" altLang="en-US"/>
              <a:t>思想：https://github.com/llxxbb/Nature/blob/master/doc/ZH/help/architecture.md</a:t>
            </a:r>
            <a:endParaRPr lang="zh-CN" altLang="en-US"/>
          </a:p>
          <a:p>
            <a:r>
              <a:rPr lang="zh-CN" altLang="en-US"/>
              <a:t>与其他</a:t>
            </a:r>
            <a:r>
              <a:rPr lang="zh-CN" altLang="en-US"/>
              <a:t>框架比较：</a:t>
            </a:r>
            <a:r>
              <a:rPr lang="en-US"/>
              <a:t>https://github.com/llxxbb/Nature/blob/master/doc/ZH/compare.md</a:t>
            </a:r>
            <a:endParaRPr lang="en-US"/>
          </a:p>
          <a:p>
            <a:r>
              <a:rPr lang="zh-CN" altLang="en-US"/>
              <a:t>示例</a:t>
            </a:r>
            <a:r>
              <a:rPr lang="zh-CN" altLang="en-US"/>
              <a:t>程序：https://github.com/llxxbb/Nature-Demo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现有开发模式的问题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现有的系统都是基于定制实现</a:t>
            </a:r>
            <a:r>
              <a:rPr lang="zh-CN"/>
              <a:t>的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 flipH="1">
            <a:off x="2037080" y="1744345"/>
            <a:ext cx="1943100" cy="234696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00905" y="2305685"/>
            <a:ext cx="3023870" cy="122428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Coding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85455" y="1600200"/>
            <a:ext cx="2956560" cy="25908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883920" y="4336415"/>
            <a:ext cx="1120140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coding = </a:t>
            </a: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功能性逻辑</a:t>
            </a:r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非功能性逻辑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高度定制</a:t>
            </a:r>
            <a:endParaRPr lang="zh-CN" altLang="en-US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定制源于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功能差异</a:t>
            </a: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（同质化竞争的</a:t>
            </a:r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产物）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团队与</a:t>
            </a:r>
            <a:r>
              <a:rPr lang="zh-CN" altLang="en-US"/>
              <a:t>微服务</a:t>
            </a:r>
            <a:endParaRPr lang="zh-CN" altLang="en-US"/>
          </a:p>
        </p:txBody>
      </p:sp>
      <p:pic>
        <p:nvPicPr>
          <p:cNvPr id="16" name="Content Placeholder 15" descr="P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900" y="1167765"/>
            <a:ext cx="4000500" cy="4000500"/>
          </a:xfrm>
          <a:prstGeom prst="rect">
            <a:avLst/>
          </a:prstGeom>
        </p:spPr>
      </p:pic>
      <p:pic>
        <p:nvPicPr>
          <p:cNvPr id="17" name="Content Placeholder 15" descr="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1310" y="1096010"/>
            <a:ext cx="4000500" cy="4000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8877300" y="2247900"/>
            <a:ext cx="2219960" cy="1916430"/>
            <a:chOff x="8424" y="3540"/>
            <a:chExt cx="3496" cy="3018"/>
          </a:xfrm>
        </p:grpSpPr>
        <p:pic>
          <p:nvPicPr>
            <p:cNvPr id="21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4" y="3540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8" y="3540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4" y="5084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" name="Content Placeholder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8" y="5084"/>
              <a:ext cx="1683" cy="147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flipH="1">
            <a:off x="1821180" y="2303780"/>
            <a:ext cx="728980" cy="880745"/>
          </a:xfrm>
          <a:prstGeom prst="rect">
            <a:avLst/>
          </a:prstGeom>
        </p:spPr>
      </p:pic>
      <p:pic>
        <p:nvPicPr>
          <p:cNvPr id="1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13025" y="323977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21180" y="323977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613025" y="2303780"/>
            <a:ext cx="728980" cy="880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ight Arrow 26"/>
          <p:cNvSpPr/>
          <p:nvPr/>
        </p:nvSpPr>
        <p:spPr>
          <a:xfrm>
            <a:off x="4757420" y="2303780"/>
            <a:ext cx="3023870" cy="122428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Coding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1172845" y="5344795"/>
            <a:ext cx="1069721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功能差异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-&gt;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功能驱动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-&gt;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目标被绑架或迷失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内聚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演变为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耦合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复杂度成指数级增长，成本高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325">
                <a:sym typeface="+mn-ea"/>
              </a:rPr>
              <a:t>控制与选择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定制的必然</a:t>
            </a:r>
            <a:r>
              <a:rPr lang="zh-CN" altLang="en-US"/>
              <a:t>性</a:t>
            </a:r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97125" y="3039745"/>
            <a:ext cx="7428865" cy="2414270"/>
            <a:chOff x="3555" y="3540"/>
            <a:chExt cx="11699" cy="3802"/>
          </a:xfrm>
        </p:grpSpPr>
        <p:sp>
          <p:nvSpPr>
            <p:cNvPr id="7" name="Rectangles 6"/>
            <p:cNvSpPr/>
            <p:nvPr/>
          </p:nvSpPr>
          <p:spPr>
            <a:xfrm>
              <a:off x="3555" y="3540"/>
              <a:ext cx="4383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... else...</a:t>
              </a:r>
              <a:endPara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183" y="3654"/>
              <a:ext cx="3071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while()</a:t>
              </a:r>
              <a:endPara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s 8"/>
            <p:cNvSpPr/>
            <p:nvPr/>
          </p:nvSpPr>
          <p:spPr>
            <a:xfrm>
              <a:off x="4042" y="6035"/>
              <a:ext cx="3624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  <a:endPara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2636" y="6035"/>
              <a:ext cx="2166" cy="1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4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class</a:t>
              </a:r>
              <a:endPara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2" name="Rectangles 11"/>
          <p:cNvSpPr/>
          <p:nvPr/>
        </p:nvSpPr>
        <p:spPr>
          <a:xfrm>
            <a:off x="2273618" y="1311910"/>
            <a:ext cx="736790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定制的必然性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控制的复杂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控制是复杂化的根本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3188971" y="1239520"/>
            <a:ext cx="63042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</a:t>
            </a:r>
            <a:r>
              <a:rPr lang="zh-CN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  <a:r>
              <a:rPr lang="zh-CN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</a:t>
            </a:r>
            <a:r>
              <a:rPr lang="zh-CN" altLang="zh-CN" sz="4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一对多！</a:t>
            </a:r>
            <a:endParaRPr lang="zh-CN" altLang="zh-CN" sz="4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系统规模越大难度越大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412933" y="4408170"/>
            <a:ext cx="339661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系统间的耦合性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3980498" y="5272405"/>
            <a:ext cx="431482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调用关系及链路长度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我们的目标只是数据</a:t>
            </a:r>
            <a:r>
              <a:rPr lang="zh-CN" altLang="en-US"/>
              <a:t>而已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3255" y="1238885"/>
            <a:ext cx="11572875" cy="1377950"/>
          </a:xfrm>
        </p:spPr>
        <p:txBody>
          <a:bodyPr/>
          <a:p>
            <a:r>
              <a:rPr lang="zh-CN" altLang="en-US"/>
              <a:t>所有的系统都是为了数据</a:t>
            </a:r>
            <a:r>
              <a:rPr lang="zh-CN" altLang="en-US"/>
              <a:t>而生！</a:t>
            </a:r>
            <a:endParaRPr lang="zh-CN" altLang="en-US"/>
          </a:p>
          <a:p>
            <a:r>
              <a:rPr lang="zh-CN" altLang="en-US"/>
              <a:t>所有的功能都是可替代</a:t>
            </a:r>
            <a:r>
              <a:rPr lang="zh-CN" altLang="en-US"/>
              <a:t>的！</a:t>
            </a:r>
            <a:endParaRPr lang="zh-CN" altLang="en-US"/>
          </a:p>
        </p:txBody>
      </p:sp>
      <p:sp>
        <p:nvSpPr>
          <p:cNvPr id="12" name="Rectangles 11"/>
          <p:cNvSpPr/>
          <p:nvPr/>
        </p:nvSpPr>
        <p:spPr>
          <a:xfrm>
            <a:off x="1028701" y="3616325"/>
            <a:ext cx="1028700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现在的问题是：系统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绑架（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控制）</a:t>
            </a:r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了数据</a:t>
            </a:r>
            <a:endParaRPr lang="zh-CN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因为只有系统可以</a:t>
            </a:r>
            <a:r>
              <a:rPr lang="zh-CN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r>
              <a:rPr lang="zh-CN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</a:t>
            </a:r>
            <a:endParaRPr lang="zh-CN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PRESENTATION_TITLE" val="bt1023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G:\冰山下的火种\已完成\58164"/>
  <p:tag name="ISPRING_FIRST_PUBLISH" val="1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1451</Words>
  <Application>WPS Presentation</Application>
  <PresentationFormat>自定义</PresentationFormat>
  <Paragraphs>162</Paragraphs>
  <Slides>23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微软雅黑</vt:lpstr>
      <vt:lpstr>Arial Unicode MS</vt:lpstr>
      <vt:lpstr>Gear Drives</vt:lpstr>
      <vt:lpstr>现有开发模式的问题分析及解决方法</vt:lpstr>
      <vt:lpstr>目录</vt:lpstr>
      <vt:lpstr>现有开发模式的问题</vt:lpstr>
      <vt:lpstr>现有的系统都是基于定制实现的</vt:lpstr>
      <vt:lpstr>团队与微服务</vt:lpstr>
      <vt:lpstr>控制与选择</vt:lpstr>
      <vt:lpstr>定制的必然性</vt:lpstr>
      <vt:lpstr>控制是复杂化的根本原因</vt:lpstr>
      <vt:lpstr>我们的目标只是数据而已</vt:lpstr>
      <vt:lpstr>我们需要将数据和功能解耦</vt:lpstr>
      <vt:lpstr>对控制的思考</vt:lpstr>
      <vt:lpstr>规则：选择</vt:lpstr>
      <vt:lpstr>改进后的模型</vt:lpstr>
      <vt:lpstr>PowerPoint 演示文稿</vt:lpstr>
      <vt:lpstr>PowerPoint 演示文稿</vt:lpstr>
      <vt:lpstr>延伸价值</vt:lpstr>
      <vt:lpstr>促进标准化</vt:lpstr>
      <vt:lpstr>Nature 做的更多</vt:lpstr>
      <vt:lpstr>Nature 特性</vt:lpstr>
      <vt:lpstr>新体系下的职责分布</vt:lpstr>
      <vt:lpstr>Nature 项目</vt:lpstr>
      <vt:lpstr>PowerPoint 演示文稿</vt:lpstr>
      <vt:lpstr>Nature 项目信息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bt1023</dc:title>
  <dc:creator/>
  <cp:lastModifiedBy>llxxb</cp:lastModifiedBy>
  <cp:revision>57</cp:revision>
  <dcterms:created xsi:type="dcterms:W3CDTF">2017-02-12T11:02:00Z</dcterms:created>
  <dcterms:modified xsi:type="dcterms:W3CDTF">2021-02-21T07:55:53Z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