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88" r:id="rId4"/>
    <p:sldId id="297" r:id="rId6"/>
    <p:sldId id="301" r:id="rId7"/>
    <p:sldId id="328" r:id="rId8"/>
    <p:sldId id="329" r:id="rId9"/>
    <p:sldId id="330" r:id="rId10"/>
    <p:sldId id="331" r:id="rId11"/>
    <p:sldId id="332" r:id="rId12"/>
    <p:sldId id="333" r:id="rId13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494"/>
    <a:srgbClr val="A8E582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5" b="2174"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10496"/>
              <a:ext cx="4965700" cy="2233004"/>
            </a:xfrm>
            <a:prstGeom prst="rect">
              <a:avLst/>
            </a:prstGeom>
          </p:spPr>
        </p:pic>
      </p:grp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74848" y="238919"/>
            <a:ext cx="8229600" cy="349548"/>
          </a:xfrm>
        </p:spPr>
        <p:txBody>
          <a:bodyPr>
            <a:noAutofit/>
          </a:bodyPr>
          <a:lstStyle>
            <a:lvl1pPr algn="l"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dirty="0"/>
              <a:t>点击此处输入您的标题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588467"/>
            <a:ext cx="9144000" cy="440444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A4E-F370-4E43-88DF-FF35117A42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3902-3291-4BB3-9961-88462FB345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0">
    <p:comb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 spd="slow" advClick="0" advTm="0">
    <p:comb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5" b="217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3" name="五角星 2"/>
          <p:cNvSpPr/>
          <p:nvPr/>
        </p:nvSpPr>
        <p:spPr>
          <a:xfrm rot="19903756">
            <a:off x="6747865" y="551537"/>
            <a:ext cx="792273" cy="792273"/>
          </a:xfrm>
          <a:prstGeom prst="star5">
            <a:avLst>
              <a:gd name="adj" fmla="val 23926"/>
              <a:gd name="hf" fmla="val 105146"/>
              <a:gd name="vf" fmla="val 11055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804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角星 3"/>
          <p:cNvSpPr/>
          <p:nvPr/>
        </p:nvSpPr>
        <p:spPr>
          <a:xfrm rot="21380687">
            <a:off x="5513618" y="305611"/>
            <a:ext cx="458393" cy="458393"/>
          </a:xfrm>
          <a:prstGeom prst="star5">
            <a:avLst>
              <a:gd name="adj" fmla="val 23926"/>
              <a:gd name="hf" fmla="val 105146"/>
              <a:gd name="vf" fmla="val 110557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804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 rot="19938392">
            <a:off x="8002740" y="1419432"/>
            <a:ext cx="364784" cy="364784"/>
          </a:xfrm>
          <a:prstGeom prst="star5">
            <a:avLst>
              <a:gd name="adj" fmla="val 23926"/>
              <a:gd name="hf" fmla="val 105146"/>
              <a:gd name="vf" fmla="val 110557"/>
            </a:avLst>
          </a:prstGeom>
          <a:solidFill>
            <a:srgbClr val="FFFF00"/>
          </a:solidFill>
          <a:ln w="28575">
            <a:solidFill>
              <a:srgbClr val="804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 rot="19938392">
            <a:off x="8075908" y="313436"/>
            <a:ext cx="364784" cy="364784"/>
          </a:xfrm>
          <a:prstGeom prst="star5">
            <a:avLst>
              <a:gd name="adj" fmla="val 23926"/>
              <a:gd name="hf" fmla="val 105146"/>
              <a:gd name="vf" fmla="val 110557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804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0496"/>
            <a:ext cx="4965700" cy="2233004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2348127" y="1843390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4000" dirty="0">
                <a:ln w="9525">
                  <a:noFill/>
                </a:ln>
                <a:solidFill>
                  <a:srgbClr val="FC6E5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</a:rPr>
              <a:t>if-else</a:t>
            </a:r>
            <a:r>
              <a:rPr lang="zh-CN" altLang="en-US" sz="4000" dirty="0">
                <a:ln w="9525">
                  <a:noFill/>
                </a:ln>
                <a:solidFill>
                  <a:srgbClr val="FC6E5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语句</a:t>
            </a:r>
            <a:r>
              <a:rPr lang="en-US" altLang="zh-CN" sz="4000" dirty="0">
                <a:ln w="9525">
                  <a:noFill/>
                </a:ln>
                <a:solidFill>
                  <a:srgbClr val="FC6E5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</a:rPr>
              <a:t>+</a:t>
            </a:r>
            <a:r>
              <a:rPr lang="zh-CN" altLang="en-US" sz="4000" dirty="0">
                <a:ln w="9525">
                  <a:noFill/>
                </a:ln>
                <a:solidFill>
                  <a:srgbClr val="FC6E5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函数</a:t>
            </a:r>
            <a:endParaRPr lang="zh-CN" altLang="en-US" sz="4000" dirty="0">
              <a:ln w="9525">
                <a:noFill/>
              </a:ln>
              <a:solidFill>
                <a:srgbClr val="FC6E5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ransition spd="slow" advClick="0" advTm="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2" dur="3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repeatCount="2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3" presetClass="entr" presetSubtype="36" fill="hold" grpId="0" nodeType="withEffect">
                                      <p:stCondLst>
                                        <p:cond delay="1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2" dur="3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repeatCount="2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3" presetClass="entr" presetSubtype="36" fill="hold" grpId="0" nodeType="withEffect">
                                      <p:stCondLst>
                                        <p:cond delay="1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1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/>
              <a:t>if-else</a:t>
            </a:r>
            <a:r>
              <a:rPr lang="zh-CN" altLang="en-US" sz="1800" dirty="0"/>
              <a:t>语句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13430" y="679450"/>
            <a:ext cx="2509520" cy="1442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9460" y="1297305"/>
            <a:ext cx="1565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if</a:t>
            </a:r>
            <a:r>
              <a:rPr lang="zh-CN" altLang="en-US" sz="3600"/>
              <a:t>语句</a:t>
            </a:r>
            <a:endParaRPr lang="zh-CN" altLang="en-US" sz="3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770" y="2416175"/>
            <a:ext cx="2245360" cy="2359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2930" y="3638550"/>
            <a:ext cx="246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if-else</a:t>
            </a:r>
            <a:r>
              <a:rPr lang="zh-CN" altLang="en-US" sz="3600"/>
              <a:t>语句</a:t>
            </a:r>
            <a:endParaRPr lang="zh-CN" altLang="en-US" sz="3600"/>
          </a:p>
        </p:txBody>
      </p: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if-else</a:t>
            </a:r>
            <a:r>
              <a:rPr lang="zh-CN" altLang="en-US" dirty="0">
                <a:sym typeface="+mn-ea"/>
              </a:rPr>
              <a:t>语句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0720" y="1015365"/>
            <a:ext cx="2888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格式：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3615690" y="1537335"/>
            <a:ext cx="46443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if </a:t>
            </a:r>
            <a:r>
              <a:rPr lang="zh-CN" altLang="en-US" sz="2800"/>
              <a:t>条件：</a:t>
            </a:r>
            <a:endParaRPr lang="zh-CN" altLang="en-US" sz="2800"/>
          </a:p>
          <a:p>
            <a:r>
              <a:rPr lang="en-US" altLang="zh-CN" sz="2800"/>
              <a:t>    </a:t>
            </a:r>
            <a:r>
              <a:rPr lang="zh-CN" altLang="en-US" sz="2800"/>
              <a:t>条件成立时执行语句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539240" y="1691640"/>
            <a:ext cx="1565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if</a:t>
            </a:r>
            <a:r>
              <a:rPr lang="zh-CN" altLang="en-US" sz="3600"/>
              <a:t>语句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831850" y="3638550"/>
            <a:ext cx="246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if-else</a:t>
            </a:r>
            <a:r>
              <a:rPr lang="zh-CN" altLang="en-US" sz="3600"/>
              <a:t>语句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3615690" y="3053715"/>
            <a:ext cx="37928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if </a:t>
            </a:r>
            <a:r>
              <a:rPr lang="zh-CN" altLang="en-US" sz="2800"/>
              <a:t>条件：</a:t>
            </a:r>
            <a:endParaRPr lang="zh-CN" altLang="en-US" sz="2800"/>
          </a:p>
          <a:p>
            <a:r>
              <a:rPr lang="en-US" altLang="zh-CN" sz="2800"/>
              <a:t>    </a:t>
            </a:r>
            <a:r>
              <a:rPr lang="zh-CN" altLang="en-US" sz="2800"/>
              <a:t>语句</a:t>
            </a:r>
            <a:r>
              <a:rPr lang="en-US" altLang="zh-CN" sz="2800"/>
              <a:t>1</a:t>
            </a:r>
            <a:endParaRPr lang="en-US" altLang="zh-CN" sz="2800"/>
          </a:p>
          <a:p>
            <a:r>
              <a:rPr lang="en-US" altLang="zh-CN" sz="2800"/>
              <a:t>else</a:t>
            </a:r>
            <a:r>
              <a:rPr lang="zh-CN" altLang="en-US" sz="2800"/>
              <a:t>：</a:t>
            </a:r>
            <a:endParaRPr lang="zh-CN" altLang="en-US" sz="2800"/>
          </a:p>
          <a:p>
            <a:r>
              <a:rPr lang="en-US" altLang="zh-CN" sz="2800"/>
              <a:t>    </a:t>
            </a:r>
            <a:r>
              <a:rPr lang="zh-CN" altLang="en-US" sz="2800"/>
              <a:t>语句</a:t>
            </a:r>
            <a:r>
              <a:rPr lang="en-US" altLang="zh-CN" sz="2800"/>
              <a:t>2</a:t>
            </a:r>
            <a:endParaRPr lang="en-US" altLang="zh-CN" sz="2800"/>
          </a:p>
        </p:txBody>
      </p: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if-else</a:t>
            </a:r>
            <a:r>
              <a:rPr lang="zh-CN" altLang="en-US" dirty="0">
                <a:sym typeface="+mn-ea"/>
              </a:rPr>
              <a:t>语句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0720" y="962660"/>
            <a:ext cx="3471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红绿</a:t>
            </a:r>
            <a:r>
              <a:rPr lang="zh-CN" altLang="en-US" sz="2800"/>
              <a:t>正方形小</a:t>
            </a:r>
            <a:r>
              <a:rPr lang="zh-CN" altLang="en-US" sz="2800"/>
              <a:t>例子：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858645"/>
            <a:ext cx="2647950" cy="2476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01800"/>
            <a:ext cx="3509010" cy="22790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if-else</a:t>
            </a:r>
            <a:r>
              <a:rPr lang="zh-CN" altLang="en-US" dirty="0">
                <a:sym typeface="+mn-ea"/>
              </a:rPr>
              <a:t>语句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0720" y="962660"/>
            <a:ext cx="3471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红绿</a:t>
            </a:r>
            <a:r>
              <a:rPr lang="zh-CN" altLang="en-US" sz="2800"/>
              <a:t>正方形小</a:t>
            </a:r>
            <a:r>
              <a:rPr lang="zh-CN" altLang="en-US" sz="2800"/>
              <a:t>例子：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858645"/>
            <a:ext cx="2647950" cy="2476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28445"/>
            <a:ext cx="3465195" cy="25577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if-else</a:t>
            </a:r>
            <a:r>
              <a:rPr lang="zh-CN" altLang="en-US" dirty="0">
                <a:sym typeface="+mn-ea"/>
              </a:rPr>
              <a:t>语句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0720" y="962660"/>
            <a:ext cx="52793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添加代码让该螺旋图形变成下图</a:t>
            </a:r>
            <a:r>
              <a:rPr lang="zh-CN" altLang="en-US" sz="2800"/>
              <a:t>样式：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1816100"/>
            <a:ext cx="2543175" cy="236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075" y="2038350"/>
            <a:ext cx="3757930" cy="213995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if-else</a:t>
            </a:r>
            <a:r>
              <a:rPr lang="zh-CN" altLang="en-US" dirty="0">
                <a:sym typeface="+mn-ea"/>
              </a:rPr>
              <a:t>语句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0720" y="962660"/>
            <a:ext cx="7303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除了</a:t>
            </a:r>
            <a:r>
              <a:rPr lang="en-US" altLang="zh-CN" sz="2800"/>
              <a:t>if-else</a:t>
            </a:r>
            <a:r>
              <a:rPr lang="zh-CN" altLang="en-US" sz="2800"/>
              <a:t>语句的写法还有其他方法</a:t>
            </a:r>
            <a:r>
              <a:rPr lang="zh-CN" altLang="en-US" sz="2800"/>
              <a:t>吗？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700" y="2169795"/>
            <a:ext cx="2543175" cy="23622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elif</a:t>
            </a:r>
            <a:r>
              <a:rPr lang="zh-CN" altLang="en-US" dirty="0">
                <a:sym typeface="+mn-ea"/>
              </a:rPr>
              <a:t>语句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0720" y="962660"/>
            <a:ext cx="80956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if-else</a:t>
            </a:r>
            <a:r>
              <a:rPr lang="zh-CN" altLang="en-US" sz="2800"/>
              <a:t>语句适用于判断并执行两种不同操作情况，如果还要执行更多，就需要用到</a:t>
            </a:r>
            <a:r>
              <a:rPr lang="en-US" altLang="zh-CN" sz="2800"/>
              <a:t>if-elif-else</a:t>
            </a:r>
            <a:r>
              <a:rPr lang="zh-CN" altLang="en-US" sz="2800"/>
              <a:t>语句。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5318760" y="2021205"/>
            <a:ext cx="42906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if </a:t>
            </a:r>
            <a:r>
              <a:rPr lang="zh-CN" altLang="en-US" sz="2000"/>
              <a:t>条件：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en-US" altLang="zh-CN" sz="2000"/>
              <a:t>   </a:t>
            </a:r>
            <a:r>
              <a:rPr lang="zh-CN" altLang="en-US" sz="2000"/>
              <a:t>语句</a:t>
            </a:r>
            <a:r>
              <a:rPr lang="en-US" altLang="zh-CN" sz="2000"/>
              <a:t>1</a:t>
            </a:r>
            <a:endParaRPr lang="en-US" altLang="zh-CN" sz="2000"/>
          </a:p>
          <a:p>
            <a:r>
              <a:rPr lang="en-US" altLang="zh-CN" sz="2000"/>
              <a:t>elif </a:t>
            </a:r>
            <a:r>
              <a:rPr lang="zh-CN" altLang="en-US" sz="2000"/>
              <a:t>条件：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en-US" altLang="zh-CN" sz="2000"/>
              <a:t>   </a:t>
            </a:r>
            <a:r>
              <a:rPr lang="zh-CN" altLang="en-US" sz="2000"/>
              <a:t>语句</a:t>
            </a:r>
            <a:r>
              <a:rPr lang="en-US" altLang="zh-CN" sz="2000"/>
              <a:t>2</a:t>
            </a:r>
            <a:endParaRPr lang="en-US" altLang="zh-CN" sz="2000"/>
          </a:p>
          <a:p>
            <a:r>
              <a:rPr lang="en-US" altLang="zh-CN" sz="2000"/>
              <a:t>elif </a:t>
            </a:r>
            <a:r>
              <a:rPr lang="zh-CN" altLang="en-US" sz="2000"/>
              <a:t>条件：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en-US" altLang="zh-CN" sz="2000"/>
              <a:t>   </a:t>
            </a:r>
            <a:r>
              <a:rPr lang="zh-CN" altLang="en-US" sz="2000"/>
              <a:t>语句</a:t>
            </a:r>
            <a:r>
              <a:rPr lang="en-US" altLang="zh-CN" sz="2000"/>
              <a:t>3</a:t>
            </a:r>
            <a:endParaRPr lang="en-US" altLang="zh-CN" sz="2000"/>
          </a:p>
          <a:p>
            <a:r>
              <a:rPr lang="en-US" altLang="zh-CN" sz="2000"/>
              <a:t>......</a:t>
            </a:r>
            <a:endParaRPr lang="en-US" altLang="zh-CN" sz="2000"/>
          </a:p>
          <a:p>
            <a:r>
              <a:rPr lang="en-US" altLang="zh-CN" sz="2000"/>
              <a:t>else:</a:t>
            </a:r>
            <a:endParaRPr lang="en-US" altLang="zh-CN" sz="2000"/>
          </a:p>
          <a:p>
            <a:r>
              <a:rPr lang="en-US" altLang="zh-CN" sz="2000"/>
              <a:t>    </a:t>
            </a:r>
            <a:r>
              <a:rPr lang="zh-CN" altLang="en-US" sz="2000"/>
              <a:t>语句</a:t>
            </a:r>
            <a:r>
              <a:rPr lang="en-US" altLang="zh-CN" sz="2000"/>
              <a:t>n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920" y="1915795"/>
            <a:ext cx="1999615" cy="2882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93210" y="2167890"/>
            <a:ext cx="949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格式：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elif</a:t>
            </a:r>
            <a:r>
              <a:rPr lang="zh-CN" altLang="en-US" dirty="0">
                <a:sym typeface="+mn-ea"/>
              </a:rPr>
              <a:t>语句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0720" y="962660"/>
            <a:ext cx="8095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修改代码，将</a:t>
            </a:r>
            <a:r>
              <a:rPr lang="en-US" altLang="zh-CN" sz="2800"/>
              <a:t>if</a:t>
            </a:r>
            <a:r>
              <a:rPr lang="zh-CN" altLang="en-US" sz="2800"/>
              <a:t>语句换成</a:t>
            </a:r>
            <a:r>
              <a:rPr lang="en-US" altLang="zh-CN" sz="2800"/>
              <a:t>if-elif-else</a:t>
            </a:r>
            <a:r>
              <a:rPr lang="zh-CN" altLang="en-US" sz="2800"/>
              <a:t>语句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1815465"/>
            <a:ext cx="2809240" cy="2482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0" y="1621790"/>
            <a:ext cx="2835275" cy="32188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415,&quot;width&quot;:4200}"/>
</p:tagLst>
</file>

<file path=ppt/tags/tag2.xml><?xml version="1.0" encoding="utf-8"?>
<p:tagLst xmlns:p="http://schemas.openxmlformats.org/presentationml/2006/main">
  <p:tag name="KSO_WPP_MARK_KEY" val="b6e59a8e-746c-4e15-9478-d1a671755b83"/>
  <p:tag name="COMMONDATA" val="eyJoZGlkIjoiMzc2MmJiOWNiMDk0ZTYyMjNmNmNlZjM2MDNjYjY2MTU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576">
      <a:dk1>
        <a:sysClr val="windowText" lastClr="000000"/>
      </a:dk1>
      <a:lt1>
        <a:sysClr val="window" lastClr="FFFFFF"/>
      </a:lt1>
      <a:dk2>
        <a:srgbClr val="FE8278"/>
      </a:dk2>
      <a:lt2>
        <a:srgbClr val="E7E6E6"/>
      </a:lt2>
      <a:accent1>
        <a:srgbClr val="5BB814"/>
      </a:accent1>
      <a:accent2>
        <a:srgbClr val="FEB508"/>
      </a:accent2>
      <a:accent3>
        <a:srgbClr val="FE8278"/>
      </a:accent3>
      <a:accent4>
        <a:srgbClr val="5BB814"/>
      </a:accent4>
      <a:accent5>
        <a:srgbClr val="FEB508"/>
      </a:accent5>
      <a:accent6>
        <a:srgbClr val="FE8278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WPS 演示</Application>
  <PresentationFormat>全屏显示(16:9)</PresentationFormat>
  <Paragraphs>61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方正卡通简体</vt:lpstr>
      <vt:lpstr>微软雅黑</vt:lpstr>
      <vt:lpstr>方正正黑简体</vt:lpstr>
      <vt:lpstr>黑体</vt:lpstr>
      <vt:lpstr>Calibri</vt:lpstr>
      <vt:lpstr>Arial</vt:lpstr>
      <vt:lpstr>方正中等线简体</vt:lpstr>
      <vt:lpstr>Impact</vt:lpstr>
      <vt:lpstr>MS UI Gothic</vt:lpstr>
      <vt:lpstr>Arial Unicode MS</vt:lpstr>
      <vt:lpstr>等线 Light</vt:lpstr>
      <vt:lpstr>Calibri Light</vt:lpstr>
      <vt:lpstr>等线</vt:lpstr>
      <vt:lpstr>Calibri</vt:lpstr>
      <vt:lpstr>Arial Black</vt:lpstr>
      <vt:lpstr>Office 主题​​</vt:lpstr>
      <vt:lpstr>Office 主题</vt:lpstr>
      <vt:lpstr>PowerPoint 演示文稿</vt:lpstr>
      <vt:lpstr>点击此处输入您的标题</vt:lpstr>
      <vt:lpstr>点击此处输入您的标题</vt:lpstr>
      <vt:lpstr>if-else语句</vt:lpstr>
      <vt:lpstr>if-else语句</vt:lpstr>
      <vt:lpstr>if-else语句</vt:lpstr>
      <vt:lpstr>if-else语句</vt:lpstr>
      <vt:lpstr>if-else语句</vt:lpstr>
      <vt:lpstr>elif语句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锐旗设计；https://9ppt.taobao.com</dc:description>
  <cp:lastModifiedBy>ENFP</cp:lastModifiedBy>
  <cp:revision>34</cp:revision>
  <dcterms:created xsi:type="dcterms:W3CDTF">2017-03-04T06:55:00Z</dcterms:created>
  <dcterms:modified xsi:type="dcterms:W3CDTF">2023-02-18T05:38:07Z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B6D90C40012741238B4316D2E6142E7D</vt:lpwstr>
  </property>
  <property fmtid="{D5CDD505-2E9C-101B-9397-08002B2CF9AE}" pid="3" name="KSOProductBuildVer">
    <vt:lpwstr>2052-11.1.0.12970</vt:lpwstr>
  </property>
</Properties>
</file>