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256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59" r:id="rId11"/>
    <p:sldId id="282" r:id="rId12"/>
    <p:sldId id="281" r:id="rId13"/>
    <p:sldId id="283" r:id="rId14"/>
    <p:sldId id="261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2" r:id="rId24"/>
    <p:sldId id="299" r:id="rId25"/>
    <p:sldId id="300" r:id="rId26"/>
    <p:sldId id="301" r:id="rId27"/>
    <p:sldId id="302" r:id="rId28"/>
    <p:sldId id="263" r:id="rId29"/>
    <p:sldId id="303" r:id="rId30"/>
    <p:sldId id="304" r:id="rId31"/>
    <p:sldId id="305" r:id="rId32"/>
    <p:sldId id="306" r:id="rId33"/>
    <p:sldId id="307" r:id="rId34"/>
    <p:sldId id="308" r:id="rId35"/>
    <p:sldId id="321" r:id="rId36"/>
    <p:sldId id="322" r:id="rId37"/>
    <p:sldId id="309" r:id="rId38"/>
    <p:sldId id="310" r:id="rId39"/>
    <p:sldId id="315" r:id="rId40"/>
    <p:sldId id="316" r:id="rId41"/>
    <p:sldId id="317" r:id="rId42"/>
    <p:sldId id="318" r:id="rId43"/>
    <p:sldId id="335" r:id="rId44"/>
    <p:sldId id="319" r:id="rId45"/>
    <p:sldId id="320" r:id="rId46"/>
    <p:sldId id="348" r:id="rId47"/>
    <p:sldId id="336" r:id="rId48"/>
    <p:sldId id="350" r:id="rId49"/>
    <p:sldId id="351" r:id="rId50"/>
    <p:sldId id="349" r:id="rId51"/>
    <p:sldId id="342" r:id="rId52"/>
    <p:sldId id="334" r:id="rId53"/>
    <p:sldId id="341" r:id="rId54"/>
    <p:sldId id="346" r:id="rId55"/>
    <p:sldId id="264" r:id="rId56"/>
  </p:sldIdLst>
  <p:sldSz cx="12192000" cy="6858000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微软雅黑" panose="020B0503020204020204" pitchFamily="34" charset="-122"/>
      <p:regular r:id="rId67"/>
    </p:embeddedFont>
    <p:embeddedFont>
      <p:font typeface="Gungsuh" panose="02030600000101010101" pitchFamily="18" charset="-127"/>
      <p:regular r:id="rId68"/>
    </p:embeddedFont>
    <p:embeddedFont>
      <p:font typeface="等线 Light" panose="02010600030101010101" pitchFamily="2" charset="-122"/>
      <p:regular r:id="rId69"/>
    </p:embeddedFont>
    <p:embeddedFont>
      <p:font typeface="等线" panose="02010600030101010101" pitchFamily="2" charset="-122"/>
      <p:regular r:id="rId70"/>
    </p:embeddedFont>
    <p:embeddedFont>
      <p:font typeface="华文仿宋" panose="02010600040101010101" pitchFamily="2" charset="-122"/>
      <p:regular r:id="rId71"/>
    </p:embeddedFont>
  </p:embeddedFontLst>
  <p:custDataLst>
    <p:tags r:id="rId7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gs" Target="tags/tag13.xml"/><Relationship Id="rId71" Type="http://schemas.openxmlformats.org/officeDocument/2006/relationships/font" Target="fonts/font9.fntdata"/><Relationship Id="rId70" Type="http://schemas.openxmlformats.org/officeDocument/2006/relationships/font" Target="fonts/font8.fntdata"/><Relationship Id="rId7" Type="http://schemas.openxmlformats.org/officeDocument/2006/relationships/slide" Target="slides/slide5.xml"/><Relationship Id="rId69" Type="http://schemas.openxmlformats.org/officeDocument/2006/relationships/font" Target="fonts/font7.fntdata"/><Relationship Id="rId68" Type="http://schemas.openxmlformats.org/officeDocument/2006/relationships/font" Target="fonts/font6.fntdata"/><Relationship Id="rId67" Type="http://schemas.openxmlformats.org/officeDocument/2006/relationships/font" Target="fonts/font5.fntdata"/><Relationship Id="rId66" Type="http://schemas.openxmlformats.org/officeDocument/2006/relationships/font" Target="fonts/font4.fntdata"/><Relationship Id="rId65" Type="http://schemas.openxmlformats.org/officeDocument/2006/relationships/font" Target="fonts/font3.fntdata"/><Relationship Id="rId64" Type="http://schemas.openxmlformats.org/officeDocument/2006/relationships/font" Target="fonts/font2.fntdata"/><Relationship Id="rId63" Type="http://schemas.openxmlformats.org/officeDocument/2006/relationships/font" Target="fonts/font1.fntdata"/><Relationship Id="rId62" Type="http://schemas.openxmlformats.org/officeDocument/2006/relationships/customXml" Target="../customXml/item1.xml"/><Relationship Id="rId61" Type="http://schemas.openxmlformats.org/officeDocument/2006/relationships/customXmlProps" Target="../customXml/itemProps12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565D33F-27E6-4112-818A-861B320B844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FA7C4805-7CB3-459E-9D3C-86D32365DB1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02E8C-70C3-4421-A34F-80E57626BF1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2FD607-1FA4-4C44-B6C7-7A2E8351949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6021D-7F16-47B1-9051-3EF031D0F14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F7FBA6-BE0B-4823-BE43-79DA9E303CC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94C2E-2A1F-4A27-9013-44207CB8E04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72410D-8DE9-4433-8E42-D0AE5C29F5F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44A78-ED61-46A5-8A82-64A93E09345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12DD50-2A3D-4CCF-85FB-33712A8112B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B80C3-43B6-45E5-AF5D-852767D6896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3BE494-329D-4E03-A7F6-043B49C9ABF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F69-902C-4238-B0D4-F6F83842B2B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FCFC87-107C-4FD5-9C72-E51034BBF57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84A08-1AFA-4951-819E-0E77AF21A20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91D8C-2AEB-42C4-AEC1-C362E859B09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C6DA8-D505-4EC8-964D-ED8ADA96008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E4596B-97DA-4CCB-8385-B5ED91103CC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487FD-B101-4299-B315-0AA3FB18A3A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0E7590-6F6D-4B7F-9C47-A9509E038E6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CE630-38CD-4A7A-B5B3-2872EAEBC19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348469-933F-4813-80AA-4DD29C51415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0D384-BD4A-43F3-8188-4EED975C7F5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5DFCE8-6592-47BA-810E-AC06DD03880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E7559-CAFD-48B7-9023-A646F8D768E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9E342E-6E17-4AA5-811E-AF4E6A32B58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  <a:endParaRPr lang="zh-CN" altLang="zh-CN">
              <a:sym typeface="Calibri" panose="020F0502020204030204" pitchFamily="34" charset="0"/>
            </a:endParaRP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  <a:endParaRPr lang="zh-CN" altLang="zh-CN">
              <a:sym typeface="Calibri" panose="020F0502020204030204" pitchFamily="34" charset="0"/>
            </a:endParaRP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7E7287-B1EA-40F7-BA63-96A53DD623A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D8D7E4-A943-4079-A431-5FD58BF7B2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tags" Target="../tags/tag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tags" Target="../tags/tag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3.png"/><Relationship Id="rId3" Type="http://schemas.openxmlformats.org/officeDocument/2006/relationships/tags" Target="../tags/tag11.xml"/><Relationship Id="rId2" Type="http://schemas.openxmlformats.org/officeDocument/2006/relationships/image" Target="../media/image52.png"/><Relationship Id="rId1" Type="http://schemas.openxmlformats.org/officeDocument/2006/relationships/tags" Target="../tags/tag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695325" y="0"/>
            <a:ext cx="2447925" cy="436562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椭圆 4"/>
          <p:cNvSpPr>
            <a:spLocks noChangeArrowheads="1"/>
          </p:cNvSpPr>
          <p:nvPr/>
        </p:nvSpPr>
        <p:spPr bwMode="auto">
          <a:xfrm>
            <a:off x="1019175" y="2182813"/>
            <a:ext cx="1800225" cy="1800225"/>
          </a:xfrm>
          <a:prstGeom prst="ellipse">
            <a:avLst/>
          </a:prstGeom>
          <a:solidFill>
            <a:srgbClr val="5DB3B0"/>
          </a:solidFill>
          <a:ln w="38100">
            <a:solidFill>
              <a:schemeClr val="bg1"/>
            </a:solidFill>
            <a:beve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文本框 5"/>
          <p:cNvSpPr>
            <a:spLocks noChangeArrowheads="1"/>
          </p:cNvSpPr>
          <p:nvPr/>
        </p:nvSpPr>
        <p:spPr bwMode="auto">
          <a:xfrm>
            <a:off x="623253" y="2853055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Python</a:t>
            </a:r>
            <a:endParaRPr lang="en-US" altLang="zh-CN" sz="3200" b="1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4341" name="文本框 6"/>
          <p:cNvSpPr>
            <a:spLocks noChangeArrowheads="1"/>
          </p:cNvSpPr>
          <p:nvPr/>
        </p:nvSpPr>
        <p:spPr bwMode="auto">
          <a:xfrm>
            <a:off x="3431540" y="2493010"/>
            <a:ext cx="8283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737373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第四课</a:t>
            </a:r>
            <a:r>
              <a:rPr lang="en-US" altLang="zh-CN" sz="4800" b="1" dirty="0">
                <a:solidFill>
                  <a:srgbClr val="737373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 </a:t>
            </a:r>
            <a:r>
              <a:rPr lang="zh-CN" altLang="en-US" sz="4800" b="1" dirty="0">
                <a:solidFill>
                  <a:srgbClr val="737373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字符串、列表、循环</a:t>
            </a:r>
            <a:endParaRPr lang="zh-CN" altLang="en-US" sz="4800" b="1" dirty="0">
              <a:solidFill>
                <a:srgbClr val="737373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pic>
        <p:nvPicPr>
          <p:cNvPr id="2" name="图片 1" descr="R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3765" y="4403725"/>
            <a:ext cx="3133725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7416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列表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741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815" y="1484630"/>
            <a:ext cx="108496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/>
              <a:t>假设需要在计算机中存储</a:t>
            </a:r>
            <a:r>
              <a:rPr lang="en-US" altLang="zh-CN" sz="2800"/>
              <a:t>3</a:t>
            </a:r>
            <a:r>
              <a:rPr lang="zh-CN" altLang="en-US" sz="2800"/>
              <a:t>个学生的姓名，我们之前学习了变量，一个变量可以存储一个学生姓名，只需要创建</a:t>
            </a:r>
            <a:r>
              <a:rPr lang="en-US" altLang="zh-CN" sz="2800"/>
              <a:t>3</a:t>
            </a:r>
            <a:r>
              <a:rPr lang="zh-CN" altLang="en-US" sz="2800"/>
              <a:t>个变量就好了。那需要存储全校的初一年级的学生姓名呢？是不是要创建几百个变量呢？为了解决大容量存储的问题，</a:t>
            </a:r>
            <a:r>
              <a:rPr lang="en-US" altLang="zh-CN" sz="2800"/>
              <a:t>Python</a:t>
            </a:r>
            <a:r>
              <a:rPr lang="zh-CN" altLang="en-US" sz="2800"/>
              <a:t>提供了列表、元组、字典等</a:t>
            </a:r>
            <a:r>
              <a:rPr lang="en-US" altLang="zh-CN" sz="2800"/>
              <a:t>“</a:t>
            </a:r>
            <a:r>
              <a:rPr lang="zh-CN" altLang="en-US" sz="2800"/>
              <a:t>容器</a:t>
            </a:r>
            <a:r>
              <a:rPr lang="en-US" altLang="zh-CN" sz="2800"/>
              <a:t>”</a:t>
            </a:r>
            <a:r>
              <a:rPr lang="zh-CN" altLang="en-US" sz="2800"/>
              <a:t>，我们先从列表开始学起！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23570" y="4292600"/>
            <a:ext cx="11224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列表定义：</a:t>
            </a:r>
            <a:r>
              <a:rPr lang="zh-CN" altLang="en-US" sz="3200" b="1">
                <a:solidFill>
                  <a:srgbClr val="FF0000"/>
                </a:solidFill>
              </a:rPr>
              <a:t>包含</a:t>
            </a:r>
            <a:r>
              <a:rPr lang="en-US" altLang="zh-CN" sz="3200" b="1">
                <a:solidFill>
                  <a:srgbClr val="FF0000"/>
                </a:solidFill>
              </a:rPr>
              <a:t>0</a:t>
            </a:r>
            <a:r>
              <a:rPr lang="zh-CN" altLang="en-US" sz="3200" b="1">
                <a:solidFill>
                  <a:srgbClr val="FF0000"/>
                </a:solidFill>
              </a:rPr>
              <a:t>个或多个元素的有序序列</a:t>
            </a:r>
            <a:r>
              <a:rPr lang="zh-CN" altLang="en-US" sz="3200"/>
              <a:t>。列表是一种有序的数据结构，它可以存放任意类型的元素，包括字符串、对象、甚至是其他列表。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7416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列表定义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741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815" y="1484630"/>
            <a:ext cx="108496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/>
              <a:t>假设需要在计算机中存储</a:t>
            </a:r>
            <a:r>
              <a:rPr lang="en-US" altLang="zh-CN" sz="2800"/>
              <a:t>3</a:t>
            </a:r>
            <a:r>
              <a:rPr lang="zh-CN" altLang="en-US" sz="2800"/>
              <a:t>个学生的姓名，我们之前学习了变量，一个变量可以存储一个学生姓名，只需要创建</a:t>
            </a:r>
            <a:r>
              <a:rPr lang="en-US" altLang="zh-CN" sz="2800"/>
              <a:t>3</a:t>
            </a:r>
            <a:r>
              <a:rPr lang="zh-CN" altLang="en-US" sz="2800"/>
              <a:t>个变量就好了。那需要存储全校的初一年级的学生姓名呢？是不是要创建几百个变量呢？为了解决大容量存储的问题，</a:t>
            </a:r>
            <a:r>
              <a:rPr lang="en-US" altLang="zh-CN" sz="2800"/>
              <a:t>Python</a:t>
            </a:r>
            <a:r>
              <a:rPr lang="zh-CN" altLang="en-US" sz="2800"/>
              <a:t>提供了列表、元组、字典等</a:t>
            </a:r>
            <a:r>
              <a:rPr lang="en-US" altLang="zh-CN" sz="2800"/>
              <a:t>“</a:t>
            </a:r>
            <a:r>
              <a:rPr lang="zh-CN" altLang="en-US" sz="2800"/>
              <a:t>容器</a:t>
            </a:r>
            <a:r>
              <a:rPr lang="en-US" altLang="zh-CN" sz="2800"/>
              <a:t>”</a:t>
            </a:r>
            <a:r>
              <a:rPr lang="zh-CN" altLang="en-US" sz="2800"/>
              <a:t>，我们先从列表开始学起！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23570" y="4292600"/>
            <a:ext cx="11224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列表定义：</a:t>
            </a:r>
            <a:r>
              <a:rPr lang="zh-CN" altLang="en-US" sz="3200" b="1">
                <a:solidFill>
                  <a:srgbClr val="FF0000"/>
                </a:solidFill>
              </a:rPr>
              <a:t>包含</a:t>
            </a:r>
            <a:r>
              <a:rPr lang="en-US" altLang="zh-CN" sz="3200" b="1">
                <a:solidFill>
                  <a:srgbClr val="FF0000"/>
                </a:solidFill>
              </a:rPr>
              <a:t>0</a:t>
            </a:r>
            <a:r>
              <a:rPr lang="zh-CN" altLang="en-US" sz="3200" b="1">
                <a:solidFill>
                  <a:srgbClr val="FF0000"/>
                </a:solidFill>
              </a:rPr>
              <a:t>个或多个元素的有序序列</a:t>
            </a:r>
            <a:r>
              <a:rPr lang="zh-CN" altLang="en-US" sz="3200"/>
              <a:t>。列表是一种有序的数据结构，它可以存放任意类型的元素，包括字符串、对象、甚至是其他列表。</a:t>
            </a:r>
            <a:endParaRPr lang="zh-CN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7416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列表格式和创建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741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815" y="1484630"/>
            <a:ext cx="108496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3200"/>
              <a:t>格式：列表名</a:t>
            </a:r>
            <a:r>
              <a:rPr lang="en-US" altLang="zh-CN" sz="3200"/>
              <a:t>=[</a:t>
            </a:r>
            <a:r>
              <a:rPr lang="zh-CN" altLang="en-US" sz="3200"/>
              <a:t>元素</a:t>
            </a:r>
            <a:r>
              <a:rPr lang="en-US" altLang="zh-CN" sz="3200"/>
              <a:t>1,</a:t>
            </a:r>
            <a:r>
              <a:rPr lang="zh-CN" altLang="en-US" sz="3200"/>
              <a:t>元素</a:t>
            </a:r>
            <a:r>
              <a:rPr lang="en-US" altLang="zh-CN" sz="3200"/>
              <a:t>2,</a:t>
            </a:r>
            <a:r>
              <a:rPr lang="zh-CN" altLang="en-US" sz="3200"/>
              <a:t>元素</a:t>
            </a:r>
            <a:r>
              <a:rPr lang="en-US" altLang="zh-CN" sz="3200"/>
              <a:t>3,...]</a:t>
            </a:r>
            <a:endParaRPr lang="en-US" altLang="zh-CN" sz="3200"/>
          </a:p>
          <a:p>
            <a:pPr indent="457200"/>
            <a:r>
              <a:rPr lang="en-US" altLang="zh-CN" sz="3200"/>
              <a:t>    </a:t>
            </a:r>
            <a:r>
              <a:rPr lang="zh-CN" altLang="en-US" sz="3200"/>
              <a:t>例：</a:t>
            </a:r>
            <a:r>
              <a:rPr lang="en-US" altLang="zh-CN" sz="3200"/>
              <a:t>score=[91,65,75,82,90,68]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941705" y="2780665"/>
            <a:ext cx="11224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列表创建的两种方法：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3429000"/>
            <a:ext cx="870585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4580890"/>
            <a:ext cx="9115425" cy="1847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27760" y="3364230"/>
            <a:ext cx="1033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1.</a:t>
            </a:r>
            <a:endParaRPr lang="en-US" altLang="zh-CN" sz="3200"/>
          </a:p>
        </p:txBody>
      </p:sp>
      <p:sp>
        <p:nvSpPr>
          <p:cNvPr id="10" name="文本框 9"/>
          <p:cNvSpPr txBox="1"/>
          <p:nvPr/>
        </p:nvSpPr>
        <p:spPr>
          <a:xfrm>
            <a:off x="1199515" y="4580890"/>
            <a:ext cx="884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2.</a:t>
            </a:r>
            <a:endParaRPr lang="en-US" altLang="zh-CN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2351405" y="539750"/>
            <a:ext cx="842073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列表方法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添加列表元素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1700530"/>
            <a:ext cx="8206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append</a:t>
            </a:r>
            <a:r>
              <a:rPr lang="zh-CN" altLang="en-US" sz="2800"/>
              <a:t>函数</a:t>
            </a:r>
            <a:r>
              <a:rPr lang="en-US" altLang="zh-CN" sz="2800"/>
              <a:t>:</a:t>
            </a:r>
            <a:r>
              <a:rPr lang="zh-CN" altLang="en-US" sz="2800"/>
              <a:t>在列表末尾添加单个元素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list.append(value)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1055370" y="3284855"/>
            <a:ext cx="8004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extend</a:t>
            </a:r>
            <a:r>
              <a:rPr lang="zh-CN" altLang="en-US" sz="2800"/>
              <a:t>函数：在列表末尾添加多个元素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list.extend(value)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127760" y="4725035"/>
            <a:ext cx="51193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insert</a:t>
            </a:r>
            <a:r>
              <a:rPr lang="zh-CN" altLang="en-US" sz="2800"/>
              <a:t>函数：在列表指定位置插入元素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list.insert(index,value)</a:t>
            </a:r>
            <a:endParaRPr lang="en-US" altLang="zh-CN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2351405" y="539750"/>
            <a:ext cx="842073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列表方法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添加列表元素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5313045"/>
            <a:ext cx="6724650" cy="1171575"/>
          </a:xfrm>
          <a:prstGeom prst="rect">
            <a:avLst/>
          </a:prstGeom>
        </p:spPr>
      </p:pic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2005965"/>
            <a:ext cx="11868150" cy="2790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670" y="1477010"/>
            <a:ext cx="2357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代码：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263525" y="4725035"/>
            <a:ext cx="3401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运行结果：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2351405" y="539750"/>
            <a:ext cx="842073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列表方法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删除列表元素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1700530"/>
            <a:ext cx="8206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remove</a:t>
            </a:r>
            <a:r>
              <a:rPr lang="zh-CN" altLang="en-US" sz="2800"/>
              <a:t>函数</a:t>
            </a:r>
            <a:r>
              <a:rPr lang="en-US" altLang="zh-CN" sz="2800"/>
              <a:t>:</a:t>
            </a:r>
            <a:r>
              <a:rPr lang="zh-CN" altLang="en-US" sz="2800"/>
              <a:t>删除指定的元素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list.remove(value)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911225" y="2780665"/>
            <a:ext cx="8004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del</a:t>
            </a:r>
            <a:r>
              <a:rPr lang="zh-CN" altLang="en-US" sz="2800"/>
              <a:t>语句：根据索引位置删除元素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del list[index]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983615" y="3932555"/>
            <a:ext cx="82784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pop</a:t>
            </a:r>
            <a:r>
              <a:rPr lang="zh-CN" altLang="en-US" sz="2800"/>
              <a:t>函数：根据索引位置删除元素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list.pop(index)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055370" y="5084445"/>
            <a:ext cx="53346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clear</a:t>
            </a:r>
            <a:r>
              <a:rPr lang="zh-CN" altLang="en-US" sz="2800"/>
              <a:t>函数：清空列表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list.clear()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2351405" y="539750"/>
            <a:ext cx="842073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列表方法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添加列表元素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670" y="1477010"/>
            <a:ext cx="2357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代码：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335280" y="4567555"/>
            <a:ext cx="3401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运行结果：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1905" y="5151120"/>
            <a:ext cx="8648700" cy="1362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1556385"/>
            <a:ext cx="92202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2351405" y="539750"/>
            <a:ext cx="91636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列表方法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查看列表元素相关信息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1700530"/>
            <a:ext cx="8206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count</a:t>
            </a:r>
            <a:r>
              <a:rPr lang="zh-CN" altLang="en-US" sz="2800"/>
              <a:t>函数</a:t>
            </a:r>
            <a:r>
              <a:rPr lang="en-US" altLang="zh-CN" sz="2800"/>
              <a:t>:</a:t>
            </a:r>
            <a:r>
              <a:rPr lang="zh-CN" altLang="en-US" sz="2800"/>
              <a:t>统计某个元素在列表中出现的次数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list.count(value)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911225" y="2780665"/>
            <a:ext cx="8004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len</a:t>
            </a:r>
            <a:r>
              <a:rPr lang="zh-CN" altLang="en-US" sz="2800"/>
              <a:t>函数：返回列表</a:t>
            </a:r>
            <a:r>
              <a:rPr lang="en-US" altLang="zh-CN" sz="2800"/>
              <a:t>list</a:t>
            </a:r>
            <a:r>
              <a:rPr lang="zh-CN" altLang="en-US" sz="2800"/>
              <a:t>的长度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len(list)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983615" y="3932555"/>
            <a:ext cx="82784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max</a:t>
            </a:r>
            <a:r>
              <a:rPr lang="zh-CN" altLang="en-US" sz="2800"/>
              <a:t>函数：返回列表</a:t>
            </a:r>
            <a:r>
              <a:rPr lang="en-US" altLang="zh-CN" sz="2800"/>
              <a:t>list</a:t>
            </a:r>
            <a:r>
              <a:rPr lang="zh-CN" altLang="en-US" sz="2800"/>
              <a:t>元素中的最大值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max(list)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055370" y="5084445"/>
            <a:ext cx="7288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min</a:t>
            </a:r>
            <a:r>
              <a:rPr lang="zh-CN" altLang="en-US" sz="2800"/>
              <a:t>函数：</a:t>
            </a:r>
            <a:r>
              <a:rPr lang="zh-CN" altLang="en-US" sz="2800">
                <a:sym typeface="+mn-ea"/>
              </a:rPr>
              <a:t>返回列表</a:t>
            </a:r>
            <a:r>
              <a:rPr lang="en-US" altLang="zh-CN" sz="2800">
                <a:sym typeface="+mn-ea"/>
              </a:rPr>
              <a:t>list</a:t>
            </a:r>
            <a:r>
              <a:rPr lang="zh-CN" altLang="en-US" sz="2800">
                <a:sym typeface="+mn-ea"/>
              </a:rPr>
              <a:t>元素中的最小值</a:t>
            </a:r>
            <a:endParaRPr lang="zh-CN" altLang="en-US" sz="2800"/>
          </a:p>
          <a:p>
            <a:r>
              <a:rPr lang="zh-CN" altLang="en-US" sz="2800"/>
              <a:t>格式：</a:t>
            </a:r>
            <a:r>
              <a:rPr lang="en-US" altLang="zh-CN" sz="2800"/>
              <a:t>min(list)</a:t>
            </a:r>
            <a:endParaRPr lang="en-US" altLang="zh-CN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2351405" y="539750"/>
            <a:ext cx="1070864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列表方法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en-US" altLang="zh-CN" sz="4400" dirty="0" err="1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查看列表元素相关信息</a:t>
            </a:r>
            <a:endParaRPr lang="en-US" altLang="zh-CN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425" y="1732915"/>
            <a:ext cx="2357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代码：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335280" y="4436745"/>
            <a:ext cx="3401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运行结果：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5156835"/>
            <a:ext cx="657225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2708910"/>
            <a:ext cx="92487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2351405" y="539750"/>
            <a:ext cx="91636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列表切片操作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1700530"/>
            <a:ext cx="8206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定义：从列表中截取需要的列表元素。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911225" y="2780665"/>
            <a:ext cx="800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语法：</a:t>
            </a:r>
            <a:r>
              <a:rPr lang="en-US" altLang="zh-CN" sz="2800"/>
              <a:t>list[start:end:step]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983615" y="3932555"/>
            <a:ext cx="82784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start</a:t>
            </a:r>
            <a:r>
              <a:rPr lang="zh-CN" altLang="en-US" sz="2800"/>
              <a:t>是第一个截取的元素。</a:t>
            </a:r>
            <a:endParaRPr lang="zh-CN" altLang="en-US" sz="2800"/>
          </a:p>
          <a:p>
            <a:r>
              <a:rPr lang="en-US" altLang="zh-CN" sz="2800"/>
              <a:t>end</a:t>
            </a:r>
            <a:r>
              <a:rPr lang="zh-CN" altLang="en-US" sz="2800"/>
              <a:t>是第一个不截取的元素。</a:t>
            </a:r>
            <a:endParaRPr lang="zh-CN" altLang="en-US" sz="2800"/>
          </a:p>
          <a:p>
            <a:r>
              <a:rPr lang="en-US" altLang="zh-CN" sz="2800"/>
              <a:t>step</a:t>
            </a:r>
            <a:r>
              <a:rPr lang="zh-CN" altLang="en-US" sz="2800"/>
              <a:t>是截取的步长，为正时，从左往右取值，为负时，从右往左取值。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1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536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字符串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sym typeface="造字工房悦黑体验版纤细体"/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1700530"/>
            <a:ext cx="8807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字符串：</a:t>
            </a:r>
            <a:r>
              <a:rPr lang="en-US" altLang="zh-CN" sz="3200" b="1"/>
              <a:t>Python</a:t>
            </a:r>
            <a:r>
              <a:rPr lang="zh-CN" altLang="en-US" sz="3200" b="1"/>
              <a:t>的基本数据类型之一。</a:t>
            </a:r>
            <a:endParaRPr lang="zh-CN" altLang="en-US" sz="3200" b="1"/>
          </a:p>
        </p:txBody>
      </p:sp>
      <p:pic>
        <p:nvPicPr>
          <p:cNvPr id="3" name="图片 2" descr="字符串（string）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280" y="2636520"/>
            <a:ext cx="11590020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2351405" y="539750"/>
            <a:ext cx="91636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列表切片操作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225" y="1772920"/>
            <a:ext cx="827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假设列表</a:t>
            </a:r>
            <a:r>
              <a:rPr lang="en-US" altLang="zh-CN" sz="2800"/>
              <a:t>color=["blue","red","green","yellow","pink"]</a:t>
            </a:r>
            <a:endParaRPr lang="en-US" altLang="zh-CN" sz="28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27760" y="2636520"/>
          <a:ext cx="853059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列表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green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yellow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pink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正向索引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反向索引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9470" y="3997325"/>
            <a:ext cx="8177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代码：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95" y="4580890"/>
            <a:ext cx="58864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8436" name="文本框 3"/>
          <p:cNvSpPr>
            <a:spLocks noChangeArrowheads="1"/>
          </p:cNvSpPr>
          <p:nvPr/>
        </p:nvSpPr>
        <p:spPr bwMode="auto">
          <a:xfrm>
            <a:off x="2351405" y="539750"/>
            <a:ext cx="916368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列表切片操作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225" y="1772920"/>
            <a:ext cx="8278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假设列表</a:t>
            </a:r>
            <a:r>
              <a:rPr lang="en-US" altLang="zh-CN" sz="2800"/>
              <a:t>color=["blue","red","green","yellow","pink"]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962025" y="2493010"/>
            <a:ext cx="8177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代码：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05" y="2853055"/>
            <a:ext cx="5886450" cy="1866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41705" y="4808220"/>
            <a:ext cx="9108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运行结果：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35505" y="5480050"/>
            <a:ext cx="5029200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9460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sym typeface="造字工房悦黑体验版纤细体"/>
            </a:endParaRPr>
          </a:p>
        </p:txBody>
      </p:sp>
      <p:sp>
        <p:nvSpPr>
          <p:cNvPr id="19461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1755" y="2259330"/>
            <a:ext cx="92671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什么是循环结构？</a:t>
            </a:r>
            <a:endParaRPr lang="zh-CN" altLang="en-US" sz="3200"/>
          </a:p>
          <a:p>
            <a:r>
              <a:rPr lang="zh-CN" altLang="en-US" sz="3200"/>
              <a:t>循环结构是指程序重复执行循环语句中的一行或多行代码，其中</a:t>
            </a:r>
            <a:r>
              <a:rPr lang="en-US" altLang="zh-CN" sz="3200"/>
              <a:t>3</a:t>
            </a:r>
            <a:r>
              <a:rPr lang="zh-CN" altLang="en-US" sz="3200"/>
              <a:t>个要素为</a:t>
            </a:r>
            <a:r>
              <a:rPr lang="zh-CN" altLang="en-US" sz="3200">
                <a:solidFill>
                  <a:srgbClr val="FF0000"/>
                </a:solidFill>
              </a:rPr>
              <a:t>循环变量</a:t>
            </a:r>
            <a:r>
              <a:rPr lang="zh-CN" altLang="en-US" sz="3200"/>
              <a:t>、</a:t>
            </a:r>
            <a:r>
              <a:rPr lang="zh-CN" altLang="en-US" sz="3200">
                <a:solidFill>
                  <a:srgbClr val="FF0000"/>
                </a:solidFill>
              </a:rPr>
              <a:t>循环体</a:t>
            </a:r>
            <a:r>
              <a:rPr lang="zh-CN" altLang="en-US" sz="3200"/>
              <a:t>和</a:t>
            </a:r>
            <a:r>
              <a:rPr lang="zh-CN" altLang="en-US" sz="3200">
                <a:solidFill>
                  <a:srgbClr val="FF0000"/>
                </a:solidFill>
              </a:rPr>
              <a:t>循环终止条件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487805" y="4869180"/>
            <a:ext cx="8238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循环结构的优点：提高程序运行效率</a:t>
            </a:r>
            <a:endParaRPr lang="zh-CN" altLang="en-US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9460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sym typeface="造字工房悦黑体验版纤细体"/>
            </a:endParaRPr>
          </a:p>
        </p:txBody>
      </p:sp>
      <p:sp>
        <p:nvSpPr>
          <p:cNvPr id="19461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1755" y="2259330"/>
            <a:ext cx="9267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for</a:t>
            </a:r>
            <a:r>
              <a:rPr lang="zh-CN" altLang="en-US" sz="3200"/>
              <a:t>循环的基本结构：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415415" y="3140710"/>
            <a:ext cx="82384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for item in iterable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endParaRPr lang="zh-CN" altLang="en-US" sz="3200">
              <a:solidFill>
                <a:srgbClr val="FF0000"/>
              </a:solidFill>
            </a:endParaRPr>
          </a:p>
          <a:p>
            <a:pPr marL="457200" lvl="1" indent="457200"/>
            <a:r>
              <a:rPr lang="en-US" altLang="zh-CN" sz="3200">
                <a:solidFill>
                  <a:srgbClr val="FF0000"/>
                </a:solidFill>
              </a:rPr>
              <a:t>do something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0" y="2348865"/>
            <a:ext cx="51822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for </a:t>
            </a:r>
            <a:r>
              <a:rPr lang="zh-CN" altLang="en-US" sz="3200"/>
              <a:t>是</a:t>
            </a:r>
            <a:r>
              <a:rPr lang="en-US" altLang="zh-CN" sz="3200"/>
              <a:t>Python</a:t>
            </a:r>
            <a:r>
              <a:rPr lang="zh-CN" altLang="en-US" sz="3200"/>
              <a:t>中的关键字</a:t>
            </a:r>
            <a:endParaRPr lang="zh-CN" altLang="en-US" sz="3200"/>
          </a:p>
          <a:p>
            <a:r>
              <a:rPr lang="en-US" altLang="zh-CN" sz="3200"/>
              <a:t>item</a:t>
            </a:r>
            <a:r>
              <a:rPr lang="zh-CN" altLang="en-US" sz="3200"/>
              <a:t>是变量</a:t>
            </a:r>
            <a:endParaRPr lang="zh-CN" altLang="en-US" sz="3200"/>
          </a:p>
          <a:p>
            <a:r>
              <a:rPr lang="en-US" altLang="zh-CN" sz="3200"/>
              <a:t>in </a:t>
            </a:r>
            <a:r>
              <a:rPr lang="zh-CN" altLang="en-US" sz="3200"/>
              <a:t>也是关键字</a:t>
            </a:r>
            <a:endParaRPr lang="zh-CN" altLang="en-US" sz="3200"/>
          </a:p>
          <a:p>
            <a:r>
              <a:rPr lang="en-US" altLang="zh-CN" sz="3200"/>
              <a:t>iterable</a:t>
            </a:r>
            <a:r>
              <a:rPr lang="zh-CN" altLang="en-US" sz="3200"/>
              <a:t>是对象，可以是列表也可以是字符串等</a:t>
            </a:r>
            <a:endParaRPr lang="zh-CN" alt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9460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9461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1755" y="2259330"/>
            <a:ext cx="9267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试一试：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1343660" y="4004945"/>
            <a:ext cx="95758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想一想：</a:t>
            </a:r>
            <a:endParaRPr lang="zh-CN" altLang="en-US" sz="3200"/>
          </a:p>
          <a:p>
            <a:pPr marL="914400" lvl="2" indent="457200"/>
            <a:r>
              <a:rPr lang="zh-CN" altLang="en-US" sz="3200"/>
              <a:t>查看输出结果，执行了几次循环？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885" y="2276475"/>
            <a:ext cx="8364220" cy="9550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9460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9461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1755" y="2259330"/>
            <a:ext cx="9267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掷骰子：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1343660" y="4004945"/>
            <a:ext cx="9575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想一想：</a:t>
            </a:r>
            <a:endParaRPr lang="zh-CN" altLang="en-US" sz="3200"/>
          </a:p>
          <a:p>
            <a:pPr marL="914400" lvl="2" indent="457200"/>
            <a:r>
              <a:rPr lang="zh-CN" altLang="en-US" sz="3200"/>
              <a:t>查看输出结果，第一个</a:t>
            </a:r>
            <a:r>
              <a:rPr lang="en-US" altLang="zh-CN" sz="3200"/>
              <a:t>%d</a:t>
            </a:r>
            <a:r>
              <a:rPr lang="zh-CN" altLang="en-US" sz="3200"/>
              <a:t>跟第二个</a:t>
            </a:r>
            <a:r>
              <a:rPr lang="en-US" altLang="zh-CN" sz="3200"/>
              <a:t>%d</a:t>
            </a:r>
            <a:r>
              <a:rPr lang="zh-CN" altLang="en-US" sz="3200"/>
              <a:t>分别代表什么，对应我们之前学的哪些？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885" y="2348865"/>
            <a:ext cx="8058150" cy="1268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9460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9461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3394075"/>
            <a:ext cx="9267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掷骰子：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839470" y="1700530"/>
            <a:ext cx="11074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介绍新函数：</a:t>
            </a:r>
            <a:r>
              <a:rPr lang="en-US" altLang="zh-CN" sz="3200">
                <a:solidFill>
                  <a:srgbClr val="FF0000"/>
                </a:solidFill>
              </a:rPr>
              <a:t>enumerate</a:t>
            </a:r>
            <a:r>
              <a:rPr lang="zh-CN" altLang="en-US" sz="3200">
                <a:solidFill>
                  <a:srgbClr val="FF0000"/>
                </a:solidFill>
              </a:rPr>
              <a:t>（列表）：用于将一个可遍历的数据对象(如列表、元组或字符串)组合为一个索引序列，同时列出数据和数据下标，一般用在 for 循环当中。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940" y="3977640"/>
            <a:ext cx="8142605" cy="677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9425" y="4869180"/>
            <a:ext cx="118198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num</a:t>
            </a:r>
            <a:r>
              <a:rPr lang="zh-CN" altLang="en-US" sz="3200"/>
              <a:t>是列表索引，而列表索引是从</a:t>
            </a:r>
            <a:r>
              <a:rPr lang="en-US" altLang="zh-CN" sz="3200"/>
              <a:t>0</a:t>
            </a:r>
            <a:r>
              <a:rPr lang="zh-CN" altLang="en-US" sz="3200"/>
              <a:t>开始，转变成次数需要</a:t>
            </a:r>
            <a:r>
              <a:rPr lang="en-US" altLang="zh-CN" sz="3200"/>
              <a:t>+1</a:t>
            </a:r>
            <a:endParaRPr lang="en-US" altLang="zh-CN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count</a:t>
            </a:r>
            <a:r>
              <a:rPr lang="zh-CN" altLang="en-US" sz="3200"/>
              <a:t>取的是列表元素</a:t>
            </a:r>
            <a:endParaRPr lang="zh-CN" altLang="en-US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1844675"/>
            <a:ext cx="100730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列表虽然很方便，但是如果我想循环</a:t>
            </a:r>
            <a:r>
              <a:rPr lang="en-US" altLang="zh-CN" sz="3200"/>
              <a:t>10000</a:t>
            </a:r>
            <a:r>
              <a:rPr lang="zh-CN" altLang="en-US" sz="3200"/>
              <a:t>次呢？难道要</a:t>
            </a:r>
            <a:r>
              <a:rPr lang="en-US" altLang="zh-CN" sz="3200"/>
              <a:t>[1,2,3,4......9998,9999,10000]</a:t>
            </a:r>
            <a:r>
              <a:rPr lang="zh-CN" altLang="en-US" sz="3200"/>
              <a:t>吗？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456690" y="3926840"/>
            <a:ext cx="8223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range</a:t>
            </a:r>
            <a:r>
              <a:rPr lang="zh-CN" altLang="en-US" sz="3200"/>
              <a:t>函数可以很轻松的解决这个问题</a:t>
            </a:r>
            <a:endParaRPr lang="zh-CN" altLang="en-US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1844675"/>
            <a:ext cx="10073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试一试：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456690" y="3926840"/>
            <a:ext cx="82238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range</a:t>
            </a:r>
            <a:r>
              <a:rPr lang="zh-CN" altLang="en-US" sz="3200"/>
              <a:t>函数帮完成了</a:t>
            </a:r>
            <a:r>
              <a:rPr lang="en-US" altLang="zh-CN" sz="3200"/>
              <a:t>1000</a:t>
            </a:r>
            <a:r>
              <a:rPr lang="zh-CN" altLang="en-US" sz="3200"/>
              <a:t>次循环，但它是从</a:t>
            </a:r>
            <a:r>
              <a:rPr lang="en-US" altLang="zh-CN" sz="3200"/>
              <a:t>0</a:t>
            </a:r>
            <a:r>
              <a:rPr lang="zh-CN" altLang="en-US" sz="3200"/>
              <a:t>开始计数到</a:t>
            </a:r>
            <a:r>
              <a:rPr lang="en-US" altLang="zh-CN" sz="3200"/>
              <a:t>999</a:t>
            </a:r>
            <a:r>
              <a:rPr lang="zh-CN" altLang="en-US" sz="3200"/>
              <a:t>，而不是从</a:t>
            </a:r>
            <a:r>
              <a:rPr lang="en-US" altLang="zh-CN" sz="3200"/>
              <a:t>1</a:t>
            </a:r>
            <a:r>
              <a:rPr lang="zh-CN" altLang="en-US" sz="3200"/>
              <a:t>到</a:t>
            </a:r>
            <a:r>
              <a:rPr lang="en-US" altLang="zh-CN" sz="3200"/>
              <a:t>1000</a:t>
            </a:r>
            <a:endParaRPr lang="en-US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2085" y="1916430"/>
            <a:ext cx="555307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484630"/>
            <a:ext cx="8223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如果你想从</a:t>
            </a:r>
            <a:r>
              <a:rPr lang="en-US" altLang="zh-CN" sz="3200"/>
              <a:t>1</a:t>
            </a:r>
            <a:r>
              <a:rPr lang="zh-CN" altLang="en-US" sz="3200"/>
              <a:t>开始，可以有两种方法：</a:t>
            </a:r>
            <a:endParaRPr lang="zh-CN" altLang="en-US" sz="3200"/>
          </a:p>
          <a:p>
            <a:endParaRPr lang="zh-CN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num</a:t>
            </a:r>
            <a:r>
              <a:rPr lang="zh-CN" altLang="en-US" sz="3200"/>
              <a:t>变成</a:t>
            </a:r>
            <a:r>
              <a:rPr lang="en-US" altLang="zh-CN" sz="3200"/>
              <a:t>num+1</a:t>
            </a:r>
            <a:r>
              <a:rPr lang="zh-CN" altLang="en-US" sz="3200"/>
              <a:t>：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110" y="3068955"/>
            <a:ext cx="5524500" cy="906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3660" y="4436745"/>
            <a:ext cx="71348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ym typeface="+mn-ea"/>
              </a:rPr>
              <a:t>range(10)</a:t>
            </a:r>
            <a:r>
              <a:rPr lang="zh-CN" altLang="en-US" sz="3200">
                <a:sym typeface="+mn-ea"/>
              </a:rPr>
              <a:t>变成</a:t>
            </a:r>
            <a:r>
              <a:rPr lang="en-US" altLang="zh-CN" sz="3200">
                <a:sym typeface="+mn-ea"/>
              </a:rPr>
              <a:t>range(1,1001)</a:t>
            </a:r>
            <a:r>
              <a:rPr lang="zh-CN" altLang="en-US" sz="3200">
                <a:sym typeface="+mn-ea"/>
              </a:rPr>
              <a:t>：</a:t>
            </a:r>
            <a:endParaRPr lang="zh-CN" altLang="en-US" sz="3200"/>
          </a:p>
          <a:p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10" y="5229225"/>
            <a:ext cx="6076315" cy="993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1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536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字符串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1700530"/>
            <a:ext cx="8807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创建字符串对象，并赋值给</a:t>
            </a:r>
            <a:r>
              <a:rPr lang="en-US" altLang="zh-CN" sz="3200" b="1"/>
              <a:t>str</a:t>
            </a:r>
            <a:r>
              <a:rPr lang="zh-CN" altLang="en-US" sz="3200" b="1"/>
              <a:t>。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1127760" y="2564765"/>
            <a:ext cx="46843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 str="hi"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en-US" altLang="zh-CN" sz="3200" b="1">
                <a:solidFill>
                  <a:srgbClr val="FF0000"/>
                </a:solidFill>
              </a:rPr>
              <a:t>print(str)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说明</a:t>
            </a:r>
            <a:r>
              <a:rPr lang="en-US" altLang="zh-CN" sz="3200"/>
              <a:t>range</a:t>
            </a:r>
            <a:r>
              <a:rPr lang="zh-CN" altLang="en-US" sz="3200"/>
              <a:t>函数有两个参数时，一个</a:t>
            </a:r>
            <a:r>
              <a:rPr lang="zh-CN" altLang="en-US" sz="3200">
                <a:solidFill>
                  <a:srgbClr val="FF0000"/>
                </a:solidFill>
              </a:rPr>
              <a:t>开始的值</a:t>
            </a:r>
            <a:r>
              <a:rPr lang="zh-CN" altLang="en-US" sz="3200"/>
              <a:t>，一个</a:t>
            </a:r>
            <a:r>
              <a:rPr lang="zh-CN" altLang="en-US" sz="3200">
                <a:solidFill>
                  <a:srgbClr val="FF0000"/>
                </a:solidFill>
              </a:rPr>
              <a:t>结束的值</a:t>
            </a:r>
            <a:r>
              <a:rPr lang="zh-CN" altLang="en-US" sz="3200"/>
              <a:t>。使用</a:t>
            </a:r>
            <a:r>
              <a:rPr lang="en-US" altLang="zh-CN" sz="3200"/>
              <a:t>for</a:t>
            </a:r>
            <a:r>
              <a:rPr lang="zh-CN" altLang="en-US" sz="3200"/>
              <a:t>循环遍历它，会得到一个数字列表，这个列表包含中间所有数字（但</a:t>
            </a:r>
            <a:r>
              <a:rPr lang="zh-CN" altLang="en-US" sz="3200">
                <a:solidFill>
                  <a:srgbClr val="FF0000"/>
                </a:solidFill>
              </a:rPr>
              <a:t>不包含结束的值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1415415" y="4220845"/>
            <a:ext cx="9889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range</a:t>
            </a:r>
            <a:r>
              <a:rPr lang="zh-CN" altLang="en-US" sz="3200"/>
              <a:t>函数并不是真正的创建了一个数字列表，它返回的是一个</a:t>
            </a:r>
            <a:r>
              <a:rPr lang="en-US" altLang="zh-CN" sz="3200"/>
              <a:t>“</a:t>
            </a:r>
            <a:r>
              <a:rPr lang="zh-CN" altLang="en-US" sz="3200"/>
              <a:t>迭代器</a:t>
            </a:r>
            <a:r>
              <a:rPr lang="en-US" altLang="zh-CN" sz="3200"/>
              <a:t>”</a:t>
            </a:r>
            <a:r>
              <a:rPr lang="zh-CN" altLang="en-US" sz="3200"/>
              <a:t>，可以用循环来遍历它，从而得到一个数字列表。</a:t>
            </a:r>
            <a:endParaRPr lang="zh-CN" altLang="en-US"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如果</a:t>
            </a:r>
            <a:r>
              <a:rPr lang="en-US" altLang="zh-CN" sz="3200"/>
              <a:t>range</a:t>
            </a:r>
            <a:r>
              <a:rPr lang="zh-CN" altLang="en-US" sz="3200"/>
              <a:t>函数没有设置起始值，程序会默认从</a:t>
            </a:r>
            <a:r>
              <a:rPr lang="en-US" altLang="zh-CN" sz="3200"/>
              <a:t>0</a:t>
            </a:r>
            <a:r>
              <a:rPr lang="zh-CN" altLang="en-US" sz="3200"/>
              <a:t>开始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271905" y="3284855"/>
            <a:ext cx="10257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真正的</a:t>
            </a:r>
            <a:r>
              <a:rPr lang="en-US" altLang="zh-CN" sz="3200"/>
              <a:t>range</a:t>
            </a:r>
            <a:r>
              <a:rPr lang="zh-CN" altLang="en-US" sz="3200"/>
              <a:t>函数有三个参数：开始值、结束值、增长值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398905" y="4655185"/>
            <a:ext cx="84416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格式：</a:t>
            </a:r>
            <a:endParaRPr lang="zh-CN" altLang="en-US" sz="3200"/>
          </a:p>
          <a:p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range</a:t>
            </a:r>
            <a:r>
              <a:rPr lang="zh-CN" altLang="en-US" sz="3200">
                <a:solidFill>
                  <a:srgbClr val="FF0000"/>
                </a:solidFill>
              </a:rPr>
              <a:t>（开始值，结束值，增长值）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试一试：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120" y="2132965"/>
            <a:ext cx="5116830" cy="842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3500755"/>
            <a:ext cx="6089650" cy="907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30" y="5012690"/>
            <a:ext cx="5522595" cy="907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50565" y="2060575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</a:t>
            </a:r>
            <a:r>
              <a:rPr lang="zh-CN" altLang="en-US" sz="3200"/>
              <a:t>、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3288030" y="3429000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r>
              <a:rPr lang="zh-CN" altLang="en-US" sz="3200"/>
              <a:t>、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3288030" y="4933315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</a:t>
            </a:r>
            <a:r>
              <a:rPr lang="zh-CN" altLang="en-US" sz="3200"/>
              <a:t>、</a:t>
            </a:r>
            <a:endParaRPr lang="zh-CN" altLang="en-US"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for</a:t>
            </a:r>
            <a:r>
              <a:rPr lang="zh-CN" altLang="en-US" sz="3200"/>
              <a:t>循环遍历字符串对象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271905" y="2924810"/>
            <a:ext cx="844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试一试：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9195" y="3014345"/>
            <a:ext cx="6464300" cy="1127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95" y="4652645"/>
            <a:ext cx="6461125" cy="15087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99740" y="3140710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</a:t>
            </a:r>
            <a:r>
              <a:rPr lang="zh-CN" altLang="en-US" sz="3200"/>
              <a:t>、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2999740" y="4940935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r>
              <a:rPr lang="zh-CN" altLang="en-US" sz="3200"/>
              <a:t>、</a:t>
            </a:r>
            <a:endParaRPr lang="zh-CN" altLang="en-US"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画玫瑰花瓣：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4380" y="1200150"/>
            <a:ext cx="4610100" cy="445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3221355"/>
            <a:ext cx="5541010" cy="23952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修改循环让玫瑰花瓣带六个圆：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765" y="2636520"/>
            <a:ext cx="3783330" cy="36658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还记得这个吗？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5865" y="1527810"/>
            <a:ext cx="1543050" cy="1752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71905" y="3500755"/>
            <a:ext cx="73107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</a:t>
            </a:r>
            <a:r>
              <a:rPr lang="zh-CN" altLang="en-US" sz="3200">
                <a:solidFill>
                  <a:srgbClr val="FF0000"/>
                </a:solidFill>
              </a:rPr>
              <a:t>循环</a:t>
            </a:r>
            <a:r>
              <a:rPr lang="zh-CN" altLang="en-US" sz="3200"/>
              <a:t>实现右边图形：</a:t>
            </a:r>
            <a:endParaRPr lang="zh-CN" altLang="en-US" sz="3200"/>
          </a:p>
          <a:p>
            <a:r>
              <a:rPr lang="zh-CN" altLang="en-US" sz="3200"/>
              <a:t>背景颜色是黑色</a:t>
            </a:r>
            <a:endParaRPr lang="zh-CN" altLang="en-US" sz="3200"/>
          </a:p>
          <a:p>
            <a:r>
              <a:rPr lang="zh-CN" altLang="en-US" sz="3200"/>
              <a:t>画笔粗细是</a:t>
            </a:r>
            <a:r>
              <a:rPr lang="en-US" altLang="zh-CN" sz="3200"/>
              <a:t>10</a:t>
            </a:r>
            <a:endParaRPr lang="en-US" altLang="zh-CN" sz="3200"/>
          </a:p>
          <a:p>
            <a:r>
              <a:rPr lang="zh-CN" altLang="en-US" sz="3200"/>
              <a:t>画笔颜色蓝色</a:t>
            </a:r>
            <a:endParaRPr lang="zh-CN" altLang="en-US" sz="3200"/>
          </a:p>
          <a:p>
            <a:r>
              <a:rPr lang="zh-CN" altLang="en-US" sz="3200"/>
              <a:t>隐藏海龟</a:t>
            </a:r>
            <a:endParaRPr lang="zh-CN" altLang="en-US" sz="3200"/>
          </a:p>
          <a:p>
            <a:r>
              <a:rPr lang="zh-CN" altLang="en-US" sz="3200"/>
              <a:t>有能力的同学改变画布大小和画布标题</a:t>
            </a:r>
            <a:endParaRPr lang="zh-CN" altLang="en-US" sz="3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60" y="3572510"/>
            <a:ext cx="263842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试试以下代码：做得快的同学可以添加背景颜色、改变画笔大小等，丰富代码。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940" y="3140710"/>
            <a:ext cx="5970905" cy="3051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0630" y="2996565"/>
            <a:ext cx="3142615" cy="3395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尝试改变一点点旋转的角度，看一看绘制的图案是否有明显变化。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尝试以下代码：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9695" y="2792095"/>
            <a:ext cx="7794625" cy="351345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尝试模仿正方形，尝试圆的螺旋线。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2853055"/>
            <a:ext cx="3665220" cy="3324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90" y="2996565"/>
            <a:ext cx="4385945" cy="3190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1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536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字符串</a:t>
            </a:r>
            <a:endParaRPr lang="en-US" altLang="zh-CN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1700530"/>
            <a:ext cx="109073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切片操作指的是提取字符串的部分内容，作为新的一个或一段字符使用。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 b="1"/>
              <a:t>要实现提取，就要先为字符串中的每个字符编号，在python中称为索引。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1127760" y="4796790"/>
            <a:ext cx="10551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字符串的索引有两种编号方案：</a:t>
            </a:r>
            <a:r>
              <a:rPr lang="zh-CN" altLang="en-US" sz="3200" b="1">
                <a:solidFill>
                  <a:srgbClr val="00B0F0"/>
                </a:solidFill>
              </a:rPr>
              <a:t>正向索引</a:t>
            </a:r>
            <a:r>
              <a:rPr lang="zh-CN" altLang="en-US" sz="3200" b="1"/>
              <a:t>和</a:t>
            </a:r>
            <a:r>
              <a:rPr lang="zh-CN" altLang="en-US" sz="3200" b="1">
                <a:solidFill>
                  <a:srgbClr val="00B0F0"/>
                </a:solidFill>
              </a:rPr>
              <a:t>反向索引</a:t>
            </a:r>
            <a:endParaRPr lang="zh-CN" altLang="en-US" sz="32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+mn-ea"/>
                <a:ea typeface="+mn-ea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+mn-ea"/>
                <a:ea typeface="+mn-ea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+mn-ea"/>
                <a:ea typeface="+mn-ea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+mn-ea"/>
              <a:ea typeface="+mn-ea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670" y="19507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尝试以下代码：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3145155"/>
            <a:ext cx="7753350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25" y="2992755"/>
            <a:ext cx="3844925" cy="29813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51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改变代码，变换不同图形。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3253105"/>
            <a:ext cx="9563100" cy="273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4290" y="1556385"/>
            <a:ext cx="50730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numinput()</a:t>
            </a:r>
            <a:r>
              <a:rPr lang="zh-CN" altLang="en-US" sz="2800">
                <a:solidFill>
                  <a:srgbClr val="FF0000"/>
                </a:solidFill>
              </a:rPr>
              <a:t>函数允许用户输入一个数字。数字范围是</a:t>
            </a:r>
            <a:r>
              <a:rPr lang="en-US" altLang="zh-CN" sz="2800">
                <a:solidFill>
                  <a:srgbClr val="FF0000"/>
                </a:solidFill>
              </a:rPr>
              <a:t>1-8</a:t>
            </a:r>
            <a:r>
              <a:rPr lang="zh-CN" altLang="en-US" sz="2800">
                <a:solidFill>
                  <a:srgbClr val="FF0000"/>
                </a:solidFill>
              </a:rPr>
              <a:t>，用户不输入默认为</a:t>
            </a:r>
            <a:r>
              <a:rPr lang="en-US" altLang="zh-CN" sz="2800">
                <a:solidFill>
                  <a:srgbClr val="FF0000"/>
                </a:solidFill>
              </a:rPr>
              <a:t>4</a:t>
            </a:r>
            <a:r>
              <a:rPr lang="zh-CN" altLang="en-US" sz="2800">
                <a:solidFill>
                  <a:srgbClr val="FF0000"/>
                </a:solidFill>
              </a:rPr>
              <a:t>。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sym typeface="造字工房悦黑体验版纤细体"/>
              </a:rPr>
              <a:t>——</a:t>
            </a:r>
            <a:r>
              <a:rPr lang="en-US" altLang="zh-CN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7805" y="2853055"/>
            <a:ext cx="3648075" cy="33699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015" y="1988820"/>
            <a:ext cx="105873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尝试改变玫瑰花瓣代码，让其根据输入的值有很多个圆。再升级难度，加三行代码变成以下图形。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80" y="2924810"/>
            <a:ext cx="3683000" cy="33642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615" y="1556385"/>
            <a:ext cx="61512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改变代码，可以输入不同的边数并且改变角度。变换不同图形，参考上一个例子。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3213100"/>
            <a:ext cx="7639050" cy="3095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74" y="272167"/>
            <a:ext cx="372173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51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尝试一下代码，看看运行结果。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2996565"/>
            <a:ext cx="7353300" cy="3152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80" y="404495"/>
            <a:ext cx="3522980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51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一个循环制作的图形，不够酷炫。我要再来一个！</a:t>
            </a:r>
            <a:endParaRPr lang="zh-CN" altLang="en-US" sz="32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43660" y="2853055"/>
            <a:ext cx="2848610" cy="2890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t019e791f624dfbabf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32215" y="4265930"/>
            <a:ext cx="2190115" cy="2190115"/>
          </a:xfrm>
          <a:prstGeom prst="rect">
            <a:avLst/>
          </a:prstGeom>
        </p:spPr>
      </p:pic>
      <p:pic>
        <p:nvPicPr>
          <p:cNvPr id="4" name="图片 3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925" y="2996565"/>
            <a:ext cx="1909445" cy="1624965"/>
          </a:xfrm>
          <a:prstGeom prst="rect">
            <a:avLst/>
          </a:prstGeom>
        </p:spPr>
      </p:pic>
      <p:pic>
        <p:nvPicPr>
          <p:cNvPr id="7" name="图片 6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35" y="2493010"/>
            <a:ext cx="1909445" cy="1624965"/>
          </a:xfrm>
          <a:prstGeom prst="rect">
            <a:avLst/>
          </a:prstGeom>
        </p:spPr>
      </p:pic>
      <p:pic>
        <p:nvPicPr>
          <p:cNvPr id="8" name="图片 7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5" y="2708910"/>
            <a:ext cx="1909445" cy="1624965"/>
          </a:xfrm>
          <a:prstGeom prst="rect">
            <a:avLst/>
          </a:prstGeom>
        </p:spPr>
      </p:pic>
      <p:pic>
        <p:nvPicPr>
          <p:cNvPr id="9" name="图片 8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75" y="3356610"/>
            <a:ext cx="1909445" cy="1624965"/>
          </a:xfrm>
          <a:prstGeom prst="rect">
            <a:avLst/>
          </a:prstGeom>
        </p:spPr>
      </p:pic>
      <p:pic>
        <p:nvPicPr>
          <p:cNvPr id="10" name="图片 9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3860800"/>
            <a:ext cx="1909445" cy="16249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280" y="1628775"/>
            <a:ext cx="6697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先来一个简单的小例子：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1720" y="3477895"/>
            <a:ext cx="2841625" cy="2510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9425" y="2420620"/>
            <a:ext cx="11450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还记得这个图形吗？除了纯手打，我们还可以用循环的嵌套来实现。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6565" y="1772920"/>
            <a:ext cx="46228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找规律：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怎么分别用带有</a:t>
            </a:r>
            <a:r>
              <a:rPr lang="en-US" altLang="zh-CN" sz="3200"/>
              <a:t>i</a:t>
            </a:r>
            <a:r>
              <a:rPr lang="zh-CN" altLang="en-US" sz="3200"/>
              <a:t>的式子表示空格数和星号数？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找到规律我们才可以</a:t>
            </a:r>
            <a:r>
              <a:rPr lang="zh-CN" altLang="en-US" sz="3200">
                <a:solidFill>
                  <a:srgbClr val="FF0000"/>
                </a:solidFill>
              </a:rPr>
              <a:t>以不变应万变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2" name="图片 1" descr="QQ图片202212091632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531620"/>
            <a:ext cx="5967095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1235075"/>
            <a:ext cx="4913630" cy="528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5" y="2996565"/>
            <a:ext cx="5524500" cy="243967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26" y="1571741"/>
            <a:ext cx="7824075" cy="47221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25" y="404495"/>
            <a:ext cx="3291205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1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536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字符串索引</a:t>
            </a:r>
            <a:endParaRPr lang="en-US" altLang="zh-CN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7895" y="1628775"/>
            <a:ext cx="10907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定义一个字符串：</a:t>
            </a:r>
            <a:r>
              <a:rPr lang="en-US" altLang="zh-CN" sz="3200" b="1"/>
              <a:t>str=”</a:t>
            </a:r>
            <a:r>
              <a:rPr lang="zh-CN" altLang="en-US" sz="3200" b="1"/>
              <a:t>在坚持你就赢了！</a:t>
            </a:r>
            <a:r>
              <a:rPr lang="en-US" altLang="zh-CN" sz="3200" b="1"/>
              <a:t>”</a:t>
            </a:r>
            <a:endParaRPr lang="en-US" altLang="zh-CN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135505" y="2853055"/>
            <a:ext cx="106368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字符串</a:t>
            </a:r>
            <a:r>
              <a:rPr lang="en-US" altLang="zh-CN" sz="3200" b="1"/>
              <a:t>    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r>
              <a:rPr lang="zh-CN" altLang="en-US" sz="3200" b="1">
                <a:solidFill>
                  <a:schemeClr val="tx1"/>
                </a:solidFill>
              </a:rPr>
              <a:t>坚	持	你	就	赢	了	！</a:t>
            </a:r>
            <a:endParaRPr lang="zh-CN" altLang="en-US" sz="3200" b="1">
              <a:solidFill>
                <a:schemeClr val="tx1"/>
              </a:solidFill>
            </a:endParaRPr>
          </a:p>
          <a:p>
            <a:r>
              <a:rPr lang="zh-CN" altLang="en-US" sz="3200" b="1">
                <a:solidFill>
                  <a:schemeClr val="tx1"/>
                </a:solidFill>
              </a:rPr>
              <a:t>正向索引	0	1	2	3	4	5	6</a:t>
            </a:r>
            <a:endParaRPr lang="zh-CN" altLang="en-US" sz="3200" b="1">
              <a:solidFill>
                <a:schemeClr val="tx1"/>
              </a:solidFill>
            </a:endParaRPr>
          </a:p>
          <a:p>
            <a:r>
              <a:rPr lang="zh-CN" altLang="en-US" sz="3200" b="1">
                <a:solidFill>
                  <a:schemeClr val="tx1"/>
                </a:solidFill>
              </a:rPr>
              <a:t>反向索引	-7	</a:t>
            </a:r>
            <a:r>
              <a:rPr lang="zh-CN" altLang="en-US" sz="3200" b="1"/>
              <a:t>-6	-5	-4	-3	-2	-1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2279650" y="5181600"/>
            <a:ext cx="6358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其中</a:t>
            </a:r>
            <a:r>
              <a:rPr lang="en-US" altLang="zh-CN" sz="3200" b="1"/>
              <a:t>str[0]=”</a:t>
            </a:r>
            <a:r>
              <a:rPr lang="zh-CN" altLang="en-US" sz="3200" b="1"/>
              <a:t>坚</a:t>
            </a:r>
            <a:r>
              <a:rPr lang="en-US" altLang="zh-CN" sz="3200" b="1"/>
              <a:t>”      str[-6]=”</a:t>
            </a:r>
            <a:r>
              <a:rPr lang="zh-CN" altLang="en-US" sz="3200" b="1"/>
              <a:t>持</a:t>
            </a:r>
            <a:r>
              <a:rPr lang="en-US" altLang="zh-CN" sz="3200" b="1"/>
              <a:t>”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1270" y="1844675"/>
            <a:ext cx="545782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挑战任务：</a:t>
            </a:r>
            <a:endParaRPr lang="zh-CN" altLang="en-US" sz="3200"/>
          </a:p>
          <a:p>
            <a:endParaRPr lang="zh-CN" altLang="en-US" sz="3200"/>
          </a:p>
          <a:p>
            <a:pPr indent="457200"/>
            <a:r>
              <a:rPr lang="zh-CN" altLang="en-US" sz="3200"/>
              <a:t>修改程序。用</a:t>
            </a:r>
            <a:r>
              <a:rPr lang="zh-CN" altLang="en-US" sz="3200">
                <a:solidFill>
                  <a:srgbClr val="FF0000"/>
                </a:solidFill>
              </a:rPr>
              <a:t>玫瑰花瓣</a:t>
            </a:r>
            <a:r>
              <a:rPr lang="zh-CN" altLang="en-US" sz="3200"/>
              <a:t>替换螺旋正方形，并且添加代码</a:t>
            </a:r>
            <a:r>
              <a:rPr lang="zh-CN" altLang="en-US" sz="3200">
                <a:solidFill>
                  <a:srgbClr val="00B0F0"/>
                </a:solidFill>
              </a:rPr>
              <a:t>修改每一个玫瑰花瓣中的圆的颜色和大小</a:t>
            </a:r>
            <a:r>
              <a:rPr lang="zh-CN" altLang="en-US" sz="3200"/>
              <a:t>，当玫瑰花瓣越来越大时，改变</a:t>
            </a:r>
            <a:r>
              <a:rPr lang="zh-CN" altLang="en-US" sz="3200">
                <a:solidFill>
                  <a:srgbClr val="00B050"/>
                </a:solidFill>
              </a:rPr>
              <a:t>画笔粗细</a:t>
            </a:r>
            <a:r>
              <a:rPr lang="zh-CN" altLang="en-US" sz="3200"/>
              <a:t>。记得改变</a:t>
            </a:r>
            <a:r>
              <a:rPr lang="zh-CN" altLang="en-US" sz="3200">
                <a:solidFill>
                  <a:srgbClr val="FFC000"/>
                </a:solidFill>
              </a:rPr>
              <a:t>画笔速度</a:t>
            </a:r>
            <a:r>
              <a:rPr lang="zh-CN" altLang="en-US" sz="3200"/>
              <a:t>！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89340" y="188595"/>
            <a:ext cx="2858135" cy="2679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760460" y="3385185"/>
            <a:ext cx="273621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5460" y="3573145"/>
            <a:ext cx="10015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while  </a:t>
            </a:r>
            <a:r>
              <a:rPr lang="zh-CN" altLang="en-US" sz="3200" dirty="0">
                <a:solidFill>
                  <a:srgbClr val="FF0000"/>
                </a:solidFill>
              </a:rPr>
              <a:t>条件：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marL="457200" lvl="1" indent="457200"/>
            <a:r>
              <a:rPr lang="en-US" altLang="zh-CN" sz="3200" dirty="0">
                <a:solidFill>
                  <a:srgbClr val="FF0000"/>
                </a:solidFill>
              </a:rPr>
              <a:t>do something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560" y="2204720"/>
            <a:ext cx="867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作用：满足指定条件时，循环执行语句。</a:t>
            </a:r>
            <a:endParaRPr lang="zh-CN" altLang="en-US" sz="3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670" y="1452245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尝试一下代码，看看运行结果。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2148205"/>
            <a:ext cx="8670925" cy="42252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0" y="260350"/>
            <a:ext cx="3578860" cy="303403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405" y="539750"/>
            <a:ext cx="847217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和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循环嵌套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670" y="1452245"/>
            <a:ext cx="10015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挑战任务：我们将上面的例子结合起来。绘制一个超级家庭螺旋线。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0325" y="2853055"/>
            <a:ext cx="3629025" cy="3086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3570" y="2924810"/>
            <a:ext cx="64490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在中的</a:t>
            </a:r>
            <a:r>
              <a:rPr lang="en-US" altLang="zh-CN" sz="3200"/>
              <a:t>for</a:t>
            </a:r>
            <a:r>
              <a:rPr lang="zh-CN" altLang="en-US" sz="3200"/>
              <a:t>循环之中创建一个</a:t>
            </a:r>
            <a:r>
              <a:rPr lang="zh-CN" altLang="en-US" sz="3200">
                <a:solidFill>
                  <a:srgbClr val="FF0000"/>
                </a:solidFill>
              </a:rPr>
              <a:t>内部循环</a:t>
            </a:r>
            <a:r>
              <a:rPr lang="zh-CN" altLang="en-US" sz="3200"/>
              <a:t>；然后</a:t>
            </a:r>
            <a:r>
              <a:rPr lang="zh-CN" altLang="en-US" sz="3200">
                <a:solidFill>
                  <a:srgbClr val="92D050"/>
                </a:solidFill>
              </a:rPr>
              <a:t>修改外部循环</a:t>
            </a:r>
            <a:r>
              <a:rPr lang="zh-CN" altLang="en-US" sz="3200"/>
              <a:t>，在绘制每一个小的螺旋线之前，</a:t>
            </a:r>
            <a:r>
              <a:rPr lang="zh-CN" altLang="en-US" sz="3200">
                <a:solidFill>
                  <a:srgbClr val="00B0F0"/>
                </a:solidFill>
              </a:rPr>
              <a:t>记住海龟的位置和方向</a:t>
            </a:r>
            <a:r>
              <a:rPr lang="zh-CN" altLang="en-US" sz="3200"/>
              <a:t>；在继续开始下一条大的螺旋线的位置之前，将海龟设置</a:t>
            </a:r>
            <a:r>
              <a:rPr lang="zh-CN" altLang="en-US" sz="3200">
                <a:solidFill>
                  <a:srgbClr val="FFC000"/>
                </a:solidFill>
              </a:rPr>
              <a:t>回到</a:t>
            </a:r>
            <a:r>
              <a:rPr lang="zh-CN" altLang="en-US" sz="3200"/>
              <a:t>原来的位置和方向。</a:t>
            </a:r>
            <a:endParaRPr lang="zh-CN" altLang="en-US" sz="3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pic19.nipic.com/20120227/5183444_155554647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5" b="29387"/>
          <a:stretch>
            <a:fillRect/>
          </a:stretch>
        </p:blipFill>
        <p:spPr bwMode="auto">
          <a:xfrm>
            <a:off x="0" y="0"/>
            <a:ext cx="1217295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椭圆 1"/>
          <p:cNvSpPr>
            <a:spLocks noChangeArrowheads="1"/>
          </p:cNvSpPr>
          <p:nvPr/>
        </p:nvSpPr>
        <p:spPr bwMode="auto">
          <a:xfrm>
            <a:off x="984250" y="1557338"/>
            <a:ext cx="3598863" cy="3598862"/>
          </a:xfrm>
          <a:prstGeom prst="ellipse">
            <a:avLst/>
          </a:prstGeom>
          <a:solidFill>
            <a:srgbClr val="5DB3B0"/>
          </a:solidFill>
          <a:ln w="76200">
            <a:solidFill>
              <a:srgbClr val="479796"/>
            </a:solidFill>
            <a:beve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6" name="矩形 2"/>
          <p:cNvSpPr>
            <a:spLocks noChangeArrowheads="1"/>
          </p:cNvSpPr>
          <p:nvPr/>
        </p:nvSpPr>
        <p:spPr bwMode="auto">
          <a:xfrm>
            <a:off x="1320800" y="2695575"/>
            <a:ext cx="29257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8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LOGO</a:t>
            </a:r>
            <a:endParaRPr lang="zh-CN" altLang="en-US" sz="8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pic>
        <p:nvPicPr>
          <p:cNvPr id="2355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3717925"/>
            <a:ext cx="720725" cy="719138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4732338"/>
            <a:ext cx="720725" cy="719137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5746750"/>
            <a:ext cx="720725" cy="72072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5" y="3717925"/>
            <a:ext cx="720725" cy="719138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图片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5" y="4732338"/>
            <a:ext cx="720725" cy="719137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文本框 8"/>
          <p:cNvSpPr>
            <a:spLocks noChangeArrowheads="1"/>
          </p:cNvSpPr>
          <p:nvPr/>
        </p:nvSpPr>
        <p:spPr bwMode="auto">
          <a:xfrm>
            <a:off x="6672263" y="3846513"/>
            <a:ext cx="172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1234567</a:t>
            </a:r>
            <a:endParaRPr lang="zh-CN" altLang="en-US" sz="240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3563" name="文本框 10"/>
          <p:cNvSpPr>
            <a:spLocks noChangeArrowheads="1"/>
          </p:cNvSpPr>
          <p:nvPr/>
        </p:nvSpPr>
        <p:spPr bwMode="auto">
          <a:xfrm>
            <a:off x="6672263" y="4926013"/>
            <a:ext cx="172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1234567</a:t>
            </a:r>
            <a:endParaRPr lang="zh-CN" altLang="en-US" sz="240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3564" name="文本框 11"/>
          <p:cNvSpPr>
            <a:spLocks noChangeArrowheads="1"/>
          </p:cNvSpPr>
          <p:nvPr/>
        </p:nvSpPr>
        <p:spPr bwMode="auto">
          <a:xfrm>
            <a:off x="6672263" y="5940425"/>
            <a:ext cx="172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1234567</a:t>
            </a:r>
            <a:endParaRPr lang="zh-CN" altLang="en-US" sz="240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3565" name="文本框 12"/>
          <p:cNvSpPr>
            <a:spLocks noChangeArrowheads="1"/>
          </p:cNvSpPr>
          <p:nvPr/>
        </p:nvSpPr>
        <p:spPr bwMode="auto">
          <a:xfrm>
            <a:off x="9696450" y="3795713"/>
            <a:ext cx="1728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1234567</a:t>
            </a:r>
            <a:endParaRPr lang="zh-CN" altLang="en-US" sz="240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3566" name="文本框 13"/>
          <p:cNvSpPr>
            <a:spLocks noChangeArrowheads="1"/>
          </p:cNvSpPr>
          <p:nvPr/>
        </p:nvSpPr>
        <p:spPr bwMode="auto">
          <a:xfrm>
            <a:off x="9696450" y="4911725"/>
            <a:ext cx="1728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1234567</a:t>
            </a:r>
            <a:endParaRPr lang="zh-CN" altLang="en-US" sz="2400">
              <a:solidFill>
                <a:srgbClr val="000000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1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536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字符串切片</a:t>
            </a:r>
            <a:endParaRPr lang="en-US" altLang="zh-CN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505" y="1608455"/>
            <a:ext cx="10907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字符串切片语法格式：</a:t>
            </a:r>
            <a:r>
              <a:rPr lang="en-US" altLang="zh-CN" sz="3200" b="1">
                <a:solidFill>
                  <a:srgbClr val="FF0000"/>
                </a:solidFill>
              </a:rPr>
              <a:t>str[</a:t>
            </a:r>
            <a:r>
              <a:rPr lang="zh-CN" altLang="en-US" sz="3200" b="1">
                <a:solidFill>
                  <a:srgbClr val="FF0000"/>
                </a:solidFill>
              </a:rPr>
              <a:t>索引值</a:t>
            </a:r>
            <a:r>
              <a:rPr lang="en-US" altLang="zh-CN" sz="3200" b="1">
                <a:solidFill>
                  <a:srgbClr val="FF0000"/>
                </a:solidFill>
              </a:rPr>
              <a:t>1:</a:t>
            </a:r>
            <a:r>
              <a:rPr lang="zh-CN" altLang="en-US" sz="3200" b="1">
                <a:solidFill>
                  <a:srgbClr val="FF0000"/>
                </a:solidFill>
              </a:rPr>
              <a:t>索引值</a:t>
            </a:r>
            <a:r>
              <a:rPr lang="en-US" altLang="zh-CN" sz="3200" b="1">
                <a:solidFill>
                  <a:srgbClr val="FF0000"/>
                </a:solidFill>
              </a:rPr>
              <a:t>2:</a:t>
            </a:r>
            <a:r>
              <a:rPr lang="zh-CN" altLang="en-US" sz="3200" b="1">
                <a:solidFill>
                  <a:srgbClr val="FF0000"/>
                </a:solidFill>
              </a:rPr>
              <a:t>步长</a:t>
            </a:r>
            <a:r>
              <a:rPr lang="en-US" altLang="zh-CN" sz="3200" b="1">
                <a:solidFill>
                  <a:srgbClr val="FF0000"/>
                </a:solidFill>
              </a:rPr>
              <a:t>]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3750" y="2492375"/>
            <a:ext cx="91662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/>
              <a:t>str</a:t>
            </a:r>
            <a:r>
              <a:rPr lang="zh-CN" altLang="en-US" sz="3200" b="1"/>
              <a:t>表示要提取内容的字符串。</a:t>
            </a:r>
            <a:endParaRPr lang="zh-CN" alt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/>
              <a:t>索引值</a:t>
            </a:r>
            <a:r>
              <a:rPr lang="en-US" altLang="zh-CN" sz="3200" b="1"/>
              <a:t>1</a:t>
            </a:r>
            <a:r>
              <a:rPr lang="zh-CN" altLang="en-US" sz="3200" b="1"/>
              <a:t>是表示开始提取的索引编号，如果省略则默认从第一个字符开始提取。</a:t>
            </a:r>
            <a:endParaRPr lang="zh-CN" alt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/>
              <a:t>索引值</a:t>
            </a:r>
            <a:r>
              <a:rPr lang="en-US" altLang="zh-CN" sz="3200" b="1"/>
              <a:t>2</a:t>
            </a:r>
            <a:r>
              <a:rPr lang="zh-CN" altLang="en-US" sz="3200" b="1"/>
              <a:t>是表示结束提取的索引编号，切片操作将提取到该编号为止（</a:t>
            </a:r>
            <a:r>
              <a:rPr lang="zh-CN" altLang="en-US" sz="3200" b="1">
                <a:solidFill>
                  <a:srgbClr val="C00000"/>
                </a:solidFill>
              </a:rPr>
              <a:t>不包括该编号位置上的字符</a:t>
            </a:r>
            <a:r>
              <a:rPr lang="zh-CN" altLang="en-US" sz="3200" b="1"/>
              <a:t>），如果省略，则提取到最后一个字符为止（</a:t>
            </a:r>
            <a:r>
              <a:rPr lang="zh-CN" altLang="en-US" sz="3200" b="1">
                <a:solidFill>
                  <a:srgbClr val="C00000"/>
                </a:solidFill>
              </a:rPr>
              <a:t>包括最后一个字符</a:t>
            </a:r>
            <a:r>
              <a:rPr lang="zh-CN" altLang="en-US" sz="3200" b="1"/>
              <a:t>）。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1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536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字符串切片</a:t>
            </a:r>
            <a:endParaRPr lang="en-US" altLang="zh-CN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83615" y="1916430"/>
          <a:ext cx="9462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45"/>
                <a:gridCol w="3141345"/>
                <a:gridCol w="47034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运算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str[m:n]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str[4:5]=str[-3:-2]=”</a:t>
                      </a:r>
                      <a:r>
                        <a:rPr lang="zh-CN" altLang="en-US"/>
                        <a:t>赢了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str</a:t>
                      </a:r>
                      <a:r>
                        <a:rPr lang="zh-CN" altLang="en-US"/>
                        <a:t>中索引从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到</a:t>
                      </a:r>
                      <a:r>
                        <a:rPr lang="en-US" altLang="zh-CN"/>
                        <a:t>n-1</a:t>
                      </a:r>
                      <a:r>
                        <a:rPr lang="zh-CN" altLang="en-US"/>
                        <a:t>的字符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str[m:]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str[2:]=”</a:t>
                      </a:r>
                      <a:r>
                        <a:rPr lang="zh-CN" altLang="en-US"/>
                        <a:t>你就赢了！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str</a:t>
                      </a:r>
                      <a:r>
                        <a:rPr lang="zh-CN" altLang="en-US"/>
                        <a:t>中索引从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到结尾的字符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str[:n]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str[:1]=”</a:t>
                      </a:r>
                      <a:r>
                        <a:rPr lang="zh-CN" altLang="en-US"/>
                        <a:t>坚持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str</a:t>
                      </a:r>
                      <a:r>
                        <a:rPr lang="zh-CN" altLang="en-US"/>
                        <a:t>中从开始到索引为</a:t>
                      </a:r>
                      <a:r>
                        <a:rPr lang="en-US" altLang="zh-CN"/>
                        <a:t>n-1</a:t>
                      </a:r>
                      <a:r>
                        <a:rPr lang="zh-CN" altLang="en-US"/>
                        <a:t>的字符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str[:]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str[:]=”</a:t>
                      </a:r>
                      <a:r>
                        <a:rPr lang="zh-CN" altLang="en-US"/>
                        <a:t>坚持你就赢了！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str</a:t>
                      </a:r>
                      <a:r>
                        <a:rPr lang="zh-CN" altLang="en-US"/>
                        <a:t>原本所有字符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str[::-1]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str[::-1]=”</a:t>
                      </a:r>
                      <a:r>
                        <a:rPr lang="zh-CN" altLang="en-US"/>
                        <a:t>！了赢就你持坚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将</a:t>
                      </a:r>
                      <a:r>
                        <a:rPr lang="en-US" altLang="zh-CN"/>
                        <a:t>str</a:t>
                      </a:r>
                      <a:r>
                        <a:rPr lang="zh-CN" altLang="en-US"/>
                        <a:t>中所有字符逆序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str[m:n:k]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str[1:6:2]=”</a:t>
                      </a:r>
                      <a:r>
                        <a:rPr lang="zh-CN" altLang="en-US"/>
                        <a:t>持就了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str[1:6:-2]=””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str[6:1:-2]=”！赢你”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str[6:1:2]=””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从索引为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的字符开始，每隔</a:t>
                      </a:r>
                      <a:r>
                        <a:rPr lang="en-US" altLang="zh-CN"/>
                        <a:t>k-1</a:t>
                      </a:r>
                      <a:r>
                        <a:rPr lang="zh-CN" altLang="en-US"/>
                        <a:t>个字符获取一个字符，直到索引为</a:t>
                      </a:r>
                      <a:r>
                        <a:rPr lang="en-US" altLang="zh-CN"/>
                        <a:t>n-1</a:t>
                      </a:r>
                      <a:r>
                        <a:rPr lang="zh-CN" altLang="en-US"/>
                        <a:t>个字符结束。（</a:t>
                      </a:r>
                      <a:r>
                        <a:rPr lang="en-US" altLang="zh-CN"/>
                        <a:t>k</a:t>
                      </a:r>
                      <a:r>
                        <a:rPr lang="zh-CN" altLang="en-US"/>
                        <a:t>为正，正向索引；</a:t>
                      </a:r>
                      <a:r>
                        <a:rPr lang="en-US" altLang="zh-CN"/>
                        <a:t>k</a:t>
                      </a:r>
                      <a:r>
                        <a:rPr lang="zh-CN" altLang="en-US"/>
                        <a:t>为负，反向索引）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1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536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字符串连接方式</a:t>
            </a:r>
            <a:endParaRPr lang="en-US" altLang="zh-CN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515" y="1484630"/>
            <a:ext cx="863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创建两个字符串对象：</a:t>
            </a:r>
            <a:r>
              <a:rPr lang="en-US" altLang="zh-CN" sz="3200"/>
              <a:t>str1=”hi”   str2=”python!”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117600" y="2276475"/>
            <a:ext cx="9626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+</a:t>
            </a:r>
            <a:r>
              <a:rPr lang="zh-CN" altLang="en-US" sz="3200"/>
              <a:t>运算：将多个字符串顺次连接，例</a:t>
            </a:r>
            <a:r>
              <a:rPr lang="en-US" altLang="zh-CN" sz="3200"/>
              <a:t>:</a:t>
            </a:r>
            <a:r>
              <a:rPr lang="zh-CN" altLang="en-US" sz="3200"/>
              <a:t>s</a:t>
            </a:r>
            <a:r>
              <a:rPr lang="en-US" altLang="zh-CN" sz="3200"/>
              <a:t>tr</a:t>
            </a:r>
            <a:r>
              <a:rPr lang="zh-CN" altLang="en-US" sz="3200"/>
              <a:t>1+s</a:t>
            </a:r>
            <a:r>
              <a:rPr lang="en-US" altLang="zh-CN" sz="3200"/>
              <a:t>tr</a:t>
            </a:r>
            <a:r>
              <a:rPr lang="zh-CN" altLang="en-US" sz="3200"/>
              <a:t>2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229360" y="2961005"/>
            <a:ext cx="8836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*</a:t>
            </a:r>
            <a:r>
              <a:rPr lang="zh-CN" altLang="en-US" sz="3200"/>
              <a:t>运算：将字符串复制链接</a:t>
            </a:r>
            <a:r>
              <a:rPr lang="en-US" altLang="zh-CN" sz="3200"/>
              <a:t>,</a:t>
            </a:r>
            <a:r>
              <a:rPr lang="zh-CN" altLang="en-US" sz="3200"/>
              <a:t>例：</a:t>
            </a:r>
            <a:r>
              <a:rPr lang="en-US" altLang="zh-CN" sz="3200"/>
              <a:t>str1*3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1229360" y="3644900"/>
            <a:ext cx="104501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逗号连接：输出语句中用英文逗号可以连接多个字符串。例：</a:t>
            </a:r>
            <a:r>
              <a:rPr lang="en-US" altLang="zh-CN" sz="3200"/>
              <a:t>print</a:t>
            </a:r>
            <a:r>
              <a:rPr lang="zh-CN" altLang="en-US" sz="3200"/>
              <a:t>（</a:t>
            </a:r>
            <a:r>
              <a:rPr lang="en-US" altLang="zh-CN" sz="3200"/>
              <a:t>str1,,str2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1271905" y="4821555"/>
            <a:ext cx="105549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join</a:t>
            </a:r>
            <a:r>
              <a:rPr lang="zh-CN" altLang="en-US" sz="3200"/>
              <a:t>方法：格式为</a:t>
            </a:r>
            <a:r>
              <a:rPr lang="zh-CN" altLang="en-US" sz="3200">
                <a:solidFill>
                  <a:srgbClr val="FF0000"/>
                </a:solidFill>
              </a:rPr>
              <a:t>字符串</a:t>
            </a:r>
            <a:r>
              <a:rPr lang="en-US" altLang="zh-CN" sz="3200">
                <a:solidFill>
                  <a:srgbClr val="FF0000"/>
                </a:solidFill>
              </a:rPr>
              <a:t>1.join(</a:t>
            </a:r>
            <a:r>
              <a:rPr lang="zh-CN" altLang="en-US" sz="3200">
                <a:solidFill>
                  <a:srgbClr val="FF0000"/>
                </a:solidFill>
              </a:rPr>
              <a:t>字符串</a:t>
            </a:r>
            <a:r>
              <a:rPr lang="en-US" altLang="zh-CN" sz="3200">
                <a:solidFill>
                  <a:srgbClr val="FF0000"/>
                </a:solidFill>
              </a:rPr>
              <a:t>2)</a:t>
            </a:r>
            <a:r>
              <a:rPr lang="en-US" altLang="zh-CN" sz="3200">
                <a:solidFill>
                  <a:schemeClr val="tx1"/>
                </a:solidFill>
              </a:rPr>
              <a:t>,</a:t>
            </a:r>
            <a:r>
              <a:rPr lang="zh-CN" altLang="en-US" sz="3200">
                <a:solidFill>
                  <a:schemeClr val="tx1"/>
                </a:solidFill>
              </a:rPr>
              <a:t>作用是以</a:t>
            </a:r>
            <a:r>
              <a:rPr lang="en-US" altLang="zh-CN" sz="3200">
                <a:solidFill>
                  <a:schemeClr val="tx1"/>
                </a:solidFill>
              </a:rPr>
              <a:t>“</a:t>
            </a:r>
            <a:r>
              <a:rPr lang="zh-CN" altLang="en-US" sz="3200">
                <a:solidFill>
                  <a:schemeClr val="tx1"/>
                </a:solidFill>
              </a:rPr>
              <a:t>字符串</a:t>
            </a:r>
            <a:r>
              <a:rPr lang="en-US" altLang="zh-CN" sz="3200">
                <a:solidFill>
                  <a:schemeClr val="tx1"/>
                </a:solidFill>
              </a:rPr>
              <a:t>1”</a:t>
            </a:r>
            <a:r>
              <a:rPr lang="zh-CN" altLang="en-US" sz="3200">
                <a:solidFill>
                  <a:schemeClr val="tx1"/>
                </a:solidFill>
              </a:rPr>
              <a:t>为连接符，穿插到</a:t>
            </a:r>
            <a:r>
              <a:rPr lang="en-US" altLang="zh-CN" sz="3200">
                <a:solidFill>
                  <a:schemeClr val="tx1"/>
                </a:solidFill>
              </a:rPr>
              <a:t>“</a:t>
            </a:r>
            <a:r>
              <a:rPr lang="zh-CN" altLang="en-US" sz="3200">
                <a:solidFill>
                  <a:schemeClr val="tx1"/>
                </a:solidFill>
              </a:rPr>
              <a:t>字符串</a:t>
            </a:r>
            <a:r>
              <a:rPr lang="en-US" altLang="zh-CN" sz="3200">
                <a:solidFill>
                  <a:schemeClr val="tx1"/>
                </a:solidFill>
              </a:rPr>
              <a:t>2”</a:t>
            </a:r>
            <a:r>
              <a:rPr lang="zh-CN" altLang="en-US" sz="3200">
                <a:solidFill>
                  <a:schemeClr val="tx1"/>
                </a:solidFill>
              </a:rPr>
              <a:t>的每一个字符之间。例：</a:t>
            </a:r>
            <a:r>
              <a:rPr lang="en-US" altLang="zh-CN" sz="3200">
                <a:solidFill>
                  <a:schemeClr val="tx1"/>
                </a:solidFill>
              </a:rPr>
              <a:t>str1.join(str2)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\Desktop\列表.png列表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675765" y="674370"/>
            <a:ext cx="9200515" cy="6690360"/>
          </a:xfrm>
          <a:prstGeom prst="rect">
            <a:avLst/>
          </a:prstGeom>
        </p:spPr>
      </p:pic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2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7417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列表</a:t>
            </a:r>
            <a:endParaRPr lang="zh-CN" altLang="en-US" sz="4400" dirty="0">
              <a:solidFill>
                <a:srgbClr val="7F7F7F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935" y="5071745"/>
            <a:ext cx="3333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当然也可以给列表里的元素排序等等，如果后面需要用到，我门再学</a:t>
            </a: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746,&quot;width&quot;:19199}"/>
</p:tagLst>
</file>

<file path=ppt/tags/tag10.xml><?xml version="1.0" encoding="utf-8"?>
<p:tagLst xmlns:p="http://schemas.openxmlformats.org/presentationml/2006/main">
  <p:tag name="KSO_WM_UNIT_PLACING_PICTURE_USER_VIEWPORT" val="{&quot;height&quot;:4220,&quot;width&quot;:4501}"/>
</p:tagLst>
</file>

<file path=ppt/tags/tag11.xml><?xml version="1.0" encoding="utf-8"?>
<p:tagLst xmlns:p="http://schemas.openxmlformats.org/presentationml/2006/main">
  <p:tag name="KSO_WM_UNIT_PLACING_PICTURE_USER_VIEWPORT" val="{&quot;height&quot;:13155,&quot;width&quot;:13035}"/>
</p:tagLst>
</file>

<file path=ppt/tags/tag13.xml><?xml version="1.0" encoding="utf-8"?>
<p:tagLst xmlns:p="http://schemas.openxmlformats.org/presentationml/2006/main">
  <p:tag name="KSO_WPP_MARK_KEY" val="f3cedc26-f332-4404-90fb-27a04f946759"/>
  <p:tag name="COMMONDATA" val="eyJoZGlkIjoiZGQ0N2NjZjdjMjgxYTEwMTBjYzkyZDEyNGM2NjhjMDYifQ=="/>
</p:tagLst>
</file>

<file path=ppt/tags/tag2.xml><?xml version="1.0" encoding="utf-8"?>
<p:tagLst xmlns:p="http://schemas.openxmlformats.org/presentationml/2006/main">
  <p:tag name="KSO_WM_UNIT_TABLE_BEAUTIFY" val="smartTable{dcf79b5f-08f9-4fcb-a625-a944f2395b2e}"/>
</p:tagLst>
</file>

<file path=ppt/tags/tag3.xml><?xml version="1.0" encoding="utf-8"?>
<p:tagLst xmlns:p="http://schemas.openxmlformats.org/presentationml/2006/main">
  <p:tag name="KSO_WM_UNIT_PLACING_PICTURE_USER_VIEWPORT" val="{&quot;height&quot;:10800,&quot;width&quot;:17942}"/>
</p:tagLst>
</file>

<file path=ppt/tags/tag4.xml><?xml version="1.0" encoding="utf-8"?>
<p:tagLst xmlns:p="http://schemas.openxmlformats.org/presentationml/2006/main">
  <p:tag name="KSO_WM_UNIT_PLACING_PICTURE_USER_VIEWPORT" val="{&quot;height&quot;:2145,&quot;width&quot;:13620}"/>
</p:tagLst>
</file>

<file path=ppt/tags/tag5.xml><?xml version="1.0" encoding="utf-8"?>
<p:tagLst xmlns:p="http://schemas.openxmlformats.org/presentationml/2006/main">
  <p:tag name="KSO_WM_UNIT_TABLE_BEAUTIFY" val="smartTable{f5a5f966-9f6f-499d-8c23-6d1f88510c21}"/>
</p:tagLst>
</file>

<file path=ppt/tags/tag6.xml><?xml version="1.0" encoding="utf-8"?>
<p:tagLst xmlns:p="http://schemas.openxmlformats.org/presentationml/2006/main">
  <p:tag name="KSO_WM_UNIT_PLACING_PICTURE_USER_VIEWPORT" val="{&quot;height&quot;:1245,&quot;width&quot;:7920}"/>
</p:tagLst>
</file>

<file path=ppt/tags/tag7.xml><?xml version="1.0" encoding="utf-8"?>
<p:tagLst xmlns:p="http://schemas.openxmlformats.org/presentationml/2006/main">
  <p:tag name="KSO_WM_UNIT_PLACING_PICTURE_USER_VIEWPORT" val="{&quot;height&quot;:2760,&quot;width&quot;:2430}"/>
</p:tagLst>
</file>

<file path=ppt/tags/tag8.xml><?xml version="1.0" encoding="utf-8"?>
<p:tagLst xmlns:p="http://schemas.openxmlformats.org/presentationml/2006/main">
  <p:tag name="KSO_WM_UNIT_PLACING_PICTURE_USER_VIEWPORT" val="{&quot;height&quot;:3705,&quot;width&quot;:8220}"/>
</p:tagLst>
</file>

<file path=ppt/tags/tag9.xml><?xml version="1.0" encoding="utf-8"?>
<p:tagLst xmlns:p="http://schemas.openxmlformats.org/presentationml/2006/main">
  <p:tag name="KSO_WM_UNIT_PLACING_PICTURE_USER_VIEWPORT" val="{&quot;height&quot;:7635,&quot;width&quot;:8265}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A4MDM4Njg1MjMzIiwKCSJHcm91cElkIiA6ICIxOTQ0MzA4MzEyIiwKCSJJbWFnZSIgOiAiaVZCT1J3MEtHZ29BQUFBTlNVaEVVZ0FBQXNJQUFBTDRDQVlBQUFCeDg1RVNBQUFBQ1hCSVdYTUFBQXNUQUFBTEV3RUFtcHdZQUFBZ0FFbEVRVlI0bk96ZGVYaFU1Y0grOGZ1Wm1ZUTFnT3k3aWxUVWFETG54SXJXRlZBVUs0c2JBckpJWmJHL3V0U3FkVVVVcXEwVyt4WnRWUkFCMmJjZ29xTFl1cjIyZFNzeldWekFGeXUwc29jdEpKQnQ1dm45QVprR1pDZkp5V1Mrbit2aXVzNmM1Wmw3a2dIdW5EeHpqZ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EVWVNYnJBS2k1TWpJeTZsdHJyN0xXWG1xTXVWQlNPMG5OSkNWNUhLMm1LTFBXYnBPMDNoanpEMGtmRmhZV3ZyVnExYXBkWGdjREFBQkhSaEhHRDV4enpqa25KU1VsM1N2cGRrbU52TTRUVDZ5MWhkYmF5ZEZvOUhjNU9UbWJ2YzREQUFBT2pTS00vV1JrWk53WWpVWW5HV05PTXNZb0dBenF3Z3N2bE91NmF0ZXVuWm8wYWFKQUlPQjF6QnFockt4TU8zZnUxSVlOR3hRS2hmU1BmL3hELy96blAyV3RsYVI4U1hlRlFxSHAzcVlFQUFDSFFoRkdPYi9ydXM5SXVrdVNMcjMwVXQxMTExMDYrZVNUUFk0Vlg5YXZYNjlubjMxV2YvbkxYOHBYVFEyRlFxTWxsWGtZQ3dBQUhBUkZHSklVY0YzM0pVbTNwS1NrYU15WU1lclJvNGZYbWVMYUo1OThva2NlZVVUYnQyK1hwQ1hHbVA0clZxd285VG9YQUFENEw3L1hBZUE5eDNHZU5zYjh2eFl0V21qS2xDbHlYZGZyU0hHdmZmdjJ1dUtLSy9UaGh4OXExNjVkWjBocXYySERodGU4emdVQUFQNkxNOElKTGhnTUR2TDVmTE9iTkdtaTZkT25xME9IRGw1SHFsVTJiZHFrWWNPR2FjdVdMWkowUnlnVStwUFhtUUFBd0Y0VTRRVG1PRTViWTh6WGZyKy8wWFBQUGFldVhidDZIYWxXK3VLTEwzVHJyYmVxdExTMHNLeXNMQzAzTi9kZlhtY0NBQUNTeitzQThJNHg1bytTR2cwWU1JQVNYSVhPUHZ0czNYYmJiVExHTkFnRUFwTzl6Z01BQVBiaWpIQ0NTa3RMNnhvSUJENXAwNmFORmk5ZXJPVGtaSzhqMVdxbHBhVWFNR0NBMXF4Wm8wZ2tjbVYyZHZZN1htY0NBQ0RSY1VZNFFmbjkvc2NsYWVUSWtaVGdhcENVbEtRNzc3eFQwbisvOWdBQXdGc1U0UVNVbnA2ZWFveTVzbDI3ZHVyVHA0L1hjUkxHSlpkY29rNmRPa25TK1JrWkdjeEZBUURBWXhUaEJPVDMrMGRJVXI5Ky9XUU1zMk9xaXpGR1E0WU1rU1JGbzlGZmVod0hBSUNFUnhGT01LbXBxY25XMnFHQlFFRFhYWGVkMTNFU1R2ZnUzWldVbENSalRLOVRUam1scnRkNUFBQklaQlRoQkpPY25IeUpNYWFwNHpocTBxU0oxM0VTVHNPR0RYWHBwWmRLVXVPbVRadjI5VG9QQUFDSmpDS2NZS3kxVjBqU2hSZGU2SFdVaE5XdFd6ZEprclgycHg1SEFRQWdvVkdFRTR3eHByZTA5NE5iOEVaNmVucjU0c1ZlNWdBQUlORlJoQk5JYW1wcVUyUE1tVTJiTnRYSko1L3NkWnlFMWFaTkc3VnExVXJHbUZQUzB0SmFlcDBIQUlCRVJSRk9JRWxKU1dtUzFMbHpaNitqSkx5MHREUkpVaUFRdU1qaktBQUFKQ3lLY0FJeHhwd2hTYWVlZXFyWFVSTGVtV2VlV2I2WTRXVU9BQUFTR1VVNGdaUVg0ZG95TFNJU2lXanMyTEdLUnFQN3JkKzllN2NlZSt3eEZSY1hlNVRzeU5xMWF5ZEpzdGFlNW5FVUFBQVNWc0RyQUtnKzF0clRqVEhxMkxHajExSDJzMlRKRW8wZlAvNm85MSt4WW9Va2FlUEdqZnIwMDAvbDgrMy84OXlzV2JOVVhGeXNPblhxVkdyT3l0U3FWYXZ5eFpyMXpRQUFBS2lOSE1jSnU2NXJ2L25tRzF1VFJLTlJXMVpXWnN2S3lxenJ1bmJYcmwyeHh3ZGJWKzdqanorMlAvLzV6L2NiYTkyNmRiWmJ0MjUyM2JwMU5oS0oyT0hEaDlzdFc3WlU5MHM2b3JWcjExclhkYTNqT0t1OGZsOEFBSkNvT0NPY1FJd3hyU1hwcEpOTzhqcktmb3d4OHZ2OXNjYytuMisveHdkYk4zejRjSDMxMVZjeXh1aWlpeTdTbmoxNzlQbm5uMnZjdUhFYVBIaXcyclp0SzBucTI3ZXZKa3lZb04vOTduZlY4MktPVXFOR2pTUkp4cGhtSGtjQkFDQmhVWVFUU3dOSnFsKy92dGM1VHRpMGFkTTBkdXhZZGUzYVZWZGNjWVY2OXV5cHA1OStXcDkvL3JraWtZamVmLzk5N2RxMVM0V0ZoY3JQejFkMmRuYkY2L2Q2cm03ZDJOMlY2M21aQXdDQVJFWVJUaXoxSkNrNU9kbnJISlZpMWFwVit0blBmcVpObXphcGJkdTJ1dnp5eS9XakgvMUk3ZHUzVi9QbXpkVzBhVk0xYnR4WVM1Y3UxY3N2djZ4bm4zM1c2OGd4U1VsSjVZdTE0NXNCQUVBY29nZ25JR09NMXhIMms1R3gveFhFTHI3NGh6ZGNxN2h1MUtoUkdqSmtpTFp1M2FxT0hUdnEzWGZmMWVtbm42NXp6ejFYNTU1NzdnK083ZFdybDNyMDZGSDV3U3RIemZwbUFBQ1FRQ2pDQ2NSYVcyU01hVmhjWEZ5anBrZVVYd1dpcEtSRUYxeHdnVDc3N0xQOTVnTm5aR1RvbzQ4KzJpOXpkbmEyVWxKU1ZGQlFvSTgvL2poV3BqTXlNdFN5NWY0M2E5dXhZNGMrL3ZqamFuZ2xSNiswdExSOHNlWmU0dzBBZ0ZxT0lweFlDaVUxM0xOblQ0MHF3dVcyYk5taVJvMGEvZUNEY2dlVG5wNnVxNisrV3NPR0RWTkJRWUYrK2N0ZlN0bzc3ZU90dDk3YWI5OExMcmlnU3ZLZWlQSnJIRnRyaXp5T0FnQkF3dUtHR2duRUdMTkprclp2Mys1MWxJUDY1Sk5QbEpxYWV0VDdqeGd4UXExYnQxWkpTWW0rKys2N0treFcrZkx6ODhzWHQzcVpBd0NBUkVZUlRpd2JKQ2t2TDgvckhEL3dyMy85U3krODhJSUdEaHg0MU1jc1diSkVPM2JzMEcyMzNhYWYvL3puK3RlLy9sV0ZDU3ZYenAwN0pVbkdHSW93QUFBZVlXcEVBckhXZm1PTXVmSS8vL21QemovL2ZLL2p4THoyMm12Nnd4LytvRkdqUnVuQ0N5ODhxbVBtenAyckJRc1dhTktrU1dyWnNxWFMwdExVcVZNbmxaYVdxbS9mdmxXYytNUnQyclNwZlBFL1h1WUFBQ0NSVVlRVGlMVjJwVEZHYTlhczhUcktmbHExYXFVLy92R1BjaHpub050SGpScFY4WEpqa3FSVFRqbEZVNlpNVWJObWUrOUhjZFpaWjBuYWUzV0ovL21mLzlsdjM3dnZ2cnNLVXArWTlldlhTNUtzdGQ5NkhBVUFnSVJGRVU0Z3hwaFZrbXBjRVQ3UzJlblJvMGYvWU4yaFBnQjNZQWsrMURxdnJWeTVVcElValViREhrY0JBQ0JoTVVjNGdmaDh2bXhKV3IxNnRkZFJFbDUyZHJZa3llZnovYzNqS0FBQUpDeUtjQUpac1dKRm5yWDIvL0x5OHZUOTk5OTdIU2RoYmQ2OFdSczJiSkNrLzRURDRmVmU1d0VBSUZGUmhCUFA2NUwwMFVjZmVaMGpZWldmRGJiV2NqWVlBQUFQVVlRVGpESG1MNUwwOTcvLzNlc29DZXZERHorVUpCbGpsbmtjQlFDQWhFWVJUakRidG0zN1FGTCtQLy81VCszYXRjdnJPQWxuOSs3ZGV1Kzk5MlN0TFRUR0xQWTZEd0FBaVl3aW5HRFdyRmxUSkdsV2FXbXBYbnZ0TmEvakpKd1BQL3l3L1BiS2I2OVlzV0szMTNrQUFFaGtGT0VFRklsRXBralM0c1dMWmEzMU9rN0NzTlpxMXF4WjVRK2Y4eklMQUFDZ0NDZWs3T3pzc0xYMnc3VnIxMnI1OHVWZXgwa1luM3p5U2ZuMWcwUGhjUGhEci9NQUFKRG9LTUtKNjFGSm1qUnBra3BMUzczT1V1dVZsWlhwdWVmMm5nU09ScVBqUEk0REFBQWsrYjBPQUc5czNMaHhiWnMyYlg2OGMrZk8wNjIxK3ZHUGYreDFwRnB0L3Z6NWV2MzExMld0L1h0V1Z0YjlYdWNCQUFDY0VVNW9aV1ZsZDBncWZPV1ZWNVNibSt0MW5GcHI5ZXJWZXZiWlp5VnBUelFhL2VIOW9nRUFnQ2Nvd2drc0p5Zm51MmcwK3N1eXNqTGRkOTk5MnJScGs5ZVJhcDF0MjdicFY3LzZsVXBLU2hTTlJzZG5aMmQvNlhVbUFBQ3dGMU1qRXR6R2pSdERiZHEwYWJkNzkrNk1Eejc0UUpkZGRwbFNVbEs4amxVcjVPWGw2ZWMvLzduV3JsMHJTUXZENGZCZFhtY0NBQUQveFJsaHlCanpDMGxMMXExYnB5RkRodWp6enovM09sTGN5ODNOMVpBaFEvVHR0OTlLMHJ2NStmbER2TTRFQUFEMlo3d09nQm9qNExydVZFbERKS2xQbno0YU5XcVUyclJwNDNHcytKS1hsNmVYWDM1WkN4Y3VMTDlHODZ2R21KdFdyRmpCcFRrQUFLaGhLTUxZait1Nm95VTlMYW1STVVZWFgzeXhldlRvb1M1ZHVxaEZpeFpxMkxDaEFvR0ExekZyaEVna29vS0NBdVhsNVduVnFsWDY4TU1QOWQ1Nzd5a2FqVXBTb2JWMmJEZ2Nmc2JybkFBQTRPQW93dmlCdExTMGxuNi8vMGxKQTR3eERiek9FMmYyU0ZwY1ZsYjJRRTVPenZkZWh3RUFBSWRHRWNZaGRlblNKYVYrL2ZxRGpUR1hTVXFUMUVKU1kwbWNFdDRyWXEzZEtXbXJwQnhyN1VlUlNHUkdibTd1ZHErREFRQUFvQlp5WGRlNnJtdTl6Z0VBQU9JYlY0MEFBQUJBUXFJSUF3QUFJQ0ZSaEFFQUFKQ1FLTUlBQUFCSVNCUmhBQUFBSkNTS01BQUFBQklTUlJnQUFBQUppU0lNQUFDQWhFUVJCZ0FBUUVLaUNBTUFBQ0FoVVlRQkFBQ1FrQ2pDQUFBQVNFZ1VZUUFBQUNRa2lqQUFBQUFTRWtVWUFBQUFDWWtpREFBQWdJUkVFUVlBQUVCQ29nZ0RBQUFnSVZHRUFRQUFrSkFvd2dBQUFFaElGR0VBQUFBa0pJb3dBQUFBRWhKRkdBQUFBQW1KSWd3QUFJQ0VSQkVHQUFCQVFxSUlBd0FBSUNGUmhBRUFBSkNRS01JQUFBQklTQlJoQUFBQUpDU0tNQUFBQUJJU1JSZ0FBQUFKaVNJTUFBQ0FoRVFSQmdBQVFFS2lDQU1BQUNBaFVZUUJBQUNRa0NqQ0FBQUFTRWdVWVFBQUFDUWtpakFBQUFBU0VrVVlBQUFBQ1lraURBQUFnSVJFRVFZQUFFQkNvZ2dEQUFBZ0lWR0VBUUFBa0pBb3dnQUFBRWhJRkdFQUFBQWtKSW93QUFBQUVoSkZHQUFBQUFtSklnd0FBSUNFUkJFR0FBQkFRcUlJQXdBQUlDRlJoQUVBQUpDUUtNSUFBQUJJU0JSaEFBQUFKQ1NLTUFBQUFCSVNSUmdBQUFBSnlYZ2RBRGdTeDNGNlNPcFYvdGdZYzQ4a1dXdWZxYkRieCtGd09MTzZzd0VBZ1BnVjhEb0FjQlRLeXN0dlJSWFhSU0tSNjZvM0VnQUFpSGRNalVDTkZ3NkgvMjZ0M1hhWVhmTEx5c3JlckxaQUFBQ2dWcUFJSXg2VVNacC9tTzEvL2ZMTEwwdXFLd3dBQUtnZEtNS0lGNHNQdGNGYXU3QTZnd0FBZ05xQklveTRzR3ZYcm84azVSKzQzbHBidUgzNzlpVWVSQUlBQUhHT0lveTRzSHIxNm1KcjdhSUQxeHRqM2x1elprMlJGNWtBQUVCOG93Z2pibGhyZjNCNXRHZzB5aVhUQUFEQWNhRUlJMjVzM3J6NUEwbUZGVmJ0S1MwdHBRZ0RBSURqUWhGRzNGaS9mdjF1U1JYbkEzLzQ1WmRmRm5pVkJ3QUF4RGVLTU9KS05CcXRPRStZRDhrQkFJRGpSaEZHWE5telo4Kzdrb3FzdFNXbHBhVUx2TTREQUFEaUYwVVljV1hWcWxXN3JMVnZHR1ArbHB1YnU5M3JQQUFBSUg0RnZBNEFIQ3RyN1FKSnJiM09BUUFBNHB2ZjZ3REEwVXBMUzJ2ZnJsMjdjY2FZWjR3eHZtYk5tbjI4ZWZObXpnb0RBSURqWXJ3T0FCeEphbXBxeCtUazVIdU5NYmRKU3Fxd3FVelNORWxQaDBLaDFkNmtBd0FBOFlvendxaXhITWM1dVczYnRrOEVBb0VaeHBnTGZENmZ2MXUzYnJyOTl0dmw4L24wM1hmZitheTFHWkorMGJwMTY0NnRXN2YrZXVQR2pkdTh6ZzBBQU9JRFo0UlI0d1NEd1ZPTU1iODJ4b3lVRlBENWZPcldyWnR1dSswMmRlclVLYmJmOTk5L3J4ZGZmRkh2dlBPT0lwR0lKRVVrelloRUlyL0x6czcreHFQNEFBQWdUbENFVVdPa3BhV2Q2dmY3eXd1dzMrLzNxM3YzN2hvOWVyUk9QZlhVUXg2M2J0MjZXQ0V1S3l1VDloYmltV1ZsWmIvTHljbFpWVTN4QVFCQW5LRUl3M1BubkhOT3A2U2twUHNsM2FwOUJiaEhqeDRhUFhxMFRqbmxsS01lWi8zNjlYcnh4UmUxZlBseWxaV1Z5Vm9ibFRTcnJLenN0N201dVN1cktENEFBSWhURkdGNEppTWo0N1JvTlBxQU1XYTQ5aFhneXkrL1hMZmRkcHM2ZHV4NDNPTnUyTEJCa3laTjBsdHZ2UlVyeE1hWU9kYmEzNGJENGE4cTd4VUFBSUI0UmhGR3RYTmR0N08xOWdGSnc0MHh2a0Fnb0N1dXVFS2pSbzA2b1FKOG9JMGJOOFlLY1dscGFma1o0bm5SYVBUSjdPenNMeXZ0aVFBQVFGeWlDS1BhcEtlbm4yNk1lY0FZTTZ4aUFSNDllclE2ZE9oUVpjKzdhZE1tVFpvMFNjdVdMYXRZaUJkRUlwRW5jbkp5dnFpeUp3WUFBRFVhUlJoVkxpMHRyWXZmNzM5UTBsQmpqQWtFQXJyeXlpczFldlJvdFd2WHJ0cHliTjY4V1pNblQ5YWJiNzZwa3BJU1dXdXRNV1poYVducGIzSnpjM09yTFVnY1NrdEx5enR3bmQvdmIyeXRMWTVHbzBVVjErZmw1VTFadjM3OUE5V1hEZ0NBNDBNUlJwVTU1NXh6emdnRUFnOUpHbXlNTVVsSlNiRUMzTFp0Vzg5eWJkbXlSWk1uVDlZYmI3eFJzUkF2c3RZK0VRNkhzejBMRmtlYU4yOCtxbVhMbG5kLzlkVlhsMG5hNUhVZUFBQ09CMFVZbGM1MTNUTWxQU3hwa0NTVGxKU2txNjY2U3FOSGoxYWJObTA4VHZkZmVYbDVzVUpjWEZ3c1NkWmF1OWhhKzV1c3JLd3NyL1BWVVBVNmR1ejRoL3IxNjNldFg3KytzMzc5K3Z2cjE2OS8zcVpObThZWEZoYnlRd1FBSUs1UWhGRnAwdFBUVTMwKzMwUEdtSUdTVEhKeXNucjE2cVZSbzBhcGRldldYc2M3cEx5OFBFMlpNa1ZMbHk2TkZXSkpTeUtSeVBqczdPeXd4L0ZxakFZTkdseCt5aW1uL0xtZ29PQ3p0V3ZYM3VhNmJrRW9GS3JidkhuellXM2F0SG0wb0tEZ0grdlhyMys0dUxqNC83ek9DZ0RBMGFBSTQ0U2xwYVdkSFFnRUhwWTBRSktTazVOMTlkVlhhOVNvVVdyVnFwWEg2WTdlMXExYlk0VzRxS2hJMm51R2VLa3habndvRkZyaGRUNnZKQ2NubjlteFk4ZUo5ZXJWTzN2ZHVuVy8zTFp0MndKSmNsM1hoa0toSkVsbGt1cTNhOWZ1NFJZdFd0eTFaY3VXU2V2V3JidFBVdFRUNEFBQUhBRkZHTWN0SXlQakhHdnRJNUw2UzFLZE9uVjA5ZFZYYStUSWtYRlZnQSswYmRzMlRaa3lSYSs5OWxwNUlaYTFkcW1rOGVGdytKL2Vwdk5FcXpadDJvemNzR0hEUkVtN3lsZWVkdHBwUzc3OTl0dnJWS0h3MXFsVHAwdEtTc3FsZVhsNWs3MElDZ0RBc2FBSTQ1ZzVqcE11NlJGanpBM1MzZ0w4MDUvK1ZDTkhqbFRMbGkwOVRsZDV0bS9mSGl2RWUvYnNLVi85UmpRYUhaZVZsZlc1bDltODREaE9XU1FTMlhHbzdYNi92MGs0SEc0Z3FiZ2FZd0VBY053b3dqaHF3V0F3YUl3Wlk0eTVUdHBiZ0h2MzdxMFJJMGFvUllzV1hzZXJNdHUzYjlmTEw3K3MxMTU3VGJ0Mzc1WWtXV3VYUlNLUmNUazVPWjk2SEsvYTdKc0tVVTlTMGZGc0J3Q2dwcUVJNDRqUzB0TGNRQ0R3aUtSckphbHUzYnF4QXR5OGVYT1AwMVdmSFR0MmFPclVxWHIxMVZjckZ1SzNJNUhJNHprNU9aOTRISy9LVVlRQkFMVU5SUmlINUxwdWhyVjJqREdtcjdTM0FQZnAwMGNqUm94UXMyYk52STdubVowN2Q4WUtjV0ZoWWZucWQ2eTFqNFhENFkrOXpGYVZLTUlBZ05xR0lvd2ZjQnpuWEVtUEdtTjZTMUs5ZXZYVXQyOWYzWHJycldyYXRLbkg2V3FPL1B6OFdDRXVLQ2lRSkZsci8ycXRmU3dySyt2dkhzZXJkSzdyMnRMUzBuV0gycDZVbE5TT0lnd0FpQ2NVWWNTa3A2ZWY1L2Y3SDVYMFUybHZBZTdYcjU5dXZmVlduWFRTU1I2bnE3bnk4L00xZmZwMFpXWm14Z3F4cEhmTHlzb2V6OG5KK2NqTGJKVnAzMVVpYnBSVWVyRHRwNTU2NnJ6dnZ2dHV5S0cyQXdCUTAxQ0VvYlMwdEs1K3YzK3NNYWFYSk5Xdlh6OVdnSnMwYWVKMXZMaXhhOWN1dmZMS0sxcTBhSkYyN1lwZFplejlmVk1tL3RmTGJBQUE0SWNvd2duTWNad0x0SGNLeEZYUzNnSjg3YlhYNnRaYmIxWGp4bzA5VGhlL0Nnb0s5TW9ycjJqaHdvV3hRbXl0L1ZEUzJIQTQvS0czNlFBQVFEbUtjQUlLQm9NLzhmbDhZeVgxbEtRR0RScm91dXV1MC9EaHd5bkFsYWlnb0VBelpzelF3b1VMbForZlg3NzZvMGdrTWpZN08vdDlMN01CQUFDS2NFSUpCb01YR21NZU04WmNMa2tOR3phTUZlQkdqUnA1SGEvV0tpd3NqQlhpblR0M2xxLyttNlN4b1ZEb1BRK2pBUUNRMENqQ0NjQjEzWXNsUFNhcHU3UzNBRjkvL2ZVYVBueTRVbEpTUE0yV1NIYnYzcTJaTTJkcS92ejVzVUpzcmYySDlrNlorS3UzNlFBQVNEd1U0VnJNY1p4TGpER1BTZW9tU1NrcEticmhoaHMwYk5nd0NyQ0hkdS9lclZtelptbisvUG5hc1NOMngrSlBvdEhvbzFsWldYL3hNaHNBQUltRUlsd0xCWVBCeS9aTmdiaFUybHVBYjd6eFJnMGJOa3dOR3piME9oNzIyYk5uVDZ3UWI5KytYWkprcmYzTUdQTm9LQlJhN25FOEFBQnFQWXB3TGVLNmJuZnRuUUp4c1NRMWF0UW9Wb0FiTkdqZ2FUWWMycDQ5ZXpSbnpoek5temRQMjdadGt5Ulphei9mVjRqZjlqZ2VBQUMxRmtXNEZuQWNwNGVreDQweEYwcFM0OGFOMWI5L2Z3MGRPbFQxNjlmM09CMk9WbEZSVWF3UWI5MjZ0WHoxaW4xVEp0NlNaRDJNQndCQXJVTVJqbC9HY1p3ZXhwakhKZjFFMmx1QWI3cnBKZzBaTW9RQ0hNZUtpb28wZCs1Y3paMDd0MkloRGtlajBURlpXVm5MUkNFR0FLQlNVSVRqajBsUFQ3L0M3L2MvTHVsOFNXclNwRW1zQU5lclY4L2plS2dzeGNYRm1qZHZudWJNbWFPOHZEeEprclUyS3hLSlBKcVRrL09HS01RQUFKd1FpbkQ4TUs3cjlwVDB1S1N1a25UU1NTZHB3SUFCR2p4NHNPcldyZXR0T2xTWjR1Sml6WjgvWDNQbXpOR1dMVnZLVitkWWE4ZUV3K0hYUlNFR0FPQzRVSVJyUHVNNHpsWGFPd2Y0eDlMZUFqeHc0RURkZlBQTkZPQUVVbEpTb2dVTEZtajI3Tm5hdkhseitlcmNmWE9JbDBxS2VoZ1BBSUM0UXhHdXVYekJZTENYTWVaeFkweUdKRFZ0MmxTREJnM1NvRUdEVktkT0hhL3p3U01sSlNWYXVIQ2haczJhRlN2RTF0b3ZvOUhvbU96czdOZEVJUVlBQU5VbEdBeisxSFhkcXpJeU1wSXFZVGhmZW5yNk5hN3JybkJkMTdxdWE2KzQ0Z283YmRvMFcxUlVaS3ZheG8wYmJkKytmVzBrRXFueTUvTEt1KysrYTRjTUdXSkxTa3BzSkJLeDRYRFlUcGd3d1phV2xoN3gyRysrK2NhT0hqM2FYbkRCQmZiU1N5KzFmL25MWDZ5MTF1Ymw1ZG5ldlh2YlZhdFdWWFg4bUpLU0VqdG56aHpicTFjdlcvNWVjVjMzUzhkeHJwZmtxNFQzSWdBQXRScG5oQ3VCNHpnVGpESDNXR3QzR0dOZXQ5WXUycjU5K3p0cjFxd3BPb1poZkk3alhLTzlVeUNDa3RTc1dUUGRmUFBOR2pod29KS1RrNnNtZklMWnNXT0hycnZ1T3Izd3dndnEwcVdMZXZic0tXT004dkx5OVBISEh4LzI2L3o5OTk5cnlKQWhHalpzbVByMzc2K0NnZ0lWRnhlclE0Y09rcVEzMzN4VHI3enlpdWJObXllZnIvcDZhR2xwcVRJek16Vno1a3h0M0xpeGZQWEtmVk1tRmt1S1ZGc1lBQURpQ0VXNEVwUVg0WXJyckxVRnhwZzNvOUZvWmpRYVhaYVRrMU40aU1OOXdXQ3c5NzRwRU9tUzFLSkZDOTE4ODgyNjZhYWJhbXdCM3JScGsxcTFhdVYxakdQMjV6Ly9XYXRXcmRLenp6NHJTVnE1Y3FWS1MwdDF5eTIzSExFSVAvVFFRL0w3L1JvL2Z2eEJ0MGVqVWZYcDAwZTMzMzY3cnJycXFpckpmemlscGFWYXZIaXhaczZjcVEwYk5wU3ZYaVhwMFZBb2xDa0tNUUFBKytIWHAxWEVHTk5RMGswK24yOUJJQkRZN0xydVl0ZDFCMmRrWkRRdTN5Y1lERjdodW02V3orZGJZb3hKYjlHaWhlNisrMjY5L3ZyckdqSmtpQ2NsT0RjM1Z4a1pHZHE5ZS9kQnQrZm41MnZpeElrYVBuejRVWSsxZE9sU2RlL2VYUk1tVEpBa2ZmYlpaeG8wYUpDNmR1MnEzcjE3NitPUFA5NXYvMDgvL1ZTREJnM1MrZWVmci83OSsrdnJyNytPamJsanh3N2RjODg5dXVDQ0M5UzdkMjlOblRwVkdSa1pLaWtwa2JSMy91elRUeit0YnQyNjZhS0xMdEpERHoya2dvS0MyUEhMbHkvWEZWZGNFWHQ4eGhsbkhOWFhKUktKNklNUFBsQ2ZQbjBPdVkvUDUxUDM3dDIxZkxrM2QwZE9Ta3JTVFRmZHBDVkxsdWlCQng1UTI3WnRKYW1McFBtTzQzd2REQWI3ZWhJTUFJQWFLdUIxZ0JNUkRBYXY5dmw4UC9ZNmg3WDJnaVBzVWwvU3RaS3VqVWFqeGE3ci9sVlNaalFhZlU1U0EwbEtUVTNWNU1tVGEreFZJTXB2OHJCbzBTTDE3ZHRYaXhZdE91cGpQLzMwVTczKyt1dXlkdTlWdmdvTEMvWElJNCtvYytmT2V1NjU1L1RiMy81V1M1Y3VqZTIvZVBGaVBmdnNzMHBPVHRZamp6eWk4ZVBIYTg2Y09aS2tzV1BIYXMrZVBiSHhmdjNyWCsvM1hMLzV6Vy8wL2ZmZmE5NjhlYXBUcDQ0ZWZQQkJQZlBNTXhvN2RxeTJiZHVtZGV2VzZheXp6anJtMS8vOTk5K3J1TGhZbXpadFV0KytmYlY1ODJZNWpxUEhIbnRNTFZ1MmpPMlhtcHFxWmN1V0hmUDRsU2tRQ09qR0cyOVVuejU5OUt0Zi9VcWZmUEtKakRFL01zYk1kUnpuUTJOTXhkUFZzVXV2MmZKdmtDUmpqRDNZUGdkNWZORGpqekRHSWNjNzBRemx5eFdHT1pyeGZqRDJVUnlmRUJrT0Z1WllNeHg0ZkdWa09IQy9veG52d0F3NnVxOUpwV2JROFgxZkRqZEdqY3BRR2UvUDR4bXZFcjR2aHh5akJtYW95dmVuakRFMkdvMGVkci9EZlUzS3QrMGI0NmoremxscnQ0WEQ0VC9Mbzk5YXhuVVJOc1lzbHVUNTVST01PYjRaSnNhWXV5UTlJS256bDE5K3FmNzkrK3UyMjI1VHo1NDlGUWpVbkcvTm9rV0xOR3ZXTFBYbzBVTno1ODVWbzBhTmp1bjRvVU9IcWtHREJySEgzYnAxVTFGUmtiNzk5bHMxYk5oUTY5YXRVMWxaV1d6NzdiZmZydWJObTB1U0Jnd1lvRHZ2dkZQUmFGUTdkKzdVMy83Mk44MllNU08yZmVUSWticmpqanNrU2R1M2I5ZXlaY3MwWjg2YzJMU053WU1INjhFSEg5VFlzV05qVjFobzBhTEZNWDhOQ2d2M3ptekp6czdXekprelZWcGFxdnZ2djErUFAvNjQvdnpuUDhmMmE5R2loYlp2MzY2eXNqTFB2b2RsWldYNjRJTVA5T0tMTCtxNzc3NHJYLzF2YSswNFNUY2NzSHZzeld1Tzk0MzgzK05QNVBCS0c2TXl4cWtKcjZVbVpLaXNjV3JDYTZrSkdTcHpuTnJ3OWVEcldmTXlXR3RQYUp6eUxuNHNZeGhqbEo2ZW5wdWRuZjMrY1QveENhZzViZXM0R0dQS1MvQmpYdWF3MXZZMHh2emtNTHZzbHZTMnBKeG9OUHB1ZG5iMjN5cHNtKzQ0emkyUzdsKzNidDJQeG93Wm94ZGVlQ0ZXaUpPU0t1TkNGQ2ZtdSsrK1V6UWFWYU5HamVUMyszK3dQUktKNkx6enpvczlQdSs4OC9UQ0N5L0VIcmR2MzM2Ly9aOTc3amt0WGJwVWFXbHBzY3ZBVmZnSlZNMmFOWXN0cDZTa3lGcXJzckt5MkFmQlRqNzU1UDIybDl1NGNhT3N0Um80Y09BUE1wYVdsaDdYWDlCeTVYZnNHejE2ZE93SGdWdHV1VVYzMzMyM290Rm83TU54NVdQLzhPUlQxU3NySzlONzc3Mm5TWk1tYWMyYU5lV3IxMHFhRUFxRlhwUlVKdW5sQXc0elIxcSs3TExMOXZ1QzdkcTFLL2E0cUtnb3RseGNYTHpmZm1WbFpiSEhiZHEwaVMyWGxKVHN0MTlwYVduc2NTUVNpUzFYUEw1OGZmbDc0MkRiRGx5V3BHZzArb050alJvMTJtKy9pdnNjT0ViRmJkWmFJeWwyKy9LSzJ3NjFYUEc0aXR2cTFhdDN6TWRVWEYvK202T0RiVHZTZUJXWGs1S1NEcnIrYURJY2FZeERMUi80T0JBSUhOVitoeHZ2VUdNYzdoaFZlSS83L2Y2anlsRHhtSVB0Vi83RDcyR2U5NGl2THhBSUhEYnJrVjVUK2IvUng1TDd3UDM4ZnY5Ulp6alkrbVBOY0todFBwL3Z1RE1jWW94S3pYQTBlUTRjNDJqZkR4VzNIZWI0bzg1Z3JUM2llK053MnlwK2I0ODNneVJUL245bCtYN1cyc0hHbU01K3Y5K3prNXB4WFlUTGhVS2h4NzE4ZnNkeFVpUWRXSVIzU1hyVFdwc1ppVVRlT3N5SDVTTGhjUGhsN1MzRXd5VGR2Mzc5K3RNZmZmVFJXQ0crOHNvclBTM0U5OTEzbjI2OTlWYk5uajFiTjZvLytLY0FBQ0FBU1VSQlZONTRvM3IyN0ttQkF3Zkd6cnI2L1g2dFdMSGlrTWRYTEo3ZmYvKzlwaytmcm9VTEY2cFRwMDc2K09PUGozcE9iY09HRFNWSm16ZHZqaTF2MnJRcHRyMXAwNmFTOWw2OW9YWHIxajg0dnZ3czh0YXRXL2NyMEVlalE0Y09xbCsvdmdvS0NtTGpHR05VcDA2ZC9hNFFrWmVYcDBhTkdsWHI5NnVzckV6dnZ2dXVKazJhcExWcjEwcVNyTFZyckxVVHNyS3lKbWx2QVQ2VXcvM0tUWkwwd1FjZm5IREdDc1g4aEt4ZXZicFN4Z0VBZU05eG5QTWxkZll5QXgrV3EwVFcyaDNXMmhuVzJyN2J0bTFyR1FxRkJvYkQ0VVdIS2NFVlJjTGg4TlJ3T0h4bU5Cb2RMbW5WaGcwYk5IYnNXUFhyMTA5TGx5NVZhV2xwVmIrRVEycmF0S251dU9NT3paOC9YdzBiTnRUUW9VT1BhNXp5S1JBYk5teFFmbjYrNXM2ZGU5VEhkdWpRUWFlZGRwcWVlKzQ1NWVmbmE5MjZkWm94WTBac2U2dFdyZVM2cmlaTW1LQk5tellwRW9ub20yKyswV2VmZlNacDc3U0ZsaTFiNnF1dnZqcm0zSUZBUUgzNjlORWYvdkFIN2RpeFExdTJiTkdVS1ZQVXExZXYvZmI3NnF1dmxKcWFlc3pqSDQreXNqSzkvZmJidXVHR0cvVFFRdzlwN2RxMXN0WitaNjM5ZVRnYzdweVZsZlZuSGI0RUF3Q1EwQ2pDbGNCYSs3NmtxM3crWDh0d09Ed3NIQTR2UGNackNGY1V6Y3JLbWg0S2hjNktScU8zU0ZxNWNlTkdQZjc0NCtyYnQ2OWVlKzIxMkJVU3ZKQ1NrcUlSSTBab3laSWx4M1g4S2FlY29nRURCdWkrKys3VDBLRkQ5Wk9mSEc1R3lRODk5ZFJUMnJwMXEzcjI3S2tISG5oQTExNTdyU1RGNXVNKzlkUlQ4dmw4dXVHR0czVGhoUmZxc2NjZTIyK2FRcytlUGZYWHYvNDE5amdqSTBPMzNIS0xKT21DQ3k1UVJrYUdNakl5SkVuYnRtMVQxNjVkdFczYk5rblNYWGZkcFpZdFc2cDM3OTY2OGNZYmRmcnBwK3ZlZSsrTmpXV3QxWHZ2dmFlZVBYc2UreGZtR0pTV2x1cXR0OTdTRFRmY29JY2ZmbGovK2M5L0pPbGZrbTRMaDhNL0NvZkRMNHBMcFFFQVVMdVYzMDNMNnh4VnpPZTY3bURIY2I0cWY3MVhYWFdWZmZYVlYyMXhjYkZOZEV1WExyVzlldlU2NnYzejh2THNwWmRlYWxldlhuM0VmZDkrKzIxN3h4MTNIUFhZeTVjdnQ5ZGVlNjB0S1NrNTZtT09SVWxKaVgzenpUZHRuejU5S3Q1SmJyWHJ1aVBGRDdVQWdEampPTTViKy80dnEvNkw3Ky9EZjU0MVh6UVVDczBLaDhPcDBXaDBzTFgyeTgyYk4ydjgrUEhxMDZlUFhuMzFWUlVYRjN1ZHNkcTg5OTU3V3JkdW5TS1JpTDc0NGd0Tm5qeFpmZnNlL2VWeG16VnJwb2NmZmxqang0L2Y3MG9WQi9QWlo1L3A2cXV2UHFweHQyL2ZydWVmZjE1UFBQRkVwYzhQTGkwdDFSdHZ2S0hycjc5ZVk4YU0wZmZmZnk5cjdXcHI3WWhRS0hSNktCUjZTVkwwaUFNQkFJRDlIUGlKdnJoU2ZqWTRGQXJGOWVzNFJzWnhuQUhHbUlja25TM3QvUkRZcUZHamRNMDExOFN1d2xCYlRaczJUZlBuejlmMjdkdlZ2SGx6WFhQTk5SbzFhdFJCcjJZUjcwcEtTclI4K1hKTm5qeFo2OWV2bHlSWmE3K1I5RlE0SEo0dXlpOEFJSTQ1anZQV3ZtdmI5d3FGUW05N2tTR3VDMlNDRnVGeXhuWGQvcEllbG5TT3RQZHNaM2tocnFrMzVzQ1JsWlNVNk8yMzM5YWtTWk5pbDR6VDNsc2wveTRVQ3IyaVExemRBUUNBZUVJUlBrRUpYb1RMbVdBd2VJUFA1M3RZVXJxMHR4Q1BIRGxTdlh2M3BoREhrZUxpWXIzOTl0dWFQSGx5eFFLODBscjcyM0E0UEZNVVlBQkFMVUlSUGtFVTRmMDVqbk9EcEllTk1VRnA3eVhQUm93WW9UNTkrc1J1Q0lHYXA3aTRXTXVXTGROTEw3MFV1eTZ5dGZaclk4eVRvVkJvdGlqQUFJQmFpQ0o4Z2lqQ0IrZTY3bldTSHBIa1NOSkpKNTJrRVNOR3FHL2Z2aFRpR3FTNHVGaHZ2dm1tWG5ycHBkanRuNjIxWDFwcm44ekt5cHJqY1R3QUFLb1VSZmdFVVlRUEx4Z005dlA1Zkk5SXlwQ2tKazJheEFweCtXMWlVZjJLaW9waUJYakxsaTNscTcrdzFqNFJEb2ZuZVprTkFJRHFRaEUrUVJUaG8rTTRUaDlKWTR3eDUwcFM0OGFOTldMRUNQWHIxNDlDWEkyS2lvcjB4aHR2NktXWFhsSmVYbDc1NnR4SUpQSkVkbmIyZkMrekFRQlEzU2pDSjRnaWZHeGMxNzNHV3Z1b01lYkgwdDVDL0xPZi9VelhYbnV0R2pSbzRIVzhXbXZQbmoxNi9mWFhOV1hLRkczZHVsV1NaSzNOdHRZK2taV1Z0ZERqZUFBQWVJSWlmSUlvd3NjbkdBeGU3ZlA1SHBYVVZaSWFOV29VSzhRTkd6YjBPRjN0c1dmUEhpMWR1bFJUcGt5SjNhYlpXcHNsNlRmaGNEalQyM1FBQUhpTElueUNLTUlueG5HY1hzYVlSeVdkTDBrcEtTa2FQbnk0cnIvK2VncnhDZGk5ZTNlc0FHL2Z2cjE4ZFRnU2lZelB6czUrMWN0c0FBRFVGQlRoRTBRUnJoeXU2MTY1YjhyRVQ2UzloZmlXVzI3UjlkZGZyNVNVRksvanhZM2R1M2RyeVpJbGV2bmxsN1ZqeHc1SmtyVjJoYlYyZkZaVzFtc2V4d01Bb0VhaENKOGdpbkRsQ2dhRFZ4aGp4aHBqTHBTa2hnMGJ4Z3B4bzBhTnZJNVhZeFVXRm1ySmtpV2FPblZxeFFMOFQyUE11RkFvOUxySDhRQUFxSkVvd2llSUlsdzFITWZwWVl3WksrbGlTV3JRb0lHR0RSdW1HMis4a1VKY1FXRmhvVjU5OVZWTm5UcFZPM2Z1bENSWmF6K0xScVBqczdPejMvQTRIZ0FBTlZwTktNSUJMNTRVTlZzNEhINVgwcnZwNmVuZGZEN2ZZNFdGaFpjOC8venpldVdWVnpSMDZGRGRlT09OYXR5NHNkY3hQVk5RVUtERml4ZHIyclJweXMvUEwxLzlxYlgyOFhBNC9KYVgyUUFBd05HakNPT1Fzck96MzVmMHZ1TTRsMHA2dkxDdzhOSVhYbmhodjBMY3BFa1RyMk5XbTRLQ0FtVm1abXJhdEduYXRXdFgrZXFQSlkzejZpZFpBQUJ3L0NqQ09LSndPUHlocE10YzE3M1lXanR1OSs3ZGw3MzQ0b3VhTVdPR2hnd1pvdjc5KzlmcVFyeHIxNjVZQVM0b0tKQWtXV3YvRVkxR0g4L096bjdINDNnQUFPQTRVWVJ4MUVLaDBFZVN1cVducDEvazkvc2YzNzE3ZC9kSmt5WnB4b3daR2p4NHNHNjY2U2FkZE5KSlhzZXNOUG41K1ZxMGFKRmVlZVdWaWdYNDc1SWVDNGZEZi9VMkhRQUFPRkVVWVJ5ejdPenN2MG5xRVF3R2YyS01HYmRuejU0ZUw3MzBrbWJPbkJrcnhFMmJOdlU2NW5ITHo4L1h3b1VMOWNvcnI2aXdzTEI4OVVkbFpXV1A1ZVRrdk9kbE5nQUFVSGtvd2podVdWbFovNUIwdWV1NjUxdHJ4eGNWRmZXWU1tV0ttVFZybGdZTkdxUUJBd2FvV2JObVhzYzhhanQzN293VjROMjdkMHVTdGRaK0ZJMUdIOXMzWHhvQUFOUWlGR0djc0ZBbzlJbWtLOUxUMDgveisvM2ppNHFLcnBnNmRhcVpQWHUyQmcwYXBJRURCOWJvUXJ4ang0NVlBZDZ6WjQrMHR3RC9yNlN4KytaSEF3Q0FXb2dpakVxVG5aMzltYVFyZzhIZ2ozMCszN2ppNHVJcnAwMmJadWJNbWFPQkF3ZHE0TUNCYXQ2OHVkY3hZM2JzMktINTgrZHI1c3lac1FJczZRUHRMY0FmZVJvT0FBQlVPWW93S2wxV1Z0Ym5rbnE1cnB1eGI4ckVWZE9uVHpkejVzelJnQUVETkdqUUlMVm8wY0t6Zk51M2I0OFY0S0tpSWxscnJUSG12VWdrOHRpKytjOEFBQ0FCVUlSUlpVS2gwQXBKVjZlbnB6dCt2Mzk4Y1hIeDFUTm16RER6NXMzVFRUZmRwRUdEQnFsbHk1YlZsbWZidG0yYU4yK2VaczJhcGVMaVlsbHJyYVIzcmJWancrSHdQNm90Q0FBQXFCRW93cWh5MmRuWllVblhCSVBCb0RGbWZIRng4ZFV6Wjg3MHpaczNULzM3OTlmTk45K3NWcTFhVmRuemI5dTJUWFBuenRYczJiTmpCZGdZODVkSUpESTJKeWZua3lwN1lnQUFVS05SaEZGdHNyS3lzaVQxZGwwM3pWbzd2cVNrNUpyWnMyZjdGaXhZb0J0dnZGR0RCdyt1MUVLOGRldldXQUV1S1NtUnRUWmFvUUIvV21sUEJBQUE0aEpGR05VdUZBcmxTT3A3empubm5CTUlCTWFYbEpUMG5qTm56bjZGdUhYcjFzYzlmbDVlbnViTW1hTzVjK2ZHQ3JDa2Q2eTFqNGJENGM4cjdZVUFBSUM0UmhHR1ozSnpjM01sOVV0UFQwLzErLzNqUzB0TCs4NmRPOWUzY09GQ1hYLzk5Um95WklqYXRHbHoxT050MmJJbFZvQkxTMHZMQy9EYnhwaEg5ODFYQmdBQWlLRUl3M1BaMmRsZlNyck9jWnl6ckxYank4cksrczZmUDkrZm1abXA2NjY3VGtPR0RGSGJ0bTBQZWZ5V0xWczBhOVlzelo4L1AxYUFqVEhMZkQ3ZjJCVXJWb1NxNzVVQUFJQjRRaEZHalJFT2g3K1NkUDA1NTV4elJpQVFHRjlXVm5idGdnVUwvSm1abWJyMjJtczFkT2hRdFd2WExyYi81czJiWXdXNHJLeE1raUtTbGtXajBiSDdQcUFIQUFCd1NCUmgxRGk1dWJrckpkMllscGJXSlJBSWpJdEVJdGN2V3JUSS8rcXJyNnBmdjM2NjZxcXI5UDc3NzJ2QmdnV3hBbXl0ZlVON2I0U1I3VzE2QUFBUUx5akNxTEZ5Y25KV1Nib3BQVDM5ZEovUE55NFNpVnlmbVprWnlNek1MTjhsSXVuMWZYT0FjNzFMQ2dBQTRoRkZHRFZlZG5iMk41SUd1SzdiMlZvN3poalRUOUpiWldWbFkzTnljcjd3T2g4QUFJaFBQcThEQUVjckZBcXREb2ZEZ3lUVmszUWRKUmdBQUp3SWlqQUFBQUFTRWtVWUFBQUFDWWtpREFBQWdJUkVFUVlBQUVCQ29nZ0RBQUFnSVZHRUFRQUFrSkFvd2dBQUFFaElGR0VBQUFBa0pJb3dBQUFBRWhKRkdBQUFBQW1KSWd3QUFJQ0VSQkVHQUFCQVFxSUlBd0FBSUNGUmhBRUFBSkNRS01JQUFBQklTQlJoQUFBQUpDU0tNQUFBQUJKU3dPc0FTRXl1NjBhTGk0di9kYkJ0ZGVyVTZSUUtoZmdoRFFBQVZDbUtNRHhoclMzNThzc3ZPeDlzbStNNFJkV2RCd0FBSkI2S01EeGhqRWsrNjZ5enZqalV0cU1adzNWZHUyOXhheWdVYWw1cDRRQUFRRUtnQ01NVDF0cVNyNzc2NnV5RGJUdUtNOEo1a2lvVzMyYVZGZ3dBQUNRTWlqQThZWXhKVGsxTlhYMm9iWWM3TmhRS3RTaGZybkJXR0FBQTRKaFFoT0dKMWF0WC96US9QLyt0ZzIxcjFLaFJyK3JPQXdBQUVnOUZHTldtUVlNR2FaMDZkVnAyc0cxSlNVbnRTa3RMMXgyNFBqYzN0MzNWSndNQUFJbUlJb3hxVTFoWW1GTmViSnMzYno0aUVvbHMycjU5Kyt1U0FxN3JsbEo2QVFCQWRhSUl3d3V0MnJadCs5czFhOVlNcmJqeXdEbkRlWGw1Zjk2MGFkUC9WRzgwQUFDUUtDakNxRzRuZGVuUzVkVmR1M2E5MTc1OSsyYzJidHpZZXR1MmJjc2s2VkRYRmE2b2JkdTI5VnUxYWpYdXdQV080MHdvWDdiVy9pc3JLK3Y1eW8wTkFBQnFHNG93cWsyOWV2WE9PKzIwMHhidTNMbnp6Zi84NXorMzE2bFRwM1ByMXEzSHRHdlhicHkxdGpRdExTMVBVbFNTTWNiNGpURkpXVmxacDB2YVVEN0crdlhyZDdkdTNYcWtwRVlWeHpiRzNGTmgrWTdxZWswQUFDQitVWVJSYmZiczJmUDF2Ly85Ny8rWG41Ly9waVFWRnhkL3MzYnQyaUVWZGpHU2ZQditTSktWVkhiZ09OYmFMNHd4UHpuWWMxaHJTN1p2M3o2bGtxTURBSUJheUhma1hZQktzNnU4QkIrQ2xSU1JWTHJ2enc5S3NDVDVmTDc3OSszN0E4YVlmNjlaczRaYk5BTUFnQ09pQ0NQdXJGaXg0bS9XMnBKRGJKNVZyV0VBQUVEY29nZ2pYcTA5eUxxeTR1TGlaNm85Q1FBQWlFc1VZY1NsaWgrT0syZXQzZmJsbDE4V2VKRUhBQURFSDRvdzRsSW9GSHJqd09rUjF0cUZYdVVCQUFEeGh5S01lTGErd25La3FLaG9yR2RKQUFCQTNLRUlJMjVGbzlFSEtqemN0bkxseXEyZWhRRUFBSEdISW95NGxaMmRQYi9DdzhOZGxnMEFBT0FIS01LSWQvbldXbHRZV1BpdzEwRUFBRUI4b1FnanJobGpIalRHN0ZtMWF0WDZJKzhOQUFEd1h4Umh4TFVWSzFhOFlLMzl3T3NjQUFBZy9sQ0VFYmRPT2VXVXVvN2pQR0tNdWR4eG5PbHBhV2tOdk00RUFBRGlCMFVZY2NsMTNZdWJObTJhWll3Wkp5blpHRFBNNy9kL21aNmUzdFByYkFBQUlENVFoQkZYempqampHYXU2MDZXOUwrU3VweDY2cW02OTk1NzFhVkxGeGxqVHZiNy9jdGQxNTJWbXByYTJ1dXNBQUNnWnFNSUkxNFl4M0VHMUs5ZmY2V2trWFhxMU5Hb1VhTTBiOTQ4RFJ3NFVETm56dFNkZDk2cGV2WHFTZExOeWNuSlg3dXVPMXlTOFRZMkFBQ29xU2pDcVBIUzB0Sk9kVjEzbVRGbXJxVG1ydXRxM3J4NUdqMTZ0QUtCZ0NUSjcvZHIyTEJoV3JSb2tTNjQ0QUlaWTVwSW11cTY3b2RubjMzMm1aNitBQUFBVUNOUmhGRmpwYWFtSmdlRHdYdjlmdi9Ya3E1cTNMaXh4b3dabzhtVEo2dGp4NDRIUGFaMTY5WjY3cm5uOU9TVFQ2cDU4K2FTZEhGU1VsS1c0emhqVGpubGxMclZtUjhBQU5Sc0ZHSFVTT25wNmVjbEp5ZC83dlA1ZnUveitlcGNkZFZWZXZYVlY5V3ZYejhaYy9qWkRzWVlYWG5sbGNyTXpGUy9mdjNrOC9tU2pUSGpUanJwcEJ6SGNTNnBwcGNBQUFCcU9Jb3dhcFNNakl6R2p1Tk05UHY5bnhoajB0cTNiNjgvL2VsUGV1S0pKOVM0Y2VOakdxdGh3NFlhTTJhTXBreVpvazZkT3NrWTh5Tmp6QWVPNDd4MHhobG5OS3VpbHdBQUFPSUVSUmcxUmpBWTdCZU5Scjh5eHR5WmxKUmtoZzBicG9VTEYrcjg4ODgvMFhFMWQrNWNqUjQ5V3NuSnljWVlNNkorL2ZvckhjY1pVRW5SQVFCQUhLSUl3M05wYVdudFhkZDkxZWZ6dldxTWFYdjIyV2RyMXF4WnV2UE9PNVdjbkZ3cHp4RUlCRFJxMUNndFdMQkFHUmtaa3RUY0dEUFhkZDNsR1JrWnAxWEtrd0FBZ0xoQ0VZYVhBcTdyL2lJUUNLeVUxQzhsSlVXLy92V3ZOWDM2ZEhYdTNMbEtuckJEaHc2YU5HbVNIbjMwVVRWcDBrU1NlbHByYzRQQjRMMlNrcXJrU1FFQVFJMUVFWVluSE1kSmR4em43NUwrSktsQnQyN2RsSm1acVp0dXV1bUlINFk3VWNZWTllM2JWNW1abWVyVnE1Y2sxZlA1Zkw5M1hUZVVscGJXdFVxZkhBQUExQmdVWVZTcjFOVFVobzdqL0ZaU3lCaHpYdXZXcmZXSFAveEJFeVpNVUxObTFmdjV0U1pObXVnM3YvbU5ubi8rZVhYbzBFR1N6dmI3L2Y5d0hPZlpUcDA2SGRzbjh3QUFRTnloQ0tQYXVLNTdaWEp5Y3E0eDVvRkFJT0M3NmFhYmxKbVpxVXN2dmRUVFhGMjdkdFg4K2ZNMWJOZ3dKU1VsK1l3eGR6UnAwdVRyakl5TWZwNEdBd0FBVllvaWpDcVhtcHJhMm5HYzJaTGVOc2FjMHFWTEYwMmZQbDIvL3ZXdlZiZHV6YmpIUlowNmRYVG5uWGRxN3R5NU91ZWNjeVNwamJYMlZjZHhscVNtcGg3ODdoMEFBQ0N1VVlSUmxYeU80L3lzVHAwNks0MHhnK3JYcjYrNzdycExzMmJOMGxsbm5lVjF0b1BxMUttVHBrNmRxdnZ2djE4cEtTa3l4dlJOVGs3KzBuWGQyeVg1dmM0SEFBQXFEMFVZVlNJakkrTU0xM1hmTjhhOExLbnhoUmRlcUlVTEYycm8wS0h5K1dyMjI4N244NmwvLy83S3pNeFU5KzdkWll4cEtPazUxM1UvQ1FhRFFhL3pBUUNBeWhId09nQnFsL2J0MjlkcjFhclZmZGJhTVpJQ3paczMxejMzM0tPZVBYdDZIZTJZTld2V1RMLy8vZS8xMFVjZjZhbW5udEtHRFJ2TzlmbDgvOHpJeUpoUVdsbzZQaWNucDlEcmpJa2dMUzB0NzhCMWZyKy9zYlcyT0JxTkZsVmNuNWVYTjJYOSt2VVBWRjg2QUVBOG93aWowamlPYzZta3lkYmEwMzArbi9yMjdhdTc3NzViRFJvMDhEcmFDYm40NG90MTdybm42azkvK3BNV0xGamdqMGFqOXdjQ2dZR3U2NDRPaFVKdmU1MnZ0c3ZKeVdsZThYSHo1czFIdFd6Wjh1NnZ2dnJxTWttYnZFa0ZBS2dOYXZidnFCRVhUai85OU9hTzQwd3h4bnhnakRtOVU2ZE9ldW1sbC9USUk0L0VmUWt1VjY5ZVBkMTMzMzJhT1hPbXpqampERW5xS09rdHgzSG1ubm5tbVcwOGpwY282blhzMlBHRjVzMmIzMWEzYnQweldyZHVQYXhUcDA2TEdqUm9rTzUxTUFCQWZLSUk0MFFZeDNFR05telljS1V4NXRhNmRldHE5T2pSbWpkdm5tcnJWTm96empoRE0yYk0wRjEzM2FYNjlldkxHRE9nWHIxNlh6dU9jNnVrcXIwVFNBSnIwS0RCNWFtcHFWbkdtSVlyVjY2OFdKSTJidHc0TVQ4Ly81MU9uVHE5ZWVxcHB5Nm9VNmZPajd6T0NRQ0lMeFJoSEplenp6NzdOTmQxM3piR3pKSFU3Tnh6ejlXOGVmTTBhdFFvK2YyMSsrSUtmcjlmUTRjTzFhSkZpM1RoaFJkS1VtTmp6QlRYZGYvWGNaeWFlVG1NT0pXY25IeG01ODZkMytuVXFkT01EUnMyakZtN2R1MFFTZVZ6c3lONWVYbVRjM056VHk4cEtmbS9NODg4TTl5dVhidG54TDlyQUlDanhCeGhISlBVMU5Ua3BLU2t1NHd4NHlYVmFkS2tpZTY2Nnk3MTd0Mjd5bStOWE5PMGF0VktFeWRPMUYvLytsYzk4OHd6MnJKbHkwWEdtS3hnTVBqRWpoMDdubHF6WmszUmtVZkI0WlNVbEd3ckxDejgzOVdyVjE4dmFWZjUrcDA3ZDc0bUticnY0ZTUxNjlZOW5KZVhOeU1sSmVYU0N1c0JBRGlzdUc0dXJ1dGFTUXFGUW5IOU91SkZXbHBhMTBBZzhKS2tjNHd4NnRXcmwrNjk5MTQxYnN6ZGlBc0tDdlRIUC81UlM1WXNrYlZXMXRyVmtrYUV3K0VQdmM1V0d6aU9VeGFKUkhZY2FydmY3MjhTRG9jYlNDcXV4bGdBZ0JQZ09NNWJ4cGlySlBYeTZzUG5uQkhHRVFXRHdTYkdtUEhHbUY5SU1oMDZkTkNERHo2b3JsMjdlaDJ0eG1qWXNLRWVlZVFSOWVuVFI3LzV6Vy8wN2JmZmRwYjB2dU00MHdvTEMrLy81cHR2Zm5BSk1CdzlZNHcvSnllbnZhU0RubVhmOTBNeFB4QURBSTRKYytsd1dLN3JYdXZ6K2I0eXh0eWVsSlJrYnJubEZpMWN1SkFTZkFocGFXbWFNMmVPYnJ2dE50V3BVOGNZWTM3V3NHSERsY0ZnY0pEWDJRQUF3UDRvd2ppb3M4OCt1NFBqT0Vza0xaYlVKaTB0VGJObno5WWRkOXlocEtRa3IrUFZhSUZBUUNOSGp0U0NCUXQwN3JublNsSXpuODgzMjNHY3Y3aXUyOW5yZkFBQVlDK21SdUJBQWNkeGZtNk0rWjJrK2lrcEtmckZMMzZoRzI2NEllRStESGVpMnJkdnJ4ZGZmRkZ2dlBHR0prNmNxTzNidDE4dUtkZDEzYkhHbVA5WnNXSkZxZGNaNDhrNTU1eXoydXNNQUlEYWhTS01tR0F3R0RUR3ZHU01PVmVTZXZUb29mdnZ2MS9ObWpYek9scmNNc2FvZCsvZXV1U1NTelJod2dRdFc3YXNycVNub3RIbzBMUzB0QkU1T1RtZmVKMHhIdXpjdWZPMWI3Lzk5a1pKQi8zaDRkUlRUNTBuS1ZLOXFRQUE4UzZ1VC9GeDFZaktrWnFhMnJCT25UcGpyTFgzR21OOHJWdTMxdjMzMzY5TExybkU2MmkxenVlZmY2NG5uM3hTLy83M3YyV3RqUnBqbm85R28yT3lzcklPZVVVRUFBQnFvNXB3MVFqbUNDYzR4M0Y2SlNjbmZ5SHAxMGxKU2I2QkF3Y3FNek9URWx4RmZ2empIMnYrL1BrYVBueTRrcE9UZlpKdTkvbDhYN3V1ZTYzWDJRQUFTRFFVNFFSMTVwbG50bkVjWjY0eFpwa3g1dVF6empoRDA2ZFAxNzMzM3F1NmRldDZIYTlXUzA1TzF1MjMzNjY1YytjcVBUMWRrbHBMV3V3NHpsTEhjVTcyT0I0QUFBbURJcHg0L01GZ2NFUzlldlZXR21NRzFLOWZYNy84NVM4MWMrWk1uWG5tbVY1blN5aW5ubnFxWG43NVpUMzQ0SU5LU1VtUk1hYTNNZVpMeDNIdWxGUzc3MU1OQUVBTlFCRk9JSTdqbk9XNjdnYytuKzhsU1kwdXV1Z2lMVnk0VUVPR0RKSFB4MXZCQzhZWTNYREREY3JNekZTUEhqMGtxWUV4WnFMcnVwK2xwYVc1WHVjREFLQTJvLzBrZ1BidDI5ZHpYZmN4WTB5MnBJdWFOMit1My8zdWQ1bzRjYUphdDI3dGRUeElhdGFzbVo1KyttbE5uRGhSYmR1MmxTUTNFQWg4NXJydTcxTlRVeHQ2blE4QWdOcUlJbHpMQllQQnkxcTJiSmtqYWF6UDV3dGNkOTExV3J4NHNhNjQ0Z3F2bytFZ3lzL1NEeHc0VUg2LzN5L3AzanAxNm56bE9FNHZyN01CQUZEYlVJUnJxWXlNak9hdTYwNzErWHp2UytwODJtbW5hY3FVS1hyNDRZZlZvRUVEcitQaE1PcldyYXQ3NzcyMzRyenREc2FZWmE3cnpqL3p6RFBiZUowUEFJRGFnaUpjKzVoZ01IaXp0WGFscE9GMTY5YlZiYmZkVnZFS0JZZ1RYYnAwMFl3Wk0zVDMzWGVyZnYzNmt0Uy9YcjE2WHdlRHdaSGk3eTRBQUNlTS8weHJFZGQxT3p1Tzg0N1A1NXNscVZuNU5XdEhqaHlwdmI5bFI3engrWHdhUEhpd0ZpMWFwSXN1dWtpU0d2dDh2c21PNDN5VW5wNmU2blUrQUFEaUdVVzRGdWpjdVhNZHgzSHV0OVorWVl5NS9LU1RUdExqanordUYxOThVZTNidC9jNkhpcEJxMWF0TkhIaVJEMzExRk5xMGFLRmpERS84ZnY5WWNkeEhtL2Z2bjA5ci9NQkFCQ1BLTUp4em5HY0MxSlNVbFlZWTM3bjgvbnEvUFNuUDlYaXhZdDF6VFhYZUIwTlZlRHl5eTlYWm1hbXJyLytlaGxqa293eGo3WnMyVEkzUFQyOW05ZlpBQUNJTnhUaGF1UTRUZy9IY1M2VkZEalJzWUxCWUpOZ01QZ25ZOHcvakRHcEhUdDIxQXN2dktCeDQ4YXBVYU5HbFpEMnZ6WnQycVMrZmZzcUdvMVc2cmcxeVh2dnZhZWhRNGVxdExSVXVibTV5c2pJMk8vUGswOCtlZGpqTjIzYXBINzkraWthaldycjFxM3EwNmVQdnZubW15ckoycUJCQXozMDBFT2FObTJhT25mdUxFbW4rZjMrOTF6WG5lWTRUb3NxZVZJQUFHb2g0M1dBRStHNnJwV2tVQ2dVRjYvRGNad0p4cGg3ckxYYkpNMlh0SGpYcmwwZnJWNjl1dmdZeDduZUdQTW5TYTJUazVNMWVQQmdqUm8xU2tsSlNWV1N1N2Jic1dPSHJydnVPcjN3d2d2cTBxV0xjbk56ZGNzdHQraWpqejRxLzVEYU1Ydnp6VGYxeWl1dmFONjhlVlY2czVLeXNqSk5uejVkMDZaTlUxRlJrU1J0bGZUTFVDZzBxOHFlRkFDQVN1QTR6bHZHbUtzazlRcUZRbTk3a1lFendoNHd4alExeHZ6Y0dQT1hSbzBhYlhZYzUrVmdNSGgxMjdadEQ5dTZNakl5T2pxT3M5UVlzMGhTNi9UMGRNMmVQVnUvK01VdmFrUUozclJwazljUmpzdnMyYk4xOXRsbnEwdVhMcFUyWnE5ZXZiUjc5MjY5ODg0N2xUYm13UVFDQVkwWU1VSUxGaXpRZWVlZEowbk5KTTEwSE9mZFlERDRveXA5Y2dBQTRoeEYySHVOakRFLzgvbDhiN1p1M1hxejY3cXpnc0Zndnk1ZHVxUlUyQ2ZKY1p3N3JiVXJqVEc5R3pWcXBBY2ZmRkF2di95eU9uWHFWT1VCeTZjSzdONjkrNkRiOC9Qek5YSGlSQTBmUHZ5b3gxcTZkS202ZCsrdUNSTW1TSkkrKyt3ekRSbzBTRjI3ZGxYdjNyMzE4Y2NmNzdmL3A1OStxa0dEQnVuODg4OVgvLzc5OWZYWFg4ZkczTEZqaCs2NTV4NWRjTUVGNnQyN3Q2Wk9uYXFNakF5VmxKUklra3BLU3ZUMDAwK3JXN2R1dXVpaWkvVFFRdytwb0tBZ2R2enk1Y3RQK0FZakIzNk5mRDZmdW5mdnJ1WExsNS9RdUVlclhidDJldjc1NXpWdTNEZzFiZHBVeHBqdVBwOHZ4M0djQjFKVFU1T3JKUVFBQUhIbWhPZXE0cjljMTMxWFV2Y1RHS0tCcEp0OVB0L05EUm8wS0hJYzV3MXI3UUtmejNlbnBJdWt2UitXdXYvKys5VzBhZFBLaUh4Q2lvcUtOSGZ1WEMxYXRFaDkvejk3ZHg1V1JiMy9BZno5UFd5dTVJTEx2V29MV2k0b01rT2JtWlY1ODJyZEZnRzV1T2JlNGxxWlMybFdhbWFobG1zWm10Y0ZWQkJMVTFQVHNselNZdVlBb21sWWFJSTdtOGgyT1BQOS9XSHdRMFVGQllZRDc5ZnorRHlIbVhObTNzZktQazN2K2M3enp5TWlJcUxZbjkyL2Z6ODJidHdJS1NVQTROS2xTNWcwYVJKYXRHaUJlZlBtWWNhTUdkaXdZVVBCK3lNakl6RjM3bHk0dXJwaTBxUkptRHAxS2tKRFF3RUFVNlpNUVZaV1ZzSHh4bzBiZDhXNXBrMmJocE1uVDJMMTZ0VndjM1BEeElrVE1XdldMRXlaTWdYSnljbElURXhFbXpadHJzbllxVk1uMUtwVkN4MDdkc1M0Y2VOUXAwNmRFdjMrZUhsNVlmUG16U1g2ek8wUVF1Q1paNTVCcDA2ZEVCd2NqRTJiTmxVVFFzeHdkWFgxVjFYMS9uSUxRa1NPNG54dWJxNTY4T0RCdjh3T1FtUVdYaEV1WGJjekJGOUJTbW41dTBMUldFcFpLMzk3blRwMTRPeHMvbisvUkVSRUlDZ29DQmtaR1FnTEM4T3dZY05LMUtmdDM3OC9hdGFzaVZxMUxuKzF6cDA3dzlQVEU4ZU9IVU90V3JXUW1KaUl2THk4Z3ZlUEdERUNIaDRlY0hkM1IxQlFFSTRlUFFyRE1KQ1NhbnQrMHdBQUlBQkpSRUZVa29MZHUzZGo5T2pSOFBEd1FJTUdEVEIwNk5DQ3o2V2twR0R6NXMyWU1HRUNHalZxaERwMTZxQnYzNzdZc1dNSEFPRHMyYk1BZ0FZTi92OGVzelp0Mm1EUG5qMDRjT0FBRmk5ZWpJU0VCRXlaTXFYRXYwY05HalJBU2tyS0ZkK2pQRGc1T2FGdTNicUZOOTFhMFptSUtqc1BWMWZYNTh3T1FXUW04eWVxU3VoNk4rL2wzeXgzZzQ5bUFkZ0Y0S3U4dkx5MXNiR3hLUURnNWVYMXVhdXI2MlFoeE5pSWlJaHFPM2Z1eFBqeDQ5R2xTeGNJWWM1OWduLysrU2NNdzRDN3UzdVJEK3V3MiszNW5WVUF3SU1QUG9oRml4WVYvSHoxK3NiejVzM0RoZzBiNE8zdERUYzNOd0M0WXBXSyt2WHJGN3l1WGJzMnBKVEl5OHZENmRPbkFRQjMzWFhYRmZ2em5UNTlHbEpLOU9yVjY1cU1OcHV0NElwMDRkOUhKeWVuZ3UvVXNtVkxEQjgrSEsrOTlob013NENVOG9iZnE3RDhZK2FmbzZ4SktiRjc5MjdNbURFRFo4NmNnWlF5RjhEOGxKU1V0eE1TRXJMTEpRUVJPWVJDTnlrZE16c0xrWms0Q0p0TVNubEpDTEhUTUl4MU5wdHRYVnhjWE1iVjc0bUxpOHNGTU5uYjIzdWxzN056U0hKeThxUGp4NDlIeDQ0ZE1YNzhlRFJwMHFUY2M3LzU1cHNZUEhnd1ZxMWFoWjQ5ZTZKcjE2N28xYXNYR2pWcUJPRHlNQmtWRlhYZHp4Y2VQRStlUElsbHk1WWhQRHdjbnA2ZTJMZHZYN0c3dGZsWGxNK2VQVnZ3dXZCTmUva1ZrazJiTnFGeDQ4YlhmTjdEd3dNQWNPSENoU3NHNk1KeWMzUGg1dVpXc1ByRGpiNVhZZWZQbjRlN3UzdTUzTWg0N3R3NUJBY0g0N3Z2dmdNQVNDbC9sVklPdFZxdDFqSS9PUkVSa1lOaU5jSWM2UUFpcFpTOXpwMDcxMERUdE9lc1Z1di9paHFDQzR1SmlUbWlhVm9uQUM4QnVMQm56eDRFQmdZaU5EUzAzUC8zTzNCNXlCdzVjaVRXckZtRFdyVnFvWC8vL3JkMG5QenNwMDZkUW5wNk9zTEN3b3I5MldiTm1xRjU4K2FZTjI4ZTB0UFRrWmlZaU9YTGx4ZnNiOVNvRVZSVlJYQndNTTZjT1FPNzNZNmpSNC9pd0lFREFDN1hGeG8yYkloRGh3NFZmR2JuenAxSVRFeUUzVzdId1lNSE1YZnVYRHovL1BNbC9sNkhEaDJDbDFmWlBnWFpicmRqM2JwMThQUHp5eCtDMHdDOHJ1djZneHlDaVlpSWJveURjUG5hWnhoR2o1eWNuQWFhcHZucnVyNzY1TW1UV1NVOWlLWnBpNldVclFHc3pjN094cXhaczlDdlg3OHJocm15Y0wzMWNHdlhybzBoUTRiZ3E2Kyt1cVhqM24zMzNRZ0tDc0tiYjc2Si92Mzc0NUZISGluUjUyZk9uSWtMRnk2Z2E5ZXVtREJoQW5yMDZBRUFCVjNxbVRObndtS3hJQ0FnQUIwN2RzUzc3NzU3UlYyaGE5ZXVCVmRTZ2NzclFPU3ZVREYrL0hqOCs5Ly94bXV2dlZhaVRGSks3Tnk1RTEyN2RpM1I1MG9pUGo0ZVE0WU13UWNmZklETXpFeElLVGZhN1hZdlRkUG1BQ2lmUGdZUkVSR1pRMVZWbWY5UWpZckFqRHlxcW5aVFZmV1lxcXJTMTlkWHpwNDlXMlprWk1qUzlOTlBQOGxISDMyMFZJOVpsalpzMkNDN2QrOWU3UGVmUDM5ZVB2NzQ0ekkrUHI3VU1temR1bFgyNk5GRDV1Ym1sdG94ODJWbVpzcUZDeGZLKysrL1g2cXFLaFZGT2Frb2luOTUvbjFIUkk1TlVaUXRmLzg3cTV2WldhanFxZ2gvSC9LS3NJUFROTzNiczJmUHRwVlN6cFpTMmxhdVhBbC9mMy84OU5OUHQzM3NjK2ZPSVRNekV4RVJFWGpzc2NkS0lXM1p1THJLc0hqeDRoSlZHZXJYcjQrMzMzNGJVNmRPTFpXS1NVcEtDaFl1WElqcDA2ZVhlai80d0lFRENBb0tRa2hJQ0F6RHlKTlNMckxiN1MxMVhWOVhxaWNpSWlLcUFoemkwY1RYVTlFZXNXeDJIbDlmMzNhR1lTd1JRandBQUYyNmRNSFlzV1BSc0dIRFd6cmVwRW1Uc0dQSERqend3QU40Ly8zM1M3eU9ibm41OHNzdnNXYk5HcVNrcE1ERHd3UC8rYzkvTUd6WXNDSlhzM0JVeWNuSitPU1RUN0JwMDZiOFRiRkNpS0ZSVVZIN3pjeEZSSTZoYmR1MnpWMWNYRjRwdE1sZkNIRzNsRElTd0o5L2IwdlNkWDIyQ2ZHb2lxb0lqMWl1RUFQa3JUSjc4THhhQmNsalVWVjFGSUIzQWR4Um8wWU5qQmt6QmoxNjlMaHV4NWNxTHNNd3NIbnpaZ1FIQitQaXhZdVFVbVpJS1dkWXJkWVBBUmczUFFBUkVRQXZMNjlhYm01dTV3QlV1OEhiRm1xYU5yeThNaEZWaEVHWWsxSGxZMmlhOXNtbFM1ZmFTQ2szWkdabTRvTVBQc0RBZ1FQeCsrKy9tNTJOU3VERWlSTjQ5ZFZYTVdYS2xQd2hlTHZkYnZlMldxMGZnRU13RVpWQVhGeGNocFR5bXh1OXh6Q00wUExLUTFSUmNCQ3VwSTRjT1pLazYvcnpkcnZkRDhCZkJ3OGVSSjgrZmJCdzRVSmtaL1BaQ2hWWlRrNE9saTVkaXA0OWUrS1hYMzZCbFBJTWdINjZybmVOaVluNTg2WUhJQ0lxZ21FWTRkZmJKNlZNdEZxdGU4b3pEMUZGd0VHNGtvdU9qbDZmazVQVDV1K2JxdXhMbGl4Qno1NDlzWDgvcTZVVmtkVnFSWjgrZmJCZ3dRTGs1ZVhaQVN5eldDd3ROVTFiYVhZMkluSnNobUZzQjJDN3p1NHQ1Wm1GcUtMZ0lGd0Z4TVhGWmVpNi9xcmRibjlFU2htZGxKU0VWMTk5RmUrODh3NlNrNVBOamtjQTB0TFNNR1BHREF3ZVBCaC8vdmtuQUJ3eERPTmZtcVlOaklxS1NqTTdIeEU1dnRqWTJCUUFSZll3N1haNzhaOWtSRlNKY0JDdVFxS2pvdy9vdXU1ckdNWmJBQzV0MnJRSmZuNSsrT2FiYjY1NHdBU1ZIeWtsdG0vZkRuOS9mMFJFUkFCQWxwUnltcVpwYmExVzZ3OG14eU9peW1mTjFSdWtsR2RqWW1LK055TU1rZGs0Q0ZjOWRxdlZPa05LNlNXbDNIN3g0a1ZNbVRJRkw3MzBFaElTRXN6T1ZxVWtKU1ZoekpneG1EQmhBbEpTVWdEZ3A3eThQRVhYOWNrQXl2K1oyVVJVNlVrcHR3R3dYN1g1Vy9CcGxGUkZjUkN1b25SZFA2N3JlbGZETVBvQ09CMFZGWVdnb0NBc1diSUV1Ym01WnNlcjFHdzJHMEpEUStIdjc0L2R1M2NEd0FYRE1JWnBtdlpZVEV6TUViUHpFVkhscGV2Nk9Tbmx6c0xicEpUWFhDVW1xaW80Q0ZkeFZxdDFsV0VZclFGOG1adWJheXhjdUJCQlFVR3dXcTFtUjZ1VURoMDZoQmRmZkJHelpzMUNUazZPbEZLdUZrSzBzbHF0WDVpZGpZaXFCc013VnVlL2xsSW1XNjNXcldibUlUSVRCMkdDMVdwTjFUUnRrTjF1ZndMQTRlUEhqMlB3NE1HWVBuMDYwdEo0bjFacHlNakl3T3paczlHdlh6OGNPWElFQVA2dzIrMVA2N3JlS3lvcTZyelorWWlvNm5CMmRpNVlJVUlJc1IzWFZpV0lxZ3dPd2xRZ0ppYm1wNXljSEI4cDVWUUEyWkdSa2ZEMzk4ZjI3ZHQ1TTkwdGtsTGl4eDkvUk0rZVBiRnExU3BJS1hNQkJLZW5wN2VKaVlreDVTazZSRlMxUlVWRm5aSlNIZ0FBS2VYWFp1Y2hNaE1IWWJwQ1hGeGNycTdyN3hpRzRTMmwvREVsSlFVVEprekFxRkdqa0ppWWFIWThoM0wyN0ZtTUh6OGVyNzMyR3M2ZVBRc3A1UUVoeEFPYXByMFpIeCtmWTNZK0lxcTZoQkJMQWFUbjV1YXVNenNMa1prNENGT1JyRmJyNzdxdVAyNFl4bEFBNS9mdTNWdHdWVE12andzYTNJamRia2RFUkFUOC9QeXdZOGNPQUVnVFFvelJkZjBoVGROaXpNNUhSSlNibTd0WlNya3RMaTZPZDBkVGxjWkJtRzdJYXJXR1pHUmt0SlpTcnM3SnlaR3paODlHMzc1OUVSY1haM2EwQ2lrK1BoNkRCdy9HakJremtKV1ZKYVdVWDBzcDIwUkZSWDFxZGpZaUlnQzQrKzY3cTdtNHVBd0E4SnlpS011OHZiMXJtcDJKeUN3Y2hPbW1qaDQ5ZWw3WDlWNTJ1NzBiZ0dPLy8vNTd3Y29IR1JrWlpzZXJFTEt5c3JCZ3dRSUVCUVVoTmpZV1VzcVRkcnZkWDlmMUYzUmRUekk3SHhFUkFLaXEycWxldlhwV0ljVDdRZ2hYSWNTTFRrNU9jZTNidCs5cWRqWWlNM0FRcG1LTGpvN2VscHljM0JaQXNKVFNGaG9haW9DQUFQejQ0NDlWOW1ZNktTWDI3OStQd01CQUxGMjZGRkpLRzRDRmRydTlWWFIwOUhxejh4RVJBVUNyVnEzcXE2cTZHTUNQQUZyZWM4ODlHRHQyTEZxMmJBa2h4RjFPVGs1YlZWVmQ2ZVhsMWRqc3JFVGxpWU13bFVoQ1FrSzJwbWx2NXVYbHFRRDJuenQzRHErOTlockdqUnVITTJmT21CMnZYQ1VuSitPZGQ5N0JxNisraXFTa0pFZ3BvKzEyKzZPYXBnMlBpWW01WkhZK0lpSUFRbEdVb0JvMWF2d0dZS2libXh1R0RSdUcxYXRYbzFldlhsaXhZZ1ZHalJxRjZ0V3JBMEFmVjFmWHc2cXFEZ1FnekkxTlZENDRDTk10aVltSk9haHBXZ2NwNVdnQXFUdDM3a1JBUUFBaUlpSmd0MWZ1SlNrTnc4REdqUnZSbzBjUGJONjhHVkxLRENubFJGM1gxZWpvNkFObTV5TWlBZ0J2Yis5N1ZGWGRMSVFJQStDaHFpcFdyMTZObDE1NkNjN096Z0FBSnljbnZQamlpNGlJaUVDSERoMGdoS2dEWUttcXFydmF0bTNiMnRRdlFGUU9PQWpUN1pDNnJzL055c3BxSTZYOE9qTXpFek5tek1EQWdRTng5T2hSczdPVmlZU0VCTHo4OHN0NDk5MTM4L3ZSVzZXVTdYUmQveENBWVhJOElpSjRlWG01K3ZqNGpIVnljam9Nb05zZGQ5eUJ5Wk1uWS9IaXhianp6anVML0V6anhvMHhiOTQ4ZlBEQkIvRHc4QUNBVGk0dUxsWkZVU2JmZmZmZDFjb3pQMUY1NGlCTXQrM3c0Y09uZEYxL3dUQ01Gd0NjaUl1TFE1OCtmVEIvL254a1pXV1pIYTlVNU9Ua0lDUWtCSUdCZ1lpS2lnS0EwNFpoOU5FMHJadlZhazB3T1I0UkVRQ2dmZnYyRDdxNnV2NWlzVmcrdGxnc2J0MjZkY1A2OWV2eHdnc3ZRSWdidHgyRUVQajN2LytOZGV2VzRZVVhYb0RGWW5FVlFyeGZ0MjdkR0VWUkhpdW5yMEJVcmpnSVU2bXhXcTFmNStYbHRRR3d3REFNKzVkZmZvbWVQWHZpNTU5L05qdmFiZEYxSGIxNzk4YWlSWXRndjl6N1dKcWFtdHJLYXJXR21wMk5pQWdBZkgxOTcxQVU1Vk1uSjZlZmhSRGVUWnMyeGZ6NTh6RjkrblRjY2NjZEpUcFdyVnExTUhueVpJU0VoTURUMHhOQ2lIdUZFRDhvaXZKRnExYXQ2cGZSVnlBeUJRZGhLbFV4TVRHWE5FMGJZYlBaSHBKU1drK2RPb1hodzRkajBxUkp1SERoZ3RueFNpUXRMUTNUcDAvSGtDRkRrSkNRQUFDSGJUYmJrNXFtRGY3amp6L1NUSTVIUkFRQThQSHhlY0V3akVOQ2lGRXVMaTdpeFJkZlJIaDRPQjUrK09IYlBTN0N3c0x3MGtzdndkWFZWUWdoaHRTb1VlTTNSVkdDU2lrNmtlazRDRk9aaUkyTmpkSjEvWDRwNVFRcFpjYVdMVnZnNysrUGpSczN3akFxZHBWV1NvbHQyN2JCMzk4ZmtaR1JBSkFscFp5cWFacDNiR3pzajJibkl5SUNBRzl2NzZhcXFxNjNXQ3pyaFJEL2JOdTJMVmF1WElsUm8wYkIxZFcxVk03aDdPeU1ZY09HWWUzYXRmRDE5UVVBRHlGRW1LcXFXMzE5Zlp1WHlrbUlUTVJCbU1xU1hkZjFtYm01dVY0QXRsNjhlQkh2dnZzdWhnMGJoai8vL05Qc2JFVktURXpFcUZHak1ISGlSS1NrcEVCS3VjdHV0L3ZvdXY0T0FENWJtb2dxQW1kVlZZYzdPenYvQnVDRjJyVnJZOXk0Y1ZpMmJCbGF0R2hSSmlkczFxd1pQdi84Yzd6enpqdW9VNmNPQUhTVlVzYjYrUGlNQmVCU0ppY2xLZ2NjaEtuTXhjWEZuZEEwclp1VXNqZUFVN3F1SXlnb0NDRWhJY2pKeVRFN0hnREFack5oNWNxVkNBZ0l3TjY5ZXdIZ3ZHRVlRM1ZkZnlJNk9ycHlMb0ZCUkE1SFVaVDJpcUxzQVRBZlFNM09uVHRqM2JwMStPOS8vM3ZUbStGdWx4QUN6ei8vUE5hdFc0ZnUzYnNEUUhXTHhmS3hxcXFhdDdmM1EyVjZjcUl5d2tHWXlvMnU2MkdwcWFtdHBaUkxiVGFic1dqUklnUUZCVUhUTkZOenhjWEZvVisvZnBnelp3NXljbklNS1dWWVptWm1LNnZWR21KcU1DS2l2M2w1ZWRWU0ZHVUdBRTBJOFdEanhvMHhlL1pzQkFjSG8zNzk4cjEvclU2ZE9wZzJiUm9XTGx5SVpzMmFBVUJiSnllbnZZcWl6UFgwOUN6Wm5YbEVKdU1nVE9YcWp6LytTTk4xZmJCaEdJOUxLUStkT0hFQ1E0Y094YlJwMDVDYW1scXVXVEl5TWhBY0hJeisvZnZqOTk5L0I0QmpobUYwMTNXOTkyKy8vZVpZZC9ZUlVhV2xxdXEvWFYxZFk0VVFFNXlkblMzLy9lOS9zVzdkT2p6KytPT201bnJvb1lld1pzMGF2UGppaTNCeGNiRUlJVWJXcVZQbnNLK3Y3d3VtQmlNcUFRN0NaSXJvNk9qZHVxNzdBSGdQUU5iNjlldmg3KytQclZ1M1FrcFpwdWVXVW1MWHJsMElDQWhBV0ZnWXBKUTVBRDdPeWNscEV4MGR2YTFNVDA1RVZFeGVYbDZORlVWWkJlQmJJY1RkTFZ1MnhMSmx5ekJ1M0RoVXExWXhubkhoNXVhR1VhTkdJU3dzRE8zYXRRT0FmMGdwMXl1SzhwV1hsMWZSVCs4Z3FrQTRDSk9aYkpxbXZRdkFXMHE1S3pVMUZXKzk5UlpHamh5Smt5ZFBsc2tKejV3NWd6ZmZmQk92di80NnpwMDdCd0Q3TFJiTEE1cW1qWXVMaThzdGs1TVNFWldNUlZHVVFXNXVicjhKSVhyWHFGRURvMGVQeHNxVks5R21UUnV6c3hYSjA5TVRTNWN1eGZqeDQxRzdkbTBJSVo1M2RYV05VMVYxQkFBbnMvTVJYUThIWVRLZHBtbnh1cTQvSWFVY0RPRDh2bjM3RUJnWWlCVXJWc0JtczVYS09mTHk4aEFlSGc0L1B6OTgvLzMza0ZLbVNpbEhhWnIyY0ZSVVZHeXBuSVNJNkRiNSt2cTJVbFgxZXlIRUVnQjNkT3pZRWVIaDRlamZ2ejhzbG9yOXIyeUx4WUxBd0VDc1c3Y09Uejc1SklRUXRRRE1VMVgxWng4Zkh4K3o4eEVWcFdML1UwVlZpcTdyU3pNek0xdEpLVU56Y25Ma0o1OThncjU5KytMZ3dZTzNkZHlqUjQ5aThPREIrUERERDVHZG5TMEJyTS9OelcydDYvcTgwa2xPUkhSN21qWnRXdDNYMS9jZEtXVXNnTWM4UER3d1k4WU16SjA3RjQwYk56WTdYb25VcjE4ZkgzLzhNVDc1NUJQODR4Ly9BSUQ3TFJiTHI3Nit2aDk2ZTN2WE5Ec2ZVV0VjaEtsQytlMjMzeTdvdXQ1SFN0bFZTdmw3Zkh3OEJnd1lnSTgvL2hnWkdSa2xPbFptWmlibXo1K1AzcjE3NXcvVEp3ekQ2S0ZwbWw5Y1hOenBNdmtDUkVRbHBDaks0dzBhTkxCS0tkK3pXQ3pPUFhyMFFHUmtKTHAyN1dwMnROdlNxVk1uaEllSEl5Z29DQmFMeFVsS09kN1oyZm1RcXFyZHpNNUdsSStETUZWSXVxNS9sNUtTNG0wWXhrZFN5dHpWcTFmRDM5OGZQL3p3dzAxdnBwTlNJcjllOGVXWFgwSkthWk5Temo5OStuUnJxOVg2ZFRsOUJTS2lHN3J2dnZzOEZFVUpFVUw4SUlTNHo5UFRFMTk4OFFVbVRacUVtalVyeDRYVDZ0V3I0ODAzMzhTS0ZTdlFxbFVyQUxnVHdCWkZVY0phdDI3OUQ1UGpFWEVRcG9vcklTRWgyMnExanJmYjdTcUFuOCtmUDQ4MzNuZ0RZOGVPeGVuVFJWL1F2WERoQWlaUG5vd1JJMGJnMUtsVGtGSmFwWlNQNkxvK01pa3BLYk44dndFUlVaR0VvaWk5YXRXcTlac1FZbkMxYXRYdzBrc3ZZZlhxMWFpc1ZkcFdyVnBoK2ZMbEdEMTZOR3JVcUFFaFJGRDE2dFVQSzRveUdFRFpQZ21FNkFZNENGT0ZGeDBkSGFkcDJpTUFSa29wVTMvNDRRY0VCQVJnN2RxMXNOdnRBQURETUxCaHd3YjQrZmxoeTVZdEFIQVJ3SGhkMTMxMVhmL1Z4UGhFUkFYYXRtM2JYRlhWYjRVUW9RRHEzMy8vL1ZpOWVqV0dEUnNHSjZmS3ZiaUNrNU1UK3Zmdmo0aUlDSFRzMkJFQTdoQkNoS2lxK3FPaUtCVnpPUXlxOUJ6NnY4SlVWWlVBb0dsYWhmZ2VGUzFQWmVUbDVkWFl4Y1Zsb2NWaTZRRUFiZHEwUWI5Ky9SQWVIbDd3aERvcDVSYUx4Zkp5VkZUVUNWUERFaEg5emN2THk5WEZ4V1cwRUdLcUVNS3RUcDA2R0QxNk5KNTk5dGt5ZnpSeVJTU2x4SGZmZllkWnMyYmxMMlZwTXd4amVtcHE2c3lFaElSc3MvTlIrVkFVWllzUW9odUE3cHFtZld0R0JvZitwNitpRFo0VkxVOWxwaWpLY3dEbUNpSHVLclQ1bEpUeWRWM1hWNXVWaTRqb2F0N2UzZzg1T3p0L0FhQ2RFQUxkdTNmSDJMRmpjY2NkZkJweFJrWUdQdm5rRTN6MTFWZVFVa0pLR1E5Z2lLN3J1OHpPUm1XdklnekNyRWFRUTlKMWZZUGRidmVTVXM0RGtDV2xERWxQVDIvRklaaUlLZ29mSDU4NmlxTE1jM1oyM2dlZ1hiTm16YkJnd1FKTW5UcVZRL0RmYXRXcWhVbVRKbUhwMHFWbzNydzVoQkF0aEJEZks0cXk1TDc3N3ZNd094OVZmaHlFeVdIRnhNUmNFa0tNQkZCZDEvV2g4Zkh4NldabklpSUNBRlZWZTFnc2xrTkNpQkV1TGk1aXdJQUJDQThQeDBNUFBXUjJ0QXJKMjlzYm9hR2hlUG5sbCtIbTVpYUVFSU5xMWFyMW00K1BUMit6czFIbHhrR1lpSWlvbExSdDI3YVpvaWhmQVlnRThBOXZiMitzV3JVS0kwZU9oSXVMaTlueEtqUm5aMmNNSFRvVWE5ZXV4ZjMzM3c4QTlTMFd5eXBGVWJhcnF0ckM3SHhVT1RtYkhZQ0lpS2dTY0ZZVTVSVWh4SWNBYXRTdVhSdkRodzlIUUVCQWxid1o3blkwYmRvVW4zMzJHYjc1NWh0OCt1bW5TRWxKK1JlQVdGVlZwd2doNWtSRlJkbktPb08zdC9mNXE3YzVPVG5kSWFYTU1RemppcHY1enA4L0g1S1VsRFNockROUjJlQWdURVJFZEJ0OGZIeDhoQkJmQ0NIdUI0QXVYYnBnL1BqeHFGKy92dG5SSEpZUUFzOCsreXdlZSt3eEJBY0hZL1BtemRVQXpEUU1vNyszdC9lUW1KaVluOHZ5L0RFeE1WZjBrejA4UElZMWJOand0VU9IRGowQjRFeFpucHZLRjZzUlJFUkV0OERMeTZ1V3Fxb3poUkJSUW9qN0d6ZHVqRGx6NXVDamp6N2lFRnhLN3JqakRreWRPaFdmZmZZWjdyenpUZ2dodkp5Y25QYW9xanJQeDhlblRqbEVxSDdublhjdTh2RHdlTGxhdFdxdEdqZHUvS0tucDJkRXpabzEyNWZEdWFrY2NCQW1JaUlxSVVWUnVydTZ1aDRFTU03RnhjWFNxMWN2ckZ1M0RvODk5cGpaMFNxbEJ4NTRBR3ZXck1IQWdRUGg2dXBxQVREQ1lyRWNWbFcxUjFtZHMyYk5tdi95OHZLeUNpRnEvZmJiYjUwQTRQVHAwNSttcDZkdjgvVDAzSFRQUGZlc2RYTnp1N2VzemsvbGc0TXdFUkZSTWJWdTNmb2ZpcUtFQ1NFMkN5SHVhdFdxRlpZdFc0YXhZOGVpV3JWcVpzZXIxRnhkWFRGaXhBaUVoWVdoZmZ2MkFOQVlRS1NpS0JzVVJibnJKaDh2eVhsYXQyalJZcHVucCtmeVU2ZE9UVDUrL0hnL0FKZiszbTAvZi83ODR0alkyUHR5YzNOL2I5MjZ0ZDZrU1pOWjREemxzUGdYam9pSTZPYWNmSHg4aGxTdlh2MDNJVVJRalJvMU1HYk1HS3hZc1FLdFc3YzJPMXVWY3M4OTkyREpraVdZT0hFaWF0ZXVEU0hFczBLSU9FVlJSZ0c0N2VkVTUrYm1KbCs2ZE9uSDJOallsc25KeVd2enQ2ZWxwWDBOd1BqN3g4ekV4TVMzRHg4KzdKdVRrM09rMEhaeU1MeFpqb2lJNkFZVVJXa2poUGdjd0tNQThPaWpqMkxpeElsbzNMaXh5Y21xTGlFRUFnSUMwTGx6Wjh5Y09STTdkdXlvS1lUNFZGWFZGL1B5OG9iR3hNUm90M0g0TTZkT25acW1LRXFlM1c1UExiekQyOXY3YlA1ckp5ZW5PcnF1MS94N0VDWUh4VUdZaUlpb0NFMmJOcTNlc0dIRDhRRGVCdURzNGVHQnNXUEg0cW1ubmpJN0d2MnRmdjM2K09pamo3Qjc5MjdNbkRrVFNVbEpxck96OHdGVlZlZms1T1M4RnhjWGwzR3J4eFpDT01YRXhEUUZrRjNVZmxWVkpRQ3VqZWZnV0kwZ0lpSzZpbytQenhNTkd6YU1BVERGWXJFNCsvbjVJVEl5a2tOd0JmWG9vNDhpUER3Y3ZYcjFncE9Ua3hPQXNXNXVib2NVUmVsdWRqYXEyRGdJRXhFUi9jM1gxOWREVmRXbEZvdmxld0F0bWpkdmpwQ1FFTHo5OXR1b1diT20yZkhvQnFwVnE0YXhZOGNXN20wM0UwSnNWbFYxVGV2V3JmOWhkajZxbUZpTklDSWlBb1NQajA5dktlV25BT3BYcTFZTkF3WU13S0JCZzNENUFpTTVpcFl0VzJMNTh1VUlEUTNGNTU5L2pzek16TURxMWF2LzI4Zkg1MDJyMWJvRUpiaXhyVjI3ZHZGbEdKVXFBQTdDUkVSVXBhbXEya0pLdVVnSThTL2c4cHExa3laTlF0T21UYzJPUnJmSVlyR2diOSsrZU9xcHAvREJCeDlnOSs3ZGQxZ3Nsc1dLb2d3d0RHTllkSFIwM00yT2taYVc5dld4WThkNkFpanlrYzczM0hQUGFnRDIwczVPNVl2VkNDSWlxcEphdEdqaHBpaktlQ25sUVNIRXYrcldyWXYzM25zUG4zMzJHWWZnU3FKUm8wYjQ5Tk5QTVhQbVREUm8wQUJDaUVlY25KeDBSVkhlYTlxMGFmVWJmZmJZc1dNdjREcERNQUQ4K2VlZlFUZmFUNDZCZ3pBUkVWVTVpcUowcUYyN2RwUVE0a09MeGVMMnpEUFBJREl5RXYvNXozL01qa1psNEYvLytoZldyVnNIZjM5L0NDRmNoQkR2Tkd6WU1MWjkrL2FkemM1RzV1SWdURVJFRlpxaUtGMFVSWGtjcFZEbjgvSHhxZVBqNHpOZkNMRlhDT0YxNTUxM1l0R2lSWGovL2ZmaDd1NWU3T1BFeHNiQzE5Y1htWm1adHh2SlllemN1UlA5Ky9lSHpXYkRpUk1uTUc3Y09IVHUzQmtkT25UQXl5Ky9qTVRFeEN2ZUh4SVNnbFdyVmhYOGZPYk1HYnp3d2dzd2pCdFhkQTNEZ05WcXhheFpzNUNYbDNmRnZnc1hMdUM1NTU3RDBhTkhTNXkvWnMyYWVPdXR0L0RsbDEraVJZc1dBTkRjeWNscHA2cXFYeXFLMHFERUI2UktnWU13RVJGVmROMkZFRDhvaW5KR1VaU0ZpcUw4cTBXTEZtNGxQWWlpS1A0V2krV3d4V0laN3VycWlrR0RCbUh0MnJWNDRJRUh5aUp6cFpLYW1vcHAwNmJoN2JmZmhvdUxDM2J0Mm9YNzc3OGZYMy85TlRadDJnUlhWMWRNbWpRSkFIRHMyREdzWDc4ZUxpNHVjSFoyUm5oNE9CSVRFOUdvVVNOODlkVlhzRmh1UEhwMDY5WU40OGVQUjJobzZEVkRjLzM2OWZIU1N5OWgwcVJKTngyb3I2ZGR1M1pZdFdvVlhubmxsZnpIWWc4UVFoeFdWYlh2TFIyUUhCb0hZU0lpY2doQ2lIcENpRmVFRU52ZDNkM1BLb3F5eE1mSDUrbC8vdk9mTlc3ME9WOWYzenNWUmRrZ2hJZ0EwTGg5Ky9aWXRXb1ZoZzhmRGhjWGwzSktmOW1aTTJmSzlYeWxaZFdxVldqYnRpMWF0bXdKQU9qVHB3OENBd1BoN3U2T2V2WHFvVStmUG9pTmpZVmhHS2hXclJxeXNyS3daczBhaElXRndUQ01FdjArejUwN0Y4SEJ3ZGZkMzcxN2QyUm1abUxidG0yMy9IMmNuWjB4Wk1nUXJGMjdGZzgrK0NBQTFBZXdRbEdVSFQ0K1B2ZmU4b0hKNFhBUUppSWlSK1F1aEJoa3NWZzJOVzdjK0t5cXFpdDlmSHhlYU5teVplMUM3M0ZSRkdXVWxQSTNJY1N6N3U3dW1EaHhJcFlzV1FKUFQ4OVNEVE4vL254MDdkb1ZmLzMxVjVINzA5UFQ4ZW1ubjJMZ3dJRTNQVlorN1dMRGhnMTQ4c2tuQzRiQ0F3Y09vSGZ2M25qb29ZZnc3TFBQWXQrK2ZWZThmLy8rL2VqZHV6Y2VmdmhoQkFZRzR2RGh3d1hIVEUxTnhSdHZ2SUVPSFRyZzJXZWZ4ZEtsUytIcjY0dmMzRndBUUc1dUxqNzY2Q04wN3R3Wmp6NzZLTjU2Nnkxa1pQei9ROW0yYnQxNnhjTkVycjZxbTV5Y2pMcDE2OEppc2FCSmt5Wm8yTEFodkwyOWNjODk5K0N1dSs1Q3c0WU5pMTBuYWRXcTFRMzNXeXdXUFBua2s5aTZkZXROZnk5dnBrbVRKbGk0Y0NIZWYvOTkxS3RYRDBLSUp5MFdTNHlpS0JPOHZMeGNiL3NFVk9GeCtUUXloYXFxUms1T3poOUY3WE56Yy9QVU5JMy9rVVpVU2FpcXVnUEFrMlY0aXBvQStsZ3NsajQxYTliTVZoVGxHeW5sV292Rk1nckFvOERsbTZYR2p4K1BldlhxbGZySjE2NWRpOGpJU0h6eHhSZG8xcXpaRmZ1eXM3TVJGaGFHaUlnSVBQLzg4NGlJaUNqMmNmZnYzNCtOR3pkQ1Nna0F1SFRwRWlaTm1vUVdMVnBnM3J4NW1ERmpCalpzMkZEdy9zaklTTXlkTzdlZ3BqQjE2bFNFaG9ZQ0FLWk1tWUtzckt5QzQ0MGJOKzZLYzAyYk5nMG5UNTdFNnRXcjRlYm1ob2tUSjJMV3JGbVlNbVVLa3BPVGtaaVlpRFp0MmhTWk15OHZENnRXcllLL3YzL0J0blBuenVIMTExOUhkblkyTkUwcjluY3VMaTh2TDJ6ZXZMbFVqaVdFd0RQUFBJTk9uVG9oT0RnWW16WnRxaWFFbU9IcTZ1cnY2K3U3VDBvNXNsUk9WRXhTeWh6RE1KNkxqbzYrOVV2ZVZHd2NoTWtVVXNyY3VMaTRGa1h0VXhTbHlPZTZFNUhES3NzaCtBcFNTb3NRb2g2QXhsTEtXa0lJQUVDZE9uWGc3Rno2LzhyYnVYTW5GaTVjaUFVTEZxQjU4K1pYN0l1SWlNREtsU3ZScFVzWGhJV0ZsZWhtUEFERnpLdXlBQUFnQUVsRVFWVG8zNy8vRlUrejY5eTVNN0t6czNIczJESFVxbFVMaVltSlY5eE1ObUxFQ0hoNGVBQUFnb0tDTUdyVUtCaUdnYlMwTk96ZXZSdkxseTh2MkQ5MDZGQ01ISGw1dmt0SlNjSG16WnNSR2hxS1JvMGFBUUQ2OXUyTGlSTW5Zc3FVS1RoNzlpd0FvRUdEb3U4bm16RmpCaXdXQ3dZTkdsU3dyVmV2WGdXdjc3enp6aEo5NytKbzBLQUJVbEpTa0plWFYycC9YWjJjbkZDM2J0M0NtMjVZdVNrclFnZzNKeWVuRGdBNENKY0REc0prQ2lHRWE1czJiUTVlYjE5NTV5R2lzcWRwbXJpVnp5bUtFaXlFZU9NR2I4a0NzQXZBVjNsNWVXdGpZMk5UQU1ETHkrdHpWMWZYeVVLSXNSRVJFZFYyN3R5SjhlUEhvMHVYTHNnZmtHL1hwNTkraXE1ZHU4TEx5K3VhZlgvKytTY013NEM3dTN1UlQ2ZXoyKzM1L1ZRQXdJTVBQb2hGaXhZVi9IejFXc2J6NXMzRGhnMGI0TzN0RFRlM3kvY0tGcjVockg3OStnV3ZhOWV1RFNrbDh2THljUHIwYVFEQVhYZmRkY1grZktkUG40YVU4b3JoTlovTlppdTRJbDNVNzltY09YT2c2enBDUWtMZzZscjhQN3B2OXQxdkpqOUxmcmJiSWFYRTd0MjdNV1BHREp3NWN3WlN5bHdBODFOU1V0NU9TRWpJQmpEcXRrOVNUTDYrdmxPbGxKT2tsSHhRUnpuaElFeW1rRkxtSGpwMHFHMVIrM2hGbUlodVJrcDVTUWl4MHpDTWRUYWJiVjFjWEZ6RzFlK0ppNHZMQlREWjI5dDdwYk96YzBoeWN2S2o0OGVQUjhlT0hURisvSGcwYWRMa3RuTjgrT0dIR0RObURPNjk5MTcwN05uemluMXZ2dmttQmc4ZWpGV3JWcUZuejU3bzJyVXJldlhxVlhEVjFjbkpDVkZSVWRjOWR1SEI4K1RKazFpMmJCbkN3OFBoNmVtSmZmdjJGYnNqVzZ0V0xRREEyYk5uQzE0WHZta3Z2eTZ5YWRNbU5HN2MrSnJQNTE5RnZuRGh3aFVEOVB6NTg3Rjc5MjRzWHJ5NHhKV1RtMzMzbXpsLy9qemMzZDF2KzJiSGMrZk9JVGc0R045OTl4MEFRRXI1cTVSeXFOVnF0ZDdXZ2NsaHNJZEpwaEJDdUhwNWVjVVg5WXRYaElub090SUJSRW9wZTUwN2Q2NkJwbW5QV2EzVy94VTFCQmNXRXhOelJOTzBUZ0JlQW5CaHo1NDlDQXdNUkdobzZEWHIxSlpVNjlhdE1YUG1UTXlhTmF2SXptcTlldlV3Y3VSSXJGbXpCclZxMVVMLy92MXY2VHo1T1UrZE9vWDA5SFNFaFlVVis3UE5talZEOCtiTk1XL2VQS1NucHlNeE1SSExseTh2Mk4rb1VTT29xb3JnNEdDY09YTUdkcnNkUjQ4ZXhZRURCd0JjcmlFMGJOZ1FodzRkS3ZqTTU1OS9qbDI3ZHVHTEw3NG9HSlRMMDZGRGg0cThDbDljZHJzZDY5YXRnNStmWC80UW5BYmdkVjNYSCtRUVhMWHdpakNaSWo0Ky9wbjA5UFF0UmUxemQzZnZYdDU1aUtoQzIyY1lSZytiemJiNTc2dTh0MFRUdE1XS29xd1hRc3pQenM0T25EVnJGalp1M0lqSmt5ZGY5MGF3NG5qa2tVY3dhZElrdlBmZWU2aFJvd2FlZU9LSmE5NVR1M1p0REJreUJIMzY5TG1sYzl4OTk5MElDZ3JDbTIrK2lZWU5HeUlvS0FoNzl1d3A5dWRuenB5SktWT21vR3ZYcnJqMzNudmg1K2VIdUxpNGduN3R6Smt6OGVHSEh5SWdJQUEybXcyZW5wNFlQWHAwd2VlN2R1Mks3Nzc3RGs4Ly9UUUFZUEhpeFFCd3hVb1NBTEJ2Mzc0U1ZTU0s0dXZyVy9DNlE0Y09CYS96cnlCTEtiRno1MDRNSGp6NGxvNGZIeCtQNmRPbkl5WW1Kdjk0R3czRGVDVTZPanJ4SmgrbFNxaDBTbEltVVZWVkFyZmVPeXR0RlMxUFJWT3paazF2VDAvUEltL3pkWEZ4YVdLejJhNzVReWcyTnJacFVlL1B4OTl6b29xdkl2NXpxcXBxTndBTEFIZ0tJZENuVHg4TUd6YnNpcHZUS3JPTkd6ZGkwYUpGeFY1NTRjS0ZDL0QzOThlU0pVdXV1U213dkczYnRnMmZmZllaMXF4WlU2SnFSRlpXRnBZdFc0YWxTNWZDTUF4SUtSTUJqTloxZlYzWnBTMlpRaDNoeWJxdVR6TTdUMWxURkdXTEVLSWJnTzZhcG4xclJnWmVFYVp5YytuU3Baajh3ZGJEdzJPSTNXNC9rNUtTc2hHQXM2cXF0cHNOdlVSRXBVWFR0RytiTm0zYXRrR0RCdE1BakZ5NWNxWEwxcTFiOGZiYmI2TlRwMDVteHl0MU8zZnVSTXVXTGRHNGNXTWNQbndZaXhjdnh2UFBQMS9zejlldlh4OXZ2LzAycGs2ZGlwQ1FrREpaZ2FNNFVsSlNzSERoUXN5WU1hTkVRL0NCQXdjd2ZmcDBuRHg1RWdEeXBKUmYyTzMyTjJOaVlpNlZXVmh5Q0J5RXlReU4vdm5QZjg1SVNFaTRvaXpuNWVVVlgvam44K2ZQTHpoejVzeWM4bzFHUkZYRnlaTW5zMDZlUFBtR3I2L3ZNc013bHB3N2QrNkJNV1BHb0V1WExoZzdkaXdhTm14b2RzUlNjL3o0Y1h6MDBVZElTVW1CaDRjSC92T2YvMkRJa0NFbE9zWlRUejExVFJXaXZOV3RXeGRmZmZWVnNkK2ZuSnlNVHo3NUJKczJiY3JmRkN1RUdLcHAydjR5Q1VnT2g0TXdsYmU2TFZ1MlhIL3g0c1dkVFpzMm5YWDY5T25HeWNuSm13SGdldXNLRXhHVnBhaW9xRmdBRDZ1cU9nckF1enQyN0xoajM3NTlHRE5tREhyMDZISE5VOVFjMGNDQkE0djFWTHZLd2pBTWJONjhHY0hCd2JoNDhTS2tsQmxTeWhsV3EvVkRBTVpORDBCVkJnZGhLamZWcTFkL3NIbno1dUZwYVdtYi92cnJyeEZ1Ym00dEdqZHVQTGxKa3lidlN5bHQzdDdlNTNINUR5Z2hoSEFTUXJoWXJkYjdBSnd5T1RvUlZYNkdwbW1mdEd6WmNtMk5HalVXWldabVB2ZkJCeDlndzRZTm1EUnBFdTY5OTE2ejgxRXhuVGh4QWg5ODhBRisrZVVYQUlDVWNydmRibjhwSmlibVQ1T2pVUVhFUVpqS1RWWlcxdUVUSjA2OG1wNmV2Z2tBY25KeWpoNC9mcnhmb2JjSVhGN1NMLy95aXdSd2Uyc2JFUkdWd0pFalI1SUFQTisrZmZzZVRrNU9ueDQ4ZUxCWm56NTlNR0RBQUF3YU5BalZxbFV6T3lKZFIwNU9EbGF0V29YUFAvOGNlWGw1a0ZLZUVVS00xWFY5cGRuWnFPSnkvUC9mUTQ3a1l2NFFmQjBTZ0IyQTdlOWZISUtKeUJUUjBkSHJjM0p5MmtncEY5bnRkdnVTSlV2UXMyZFA3Ti9QYW1sRlpMVmEwYWRQSHl4WXNBQjVlWGwyQU1zc0ZrdExUZE00Qk5NTjhZb3dFUkZSRWY1K1VNZXI3ZHUzWDJheFdCWW5KU1cxZi9YVlYvSE1NODlnekpneEpYNmFHcFcrdExRMExGeTRFQkVSRWZtYmpoaUc4YkxWYXYzQnhGamtRSGhGbUlpSTZBYWlvNk1QNkxydWF4akdXd0F1YmRxMENYNStmdmptbTI4Z3BUUTdYcFVrcGNUMjdkdmg3KytmUHdSblNTbW5hWnJXbGtNd2xRUUhZU0lpb3B1elc2M1dHVkpLTHlubDlvc1hMMkxLbENsNDZhV1hrSkNRWUhhMktpVXBLUWxqeG96QmhBa1RrSktTQWdBLzVlWGxLYnF1VHdZcmRWUkNISVNKaUlpS1NkZjE0N3F1ZHpVTW95K0EwMUZSVVFnS0NzS1NKVXVRbTN2TFQzK21ZckRaYkFnTkRZVy92ejkyNzk0TkFCY013eGltYWRwak1URXhSOHpPUjQ2Smd6QVJFVkVKV2EzV1ZZWmh0QWJ3Wlc1dXJyRnc0VUlFQlFYQmFyV2FIYTFTT25Ub0VGNTg4VVhNbWpVTE9UazVVa3E1V2dqUnltcTFmbUYyTm5Kc0hJU0ppSWh1Z2RWcVRkVTBiWkRkYm44Q3dPSGp4NDlqOE9EQm1ENTlPdExTMHN5T1Z5bGtaR1JnOXV6WjZOZXZINDRjT1FJQWY5anQ5cWQxWGU4VkZSVjEzdXg4NVBnNENCTVJFZDJHbUppWW4zSnljbnlrbEZNQlpFZEdSc0xmM3gvYnQyL256WFMzU0VxSkgzLzhFVDE3OXNTcVZhc2dwY3dGRUp5ZW50NG1KaWJtVzdQelVlWEI1ZE9JaUlodVUxeGNYQzZBZDN4OGZGWUlJVUpTVWxJZW16QmhBaDU1NUJGTW1EQUJUWm8wTVR1aXd6aDc5aXlDZzRPeFk4Y09BSUNVOG9BUVlxaW1hVEVtUjZOS2lJTXdPUlJGVWJvQTZGN0U5dUJDUCs3VGRYMWQrYVVpSXJyTWFyWCtEdUJ4SHgrZklSYUxaY2JldlhzOWV2YnNpZUhEaCtPLy8vMHZuSjM1cjkzcnNkdnRXTDkrUFQ3NTVCTmtaV1VCUUpvUVlvcW1hWithblkwcUwvNFRTWTRtVHdqeHh0VWJDMit6MisxKzVSdUppT2hLVnFzMTVMNzc3dnVxWnMyYTgzSnljdjQ3ZS9ac3NYSGpSa3llUEJsZVhsNW14NnR3NHVQak1XM2FOTVRHeGdLQWxGSnVBUENxcG1sSkprZWpTbzRkWVhJb3VxN3ZrVkltMytBdDZYbDVlVGQ2akRNUlViazRldlRvZVYzWGU5bnQ5bTRBanYzKysrOEZLeDlrWkdTWUhhOUN5TXJLd29JRkN4QVVGSVRZMkZoSUtVL2E3WFovWGRkZjBIV2RRekNWT1E3QzVHanlBS3k1d2Y3di91N3FFUkZWQ05IUjBkdVNrNVBiQWdpV1V0cENRME1SRUJDQUgzLzhzY3JlVENlbHhQNzkreEVZR0lpbFM1ZENTbWtEc05CdXQ3ZUtqbzVlYjNZK3FqbzRDSk1qaXJ6ZURpbGxlSGtHSVNJcWpvU0VoR3hOMDk3TXk4dFRBZXcvZCs0Y1hudnROWXdiTnc1bnpwd3hPMTY1U2s1T3hqdnZ2SU5YWDMwVlNVbEprRkpHMiszMlJ6Vk5HeDRURTNQSjdIeFV0WEFRSm9kejhlTEZud0NrWDcxZFNua3BKU1hsS3hNaUVSRVZTMHhNekVGTjB6cElLVWNEU04yNWN5Y0NBZ0lRRVJFQnU5MXVkcnd5WlJnR05tN2NpQjQ5ZW1EejVzMlFVbVpJS1NmcXVxNUdSMGNmTURzZlZVMGNoTW5oeE1mSDUwZ3BJNjdlTG9UWW1aQ1FrRzFHSmlLaUVwQzZycy9OeXNwcUk2WDhPak16RXpObXpNREFnUU54OU9oUnM3T1ZpWVNFQkx6ODhzdDQ5OTEzOC92Ulc2V1U3WFJkL3hDQVlYSThxc0k0Q0pORGtsSmVzenlhWVJoY01vMklITWJodzRkUDZicitnbUVZTHdBNEVSY1hoejU5K21EKy9QbjV5NGM1dkp5Y0hJU0VoQ0F3TUJCUlVWRUFjTm93akQ2YXBuV3pXcTBKSnNjajRpQk1qdW5zMmJNL0FDamNKY3V5Mld3Y2hJbkk0Vml0MXEvejh2TGFBRmhnR0liOXl5Ky9STStlUGZIenp6K2JIZTIyNkxxTzNyMTdZOUdpUmJCZjduMHNUVTFOYldXMVdrUE56a2FVajRNd09hU2twS1JNQUlYN3dMdmk0dUs0SGhFUk9hU1ltSmhMbXFhTnNObHNEMGtwcmFkT25jTHc0Y014YWRJa1hMaHd3ZXg0SlpLV2xvYnAwNmRqeUpBaFNFaElBSURETnB2dFNVM1RCdi94eHg5cEpzY2p1Z0lIWVhKWWhtRVU3Z256SmpraWNuaXhzYkZSdXE3Zkw2V2NJS1hNMkxKbEMvejkvYkZ4NDBZWVJzV3Uwa29wc1czYk52ajcreU15TWhJQXNxU1VVelZOODQ2TmpmM1I3SHhFUmVFZ1RBNHJLeXRyQjRCc0tXV3V6V1piYTNZZUlxSlNZdGQxZldadWJxNFhnSzBYTDE3RXUrKytpMkhEaHVIUFAvODBPMXVSRWhNVE1XclVLRXljT0JFcEtTbVFVdTZ5MiswK3VxNi9nOHZydnhOVlNCeUV5V0VkT1hMa29wVHlHeUhFN3RqWTJCU3o4eEFSbGFhNHVMZ1RtcVoxazFMMkJuQksxM1VFQlFVaEpDUUVPVGs1WnNjREFOaHNOcXhjdVJJQkFRSFl1M2N2QUp3M0RHT29ydXRQUkVkSFY4NGxNS2hTNFNCTURrMUt1VlpLeVZvRUVWVmF1cTZIcGFhbXRwWlNMclhaYk1haVJZc1FGQlFFVGROTXpSVVhGNGQrL2ZwaHpwdzV5TW5KTWFTVVlabVptYTJzVm11SXFjR0lTc0RaN0FCVXNkeDMzMzBlTld2V1BDaUVhR1IybHBKUVZYV3UyUmtxZ04yYXBuVXlPd1FSbGI2L2J6SWIzTDU5K3k4dEZzdm5KMDZjYUROMDZGRDA2TkVESTBhTVFKMDZkY290UzBaR0JqNzc3RE9FaFlYbGJ6cG1HTWFyMGRIUjI4b3RCRkVwNFJWaHVrTDE2dFdmZExRaG1BbzhaSFlBSWlwYjBkSFJ1M1ZkOXdId0hvQ3M5ZXZYdzkvZkgxdTNib1dVc2t6UExhWEVybDI3RUJBUWdMQ3dNRWdwY3dCOG5KT1QwNFpETURrcVhoR21Lemc1T1UwQWdPblRwNk5idDI1bXg2RmltRDU5ZXY0ZDJndk16a0pFNWNLbWFkcTdxcXF1bEZLR3BLYW1QdjdXVzI5aDQ4YU5tREJoQXBvMmJWcnFKenh6NWd3Ky92aGpmUC85OS9tYjlsc3NscUZSVVZHeHBYNHlvbkxFSzhKVVFGR1Vmd0pRYXRTb2dhNWR1NW9kaDRwQlNvbmR1M2ZuditiS0dVUlZpS1pwOGJxdVB5R2xIQXpnL0w1OSt4QVlHSWdWSzFiQVpyT1Z5am55OHZJUUhoNE9QejgvZlAvOTk1QlNwa29wUjJtYTlqQ0hZS29NT0FoVEFjTXdIZ1dBZSsrOUZ4WUwvOVp3Qk5IUjBUaDc5aXlrbEFtNnJqdjJZNmlJNkpib3VyNDBNek96bFpReU5DY25SMzd5eVNmbzI3Y3ZEaDQ4ZUZ2SFBYcjBLQVlQSG93UFAvd1EyZG5aRXNENjNOemMxcnF1enl1ZDVFVG00N1JEQmZKckVZR0JnV1pIb1dMYXRHbFQvc3NWQU1xMklFaEVGZFp2di8xMlFkZjFQbExLcmxMSzMrUGo0ekZnd0FCOC9QSEh5TWdvMlVNM016TXpNWC8rZlBUdTNUdC9tRDVoR0VZUFRkUDg0dUxpVHBmSkZ5QXlDUWRoQXNCYWhDTXFYSXV3MisxY1FvNklvT3Y2ZHlrcEtkNkdZWHdrcGN4ZHZYbzEvUDM5OGNNUFA5ejBaam9wSmZMckZWOSsrU1drbERZcDVmelRwMCszdGxxdFg1ZlRWeUFxVnh5RUNRQnJFWTZvY0MwaUppYkczQVZGaWFqQ1NFaEl5TFphcmVQdGRyc0s0T2Z6NTgvampUZmV3Tml4WTNINmRORVhkQzljdUlESmt5ZGp4SWdST0hYcUZLU1VWaW5sSTdxdWoweEtTc29zMzI5QVZINDQ4UkFBMWlJYzBWVzFDQ0tpSzBSSFI4ZHBtdllJZ0pGU3l0UWZmdmdCQVFFQldMdDJMZXgyT3dEQU1BeHMyTEFCZm41KzJMSmxDd0JjQkRCZTEzVmZYZGQvTlRFK1Vibmc4bW5FV29RRFlpMkNpSXBKYXBvMjM4dkxLOExGeFdWaFZsWldqNWt6WjJManhvM28xNjhmd3NQREM1NVFKNlhjWXJGWVhvNktpanBoY21haWNzTkJtR0FZeHFOT1RrNnNSVGdRcTlYS1dnUVJGZHZmTjduNUtZcnlISUM1aHc0ZHVtdml4SW41dTA5SktWL1hkWDIxZVFtSnpNR3BoMWlMY0VDYk4yL09mOGxhQkJFVm02N3JHK3gydTVlVWNoNkFMQ2xsU0hwNmVpc093VlJWY1JDdTRyeTl2ZThCYXhFT2hiVUlJcm9kTVRFeGw0UVFJd0ZVMTNWOWFIeDhmTHJabVlqTXdrRzRpbk55Y25vUzRHb1Jqb1MxQ0NJaW90TEJ5YWVLRTBLTUJsaUxjQ1NzUlJBUkVaVU9Ec0pWMk4rMWlIYXNSVGdPMWlLSWlJaEtEd2ZoS295MUNNZkRXZ1FSRVZIcDRmUlRoYkVXNFhoWWl5QWlJaW85SElTcnFQeGFSTzNhdFZtTGNCQ3NSUkFSRVpVdURzSlZWSDR0b2wyN2RxeEZPQWpXSW9pSWlFb1hKNkFxS3I4VzBhTkhEN09qVURHeEZrRkVSRlM2T0FoWFFZVnJFVTg4OFlUWmNhZ1lXSXNnSWlJcWZSeUVxeURXSWh3UGF4RkVSRVNsajFOUUZjUmFoT05oTFlLSWlLajBjUkN1WWxpTGNEeUdZYkFXUVVSRVZBWTRDRmN4ckVVNG5sOS8vWlcxQ0NJaW9qTEFTYWlLeWE5RitQbjVtUjJGaXVucnI3L09mOGxhQkJFUlVTbmlJRnlGRks1RlBQNzQ0MmJIb1dJd0RBTy8vUElMQU5ZaWlJaUlTaHNINFNxRXRRakg4K3V2ditMQ2hRdXNSUkFSRVpVQlRrTlZpRm0xaUpDUWtNTC9leC9BNVhWeHg0NGRpLzM3OTkvMDh4Y3ZYc1M0Y2VOS2RNNmtwQ1FzWDc3OHB1Lzc3TFBQcnZqNXh4OS9oTlZxTGRHNXl0SlhYeFZjQkdZdGdvaUlxSlJ4RUs0aXpLeEZ4TVRFNE82Nzc3NWkyNXc1YzFDL2ZuMUVSRVRnM0xselYrekx6YzI5NXVjZE8zYmM4RDFYYzNkM3g0b1ZLM0Q0OE9FYnZtL2x5cFVGcnczRHdLeFpzNUNhbW5yRHo1UVh3ekR3NjYrL0FtQXRncWlxVTFYVjhQTHlpaS9xbDZxcWh0bjVpQnlWczlrQnFIeVlVWXRZdlhvMUlpTWo4ZGRmZitIa3laTndkblpHV0ZnWVB2cm9JK1RsNWVIdHQ5L0dxVk9uTUhIaVJMejExbHZ3OVBRRUFIVG8wQUU3ZHV4QW5UcDFybnZzcTkvajYrc0xWMWZYYTk0M2FOQ2dhN2JsNXVZaUtpcnFtdTNmZnZzdFVsSlNFQndjak9EZzRJTHROcHNOVzdkdUxmSDN2MTM1dFFnQXgxaUxJS3JhcEpTNWNYRnhMWXJhcHloS2Rubm5JYW9zT0FoWEVXYlVJb0tDZ3RDdVhUc3NYcndZbjM3NktVNmVQSW1CQXdjaU96dTdZRDhBSkNjblk5S2tTUWdJQ0xpdGZEdDI3RUNOR2pXUW1KZ0lEdzhQdUxtNUlTOHZEOGVQSDBmejVzMEJBSm1abWVqVXFSTzZkKzhPQU1qT3prYjM3dDB4YU5BZ3JGKy9IaDRlSGdnSkNVRzlldlVBQUhQbnpvV2JtOXZ0L0RiY3N2eGFoR0VZbjVzU2dJZ3FEQ0dFYTVzMmJRNWViMTk1NXlHcUxEZ0lWd0ZtMWlKMjdkcUZ6cDA3dzgvUEQzUG16RUczYnQzUXUzZnZhOTUzL1BoeDJHeTJXejdQeUpFajRlcnFpajE3OXVEZGQ5L0ZwRW1UOFBqamp5TWhJUUd2di80NkhuendRWXdZTVFLMWF0WEN5SkVqTVdEQUFCdytmQmhEaHc3RjVzMmJzWGp4WWd3ZVBCaUdZV0Q0OE9GNDc3MzNzR0xGQ21SbVp1TGpqeisrbmQrQ1cxSzRGaUdsM0h5VHR4TlJKU2VsekQxMDZGRGJvdmJ4aWpEUnJlTWdYQVpVVlpWbVp5aUtHYXRGZlAvOTl3Z0pDY0h5NWN0eDExMTNZZGFzV2RpNGNTTUFvRm16WnZEMDlNVExMNytNV2JObVllN2N1UVdmeTc5aVcxaUhEaDJ1ZTU1ZXZYcGg3dHk1K082Nzd6Qno1a3lvcWdvQWFOR2lCU0lpSXJCeTVVcjA3dDBidzRZTnc0QUJBd0FBVzdkdVJWNWVIa2FQSG8zMzNuc1BkZXZXaFdFWStPR0hIOUNyVnkvVXIxOGZ5NWN2TjJXRmpjSzFpT2pvNkxoeUQwQkVGWW9Rd3RYTHl5ditldnZLT3c5UlpjRkJ1QlJKS1E4SUlSNDBPOGYxbFBkcUVjbkp5VGh4NGdRR0RoeUlwS1FrK1BuNXdkblpHV3ZYcmdVQUJBWUdJaUVoQVMrLy9ES09IejllOExtcis3c1hMbHhBMTY1ZHNXL2Z2b0p0dnI2K0JhK1BIVHVHMTE1N0RhMWF0VUpvYU9nMTNXSlhWMWNNR2pRSVR6LzlOR2JPbklsdDI3YmhvNDgrd3Y3OSsrSHM3SXlubjM0YVAvMzBFNXlkbmZHLy8vMFA3dTd1bUR0M0xuYnYzbzNBd0VBODhNQURlTzY1NThyMWFucWgxU0pZaXlBaXhNZkhQNU9lbnI2bHFIM3U3dTdYWGprZ29tTGhJRnlLZEYxL3lPd01WL1AyOXI3SDJkbjVEek5xRWZYcTFTdFlIczNQencrUmtaRjQ3cm5uOE9LTEw5N3djN201dVVYZStGWllWRlJVd2NvUmQ5OTlOOTU2NnkyODl0cHJWMXhKTHVvNHUzYnRRbXhzTEpZdVhZb3VYYnBnMmJKbDZOYXRHMTU1NVJYVXJWc1hiNzMxRnRxM2J3OEE2Tml4STRZTkc0YXRXN2ZDeWNtcHhOLy9WbDIxV2dSckVVUlZWTTJhTmIwOVBUMkwvRFBBeGNXbGljMW1TN3g2ZTJ4c2JOT2kzcThvU2hjQTF3ek1pcUlFRi9weG42N3I2MjQxTDVFajRpQmN5VldraDJoY3VuUUoxYXBWdy8vKzl6OEFsNjhJRjZVNHEwYWtwcWFpUzVjdWlJcUtncE9URXg1KytPRXJyaGdEbDY4YWI5bXk1WnJqK1BqNFlOcTBhVml4WWdXV0xWc0dBRmk0Y0NFZWVlUVIvUHp6ejllYzYrTEZpd1ZQZHlzUHJFVVFFUUJjdW5RcEpuK3c5ZkR3R0dLMzI4K2twS1JzQk9Dc3FxcnRla1B2ZGVRSklkNjRlbVBoYlhhN3ZYei90eUZSQmNCQnVKSXo2eUVhQUhEZ3dBRkVSa2JpL1BuelNFeE14SUFCQTVDV2xsYmtrbWJseWNuSkNWOTg4UVZxMWFwVnNFMElBUURZdVhQbk5lOS80SUVIeWkwYndGb0VFVjJqMFQvLytjOFpDUWtKL1F0dnZMb3pmUDc4K1FWbnpweVpVOVFCZEYzZm95aEtzaENpM25YT2taNlhsN2VwbFBJU09Rd093cFdZdDdkM1M1aTBXZ1FBdEcvZkh2ZmRkeC9jM2QwUkVCQ0E4UEJ3QkFZR1l1blNwUUF1WHhITzd3dVhOdzhQRDFQT2V6T3NSUkRSVmVxMmJObHkvY1dMRjNjMmJkcDAxdW5UcHhzbkp5ZHZCb0RyclN0OEhYa0ExZ0I0NVRyN3Y0dUxpN3Z4azRxSUtpRU93cFdZczdOemQ4QzhXb1NibTF1UmEvRGE3WFprWjJlaldyVnFPSDc4T0N3V1M4SGF3dmxLdW1yRTlmWVZkWnlubm5vSzc3Ly9mcEh2Zi9MSko2OTdqdkxBV2dRUjVhdGV2ZnFEelpzM0QwOUxTOXYwMTE5L2pYQnpjMnZSdUhIanlVMmFOSGxmU21uejl2WStEOEFBSUlRUVRrSUlGNnZWZWgrQVU5YzVaQ1N1TXdoTEtjUEw2R3NRVldnY2hDc3hLZVV3SVlRcHRZaXJQZjMwMHdDQTU1NTdEdkh4OGRCMUhlKzg4dzVDUTBOeDZOQWg5T2pSbytDOVJUMzE3V3I1SGVGOFYvZURiNVhaMVFqV0lvZ29YMVpXMXVFVEowNjhtcDZldmdrQWNuSnlqaDQvZnJ4Zm9iY0lBSmEvZndHQXhPVXJ2MFc2ZVBIaVQrN3U3dWtBM0F0dmwxSmVTa2xKNFdQY3FVcmlJRnhKZVh0N3R4UkN0RGFyRm5HMUlVT0dBQUQ2OXUwTEFHalpzaVVBWU9MRWliZDB2RHAxNmhScllMNlozYnQzRjd5KzNqQmRYamZLc1JaQlJGZTVtRDhFWDRjRVlQLzcxMDNGeDhmbktJb1NJWVM0NGtZTkljVE9oSVFFUHBTRHFpUnpseEdnTW1OMkxZSktqclVJSWlwclVzcHJsa2N6RElOTHBsR1Z4UW1wa3BKU0RnUE1XUzJDYmcxckVVUlUxczZlUGZzRGdFdUZObVhaYkRZT3dsUmxjUkN1aFBKckVYWHExS2tRdFFpNk9kWWlpS2c4SkNVbFpRSW8zQWZlRlJjWGwyRldIaUt6Y1JDdWhQSnJFZmZmZno5ckVRN2lsMTkrWVMyQ2lNcUZZUmdSaFg3a1RYSlVwWEZLcW9UeWF4SFBQZmVjMlZHb21MNysrdXY4bDZ4RkVGR1p5c3JLMmdFZ1cwcVphN1BaekZuTW5haUM0Q0JjeVJTdVJkeG8zVjJxT0ZpTElLTHlkT1RJa1l0U3ltK0VFTHRqWTJOVHpNNURaQ1l1bjFiSnNCYmhlRmlMSUtMeUpxVmNDNkN4MlRtSXpNWkJ1SkxKZjRnR2F4R09nN1VJb3NxaFhidDJIVnhjWEw0RFVNUHNMTVdscXVwY3N6T1lUVXBwMVhWZE1Uc0htWU9YRENzUjFpSWNEMnNSUkpXSHM3UHpSRGpRRUV5WENTSGFtcDJCek1NcndwVklmaTNpZ1FjZVlDM0NRYkFXUVZScENBQVBBOEQ2OWV0eDU1MTNtaHlIYm1iVnFsV1lQWHMyQUhBZDVTcU0wMUlsa3I5YXhMUFBQbXQyRkNvbTFpS0lLZ2RGVWJvSklSbzBhOVlNelpvMU16c08zWVNVRXBHUmtmay9Mak14Q3BtTVY0UXJDZFlpSEE5ckVVU1Z5aXNBMEx0M2J3Z2h6TTVDTjNIOCtIRWtKQ1JBU25sTzEvV3RadWNoOC9DS2NDWEJXb1RqMmJ0M0wyc1JSSlZEUVMzaTRZY2ZOamtLRmNlZVBYc0FBRUtJblFDa3VXbklUSnlZS2duV0loeFBlSGg0L2t2V0lvZ2NHR3NSam9XMUNDcU0xWWhLZ0xVSXgyTVlCbUpqWXdHd0ZrRlVDYkFXNFVCWWk2RENlRVc0RW1BdHd2SHMzYnNYYVdscEFHc1JSSTZPdFFnSHcxb0VGY2FwcVJKZ0xjTHhzQlpCVkRtd0Z1RllXSXVncTdFYTRlQllpM0E4ckVVUVZTcXNSVGlRaElRRTFpTG9DcndpN09CWWkzQTgrYlVJS2VWUjFpS0lIQnByRVE1bTc5NjlBRmlMb1AvSHljbkJzUmJoZUFyVkl1YVltWU9JYm8rcXFwMVppM0FjckVWUVVUZ0lPekRXSWh4UDRWcUVFT0k3aytNUTBXMlFVZzRHV0l0d0ZJVnJFWnFtc1JaQkFOZ1JkbWlzUlRpZXdyVUlYZGZqemM1RFJMZE1DQ0U2QTZ4Rk9BcldJcWdvbko0Y0dHc1Jqb2UxQ0tMS1FWWFZ6Z0Qrd1ZxRVkyQXRncTZIZzdDRFlpM0M4YkFXUVZSNXNCYmhXRmlMb090aE5jSkJzUmJoZUZpTElLbzBXSXR3TUt4RjBQVndFSFpRVXNwaFFnaHMzNzRkMjdkdk56c09sUXhyRVVRT0xMOFcwYVJKRTlZaUhBQnJFWFFqdkpUb3VKTE5Ea0FsSjZWTXpjM041VU0waUJ4WWZpM0N6OCtQdFFnSHdGb0UzUWl2Q0Rzb1hkY2ZOVHNERVZFVlZGQ0xlUFJSL2pIc0NGaUxvQnZoRldFaUlxSmlLbHlMYU42OHVkbHg2Q1pZaTZDYjRTQk1SRVJVVEt4Rk9CYldJdWhtT0FnVEVSRVZEMnNSRG9hMUNMb1pEc0pFUkVURndGcUVZMkV0Z29xRGd6QVJFVkV4c0JiaFdKS1NrbGlMb0p2aUlFeEVSSFJ6ckVVNG1GOSsrUVVBYXhGMFl4eUVpWWlJYm9LMUNNY2lwVVJvYUdqK2o4dE1qRUlWSEFkaElpS2ltOGl2UmZqNys3TVc0UUNTa3BKdzdOZ3gxaUxvcGpnSUV4RVIzVmhCTGFKang0N2xkdEtRa0JCOC9mWFhWMnlUVW1MczJMSFl2My8vVFQ5LzhlSkZqQnMzcnF6aVZXaXNSVkJ4OGNseVJFUkVOMkJXTFNJbUpnYURCdysrWXR1Y09YTlF2NGFPQ200QUFDQUFTVVJCVkg1OVJFUkV3TlBURXcwYU5DallsNXViQzFkWDF5dCszckZqeHhXZnYvbzlBTkNoUXdmVXFWUG5obGxTVTFQL3I3MDdEWSt5UE5nK2ZsN0pKR3lDbElxVW9sSlRDblVoa0ltSWVkUWlVQ3dvUW9tOGlDZ3EybEt3RmV2Q295ajZWSHZRdHdlU1dsR3MwcmlnTFZyeGpWSVIyaUlnTFc1QU1vU29MUW8raVd5eVJRSk53Q3h6dlIvaXBBa2hjUktTWEhQUC9mOTltbjNPbU9oeEhyZm4zS04zM25tbjVucDZlcnBPUHZua0JoOWZVbEtpM056Y1JsK3p0VENMUUZOUWhBRUFhSVMxOWlaalRKdk5JbDU4OFVYbDVPUm8rL2J0MnJGamh3S0JnRjU0NFFYTm5UdFhsWldWdXZmZWU3Vjc5MjdObWpWTDk5eHpqMUpTVWlSVkY5cFZxMVkxV21vYmVzeUtGU3NhelpTUmtWSHZ0dFdyVnpmNCtQVDA5RVpmcnpYVm1rVVVoMEloWmhGb0ZFVVlBSUNHdGZrc1l1TEVpZXJmdjc4V0xseW9SeDU1UkR0MjdOQ1VLVk4wOU9qUm12c2xxYmk0V0xObno5YjQ4ZU9WbVpsNVF1ODVldlRvSmo5bnhJZ1JKL1NlclNVeWk1RDBycGhGNEN0UWhBRUFhSUNyV2NUYXRXczFkT2hRWldabTZ1R0hIOWJJa1NNMWFkS2tlbzhyS2lwU1JVWEZDYi9mc21YTEdyMy9lRWVFVjY1YzJlRGpYUjBScmoyTHNOYisza2tJZUFwRkdBRFFKb0xCb0JlUHp1VkliWCsyaURWcjFpZzdPMXZQUGZlY2V2ZnVyYXlzTEwzMjJtdVNwTk5QUDEwcEtTbWFObTJhc3JLeU5ILysvSnJualJvMXF0NXJIYS9FMXRhMWExZDkvL3ZmVjFKU2txVHFNcmx2M3o2ZGV1cXBEVDduOGNjZmIvUTFhMjEwMjFUdFdjU21UWnVXZnZVejRIY1VZUUJBcTdMV3JqZkduTzg2UjNNWVl5NjAxcmJwMlNLS2k0djE2YWVmYXNxVUtkcTFhNWN5TXpNVkNBVDAwa3N2U1pJbVRKaWd3c0pDVFpzMlRVVkZSVFhQTy9iRGFRY09ITkNsbDE1YTcwTnV4eG8zYnB6ZWYvLzlta0pkVlZXbDg4OC92ODV1ZU0yYU5aS2tSeDk5VksrODhvcXFxcXBVVmxhbXpwMDdmK1hQMDlpV3VLWFZta1c4SjJZUmlBSkZHQURRcWtLaDBHRFhHWm9qR0F3T3M5YXVhdXRaUkxkdTNXcE9qNWFabWFtY25CeU5HVE5HMTE5L2ZhUFBPOTRaSVk2Vm01dXI4dkx5bXVzN2R1elFjODg5cDZTa3BIcWIzMk92VjFSVTZKWmJidEV0dDl5aTMvM3VkenAwNkpEdXV1dXVwdnhvcmVxWVdjUkN4M0hnRVJSaEFBQ09vNjNQRnRHUTB0SlN0Vy9mWG9zV0xaSlVmVVQ0ZUtJNWE4VEJnd2MxZlBodzVlYm1xcXlzVExmZmZydW1UNSt1YTY2NXB1WXhrU1BDalcyQVAvNzRZeFVVRk9pTk45NW84SDMrK01jL3FtL2Z2dEg4aUMyQ1dRU2FneUlNQUVCOVRyNUVRNUxXcjErdm5Kd2M3ZCsvWHp0Mzd0UU5OOXlna3BJUzNYampqUzM2UHNYRnhSbzBhSkFPSERpZ1ljT0cxYnYvMk50cVR4eCs4NXZmTlBpNjRYQllRNFlNMFdtbm5kWnlZYVBBTEFMTlFSRUdBT0FZQXdjTy9DODVPRnVFSkEwWU1FQjkrL1pWbHk1ZE5INzhlQzFac2tRVEprelEwMDgvTGFuNmlIQmtMM3dpVGp2dE5NMmNPVk9TTkdQR2pKcmJJMGVFbzkzMmxwU1VxR1BIamtwS1NsSTRITmFmLy94bjllclZTeDA3ZGp6aGpORmlGb0htb2dnREFIQU1ZOHkxVXR1ZkxVS1MyclZycDNidDJ0Vzd2YXFxU2tlUEhsWDc5dTFWVkZTa2hJU0Vtbk1MUnpUbHJCRTdkKzdVNU1tVEc4eHh2S1BFeHl2SFYxOTl0ZmJ1M1N0SlNraElVTy9ldlhYZmZmYzErTHF0Z1ZrRW1vc2lEQUJBWGNZWWM3blU5ck9JWTExMjJXV1NwREZqeG1qcjFxMEtoVUs2Ly83N3RYanhZbjM0NFljYU4yNWN6V09qK1VyanlFWllrbnIxNnRVaVozUll2bnk1cE9wSmhGUmRodHNhc3dnMEYwVVlBSUJhdnB4Rm5PNWlGbkdzSC8zb1I1S2thNis5VnBMVXIxOC9TZEtzV2JPYTlYcGR1M2FOcWpBM2g0c0NMREdMd0lseDgxY0xBRUNNY2ptTFFOTXhpOENKb0FnREFQQWZNVE9MUUhUV3IxOGZ1Y2dzQWsxR0VRWUE0RXVSV2NRM3Z2RU41N01JZkRWcnJWNTQ0WVhJWldZUmFES0tNQUFBWDRyTUlrYVBIczBzd2dOMjd0ekpMQUluaENJTUFFQzFtbG5Fa0NGRFhHZEJGRGhiQkU0VVJSZ0FBTldkUlp4MTFsbXU0K0FyTUl0QVM2QUlBd0FnWmhGZXd5d0NMWUVpREFBQXN3alBZUmFCbGtBUkJnRDRIck1JYjJFV2daWkNFUVlBK0I2ekNHL1p0Mjhmc3dpMENJb3dBTUR2bUVWNHpLWk5teUlYbVVYZ2hGQ0VBUUMreGl6Q1c2eTFldWFaWnlLWG1VWGdoRkNFQVFDK3hpekNXL2J0MjZlUFB2cUlXUVJhQkVVWUFPQm56Q0k4aGxrRVdoSkZHQURnVzh3aXZJVlpCRm9hUlJnQTRGdk1JcndsTW91UWRJaFpCRm9DUlJnQTRGZk1JanltMWl4aXM1aEZvQVZRaEFFQXZoU1pSZlRzMlpOWmhBZlVua1ZJZXN4bEZzUVBpakFBd0pjaXM0akxMNytjV1lRSDFKNUY1T1hsdmVRNkQrSURSUmdBNEVjMXM0aExMcm5FY1JSRWcxa0VXZ05GR0FEZ083Vm5FZC85N25kZHg4RlhzTmJxNmFlZmpseGxGb0VXUXhFR0FQZ09zd2h2MmJkdm56NysrR09KV1FSYUdFVVlBT0EzekNJOGhsa0VXZ3RGR0FEZ0s4d2l2SVZaQkZvVFJSZ0E0Q3ZNSXJ5RldRUmFVOEIxQUxTOHZuMzdudEtwVTZmM2pURTlYR2RCazYzTHk4dTcySFVJSUo1RlpoSFoyZG5LenM1MkhRZlJZeGFCRnNjUjRUalVvVU9IWVpSZ3p4cnNPZ0RnQXlXdUE2QnByTFhsNFhENC83ck9nZmpERWVFNGxKaVllTGNrelprelJ5TkhqblFkQjFHWU0yZU9jbkp5SkdtQjZ5eEF2TXZMeSt2dk9nT0EyTUFSNFRpVGxwYjJUVWxwSFR0MjFLV1hYdW82RHFKZ3JkVzZkZXNpbDltL0FRRFFSaWpDY1NZY0RsOGtTZC81em5lVWtNQ3Yxd3Z5OC9PMWQrOWVXV3NMUTZIUXU2N3pBQURnRnpTbE9CT1pSVXlZTU1GMUZFVHA5ZGRmajF4OFhud1FCQUNBTmtNUmppUE1JcnluOWl5aXFxcnFWY2R4QUFEd0ZZcHdIR0VXNFQyMVp4R2JOMi9PYzUwSEFBQS9vUzNGRVdZUjNuUE1MQUlBQUxRaGluQ2NZQmJoUGN3aUFBQndpeUljSjVoRmVNK21UWnVZUlFBQTRCQ05LVTR3aS9DZTVjdVhSeTR5aXdBQXdBR0tjQnhJVFUwOVU4d2lQSVZaQkFBQTdsR0U0MEJpWXVJd2lWbUVsekNMQUFEQVBWcFRIRERHM0NveGkvQVNaaEVBQUxoSEVmYTRMMmNSL1psRmVBZXpDQUFBWWdORjJPT1lSWGdQc3dnQUFHSUR6Y25qbUVWNEQ3TUlBQUJpQTBYWXd5S3ppTTZkT3pPTDhBaG1FUUFBeEE2S3NJZEZaaEg5Ky9kbkZ1RVJ6Q0lBQUlnZHRDY1BpOHdpeG8wYjV6b0tvc1FzQWdDQTJFRVI5cWphczRoTExybkVkUnhFZ1ZrRUFBQ3hoU0xzVWN3aXZJZFpCQUFBc1lVRzVWSE1JcnlIV1FRQUFMR0ZJdXhCekNLOEp4d09NNHNBQUNER1VJUTlpRm1FOTJ6Y3VKRlpCQUFBTVlZVzVVR1JXVVJtWnFicktJalMwcVZMSXhlWlJRQUFFQ01vd2g1VGV4WXhaTWdRMTNFUWhYQTRyQTBiTmtoaUZnRUFRQ3loQ0hzTXN3anYyYmh4b3c0Y09NQXNBZ0NBR0VPVDhoaFhzNGkvLy8zdmRhNFhGeGZycmJmZWF2UTVwYVdsdXZubW03Vmx5NWFvM3ljN083djJqRUJTOWZsMzc3enpUcjMzM250ZitmekRody9ydi8vN3Y2Tit2N2J3NnFzMUI0R1pSUUFBRUVNQ3JnTWdlaTVuRVhmZGRaZmVlZWVkbXV0ejVzeFJYbDZlT25YcVZIUGIzTGx6ZGZiWlowdXFMcThQUHZpZ0RoNDhxRFBQUEZQejVzMnJYUWpyaUp4TlFaSTJiOTZzbTI2NnFjNzlEei84c0w3KzlhL3I1WmRmVmtwS2lycDM3MTV6WDNsNXVaS1RrK3RjWDdWcVZaM25IL3VZdGhRT2g3Vng0MFpKMGM4aXpqMzMzTk9UazVNdnk4dkxlN0pWd3dFQTRITVVZUStKbFZuRXM4OCtxd0VEQmlnckswdVN0R0xGQ2kxYXRFaDkrdlNwZVV4V1ZwWUtDZ3IwN0xQUEtqazVXWGZlZWFmdXZQUE9CbC96eFJkZlZFNU9qclp2MzY0ZE8zWW9FQWpvaFJkZTBOeTVjMVZaV2FsNzc3MVh1M2Z2MXF4WnMzVFBQZmNvSlNWRmtwU1JrYUZWcTFhcGE5ZXVEYjUyTkk5cExaRlpoS1J0amMwaTB0UFR2eDBPaHk4M3hreVNOUGpMbXluQ0FBQzBJb3F3aDdpWVJVeWRPbFY3OXV4UlJVV0Z4bzRkcTBtVEp1bU5OOTdRb2tXTEpGVlBKQjU3N0RFdFdMQ2c1cWpyTDMvNVM3MzMzbnY2L2U5L3IzWHIxcWw3OSs2NitPS0xHMzJmaVJNbnFuLy8vbHE0Y0tFZWVlUVI3ZGl4UTFPbVROSFJvMGRyN28rODMrelpzelYrL0hoUG5EVWpjaFE4SEE3WEs3WEJZUENzY0RnODJoZ3p5Vm83MEJqVDV2a0FBUEF6aXJCSHVKcEZMRnk0VUZMMVVkV2xTNWZxblhmZTBmYnQyelYyN0ZoSjFUdmd5c3BLL2V4blAxT1hMbDIwZVBGaTlldlhUemZmZkxNT0hUcWtlZlBtNmFHSEhvcnF2ZGF1WGF1aFE0Y3FNek5URHovOHNFYU9IS2xKa3liVmUxeFJVWkVxS2lwYTdvZHNKYlZuRWRiYTVaSVVEQVpUSlYwaDZScEpaL0dCUndBQTNJbUxJaHdNQnEzckRHM2dHY250TEdMbnpwM0t5TWhRY25LeWxpMWJKbXV0Um8wYXBUVnIxa2lTUm93WUlVbWFNR0dDamh3NW91blRwMnZhdEdrYU5HaVFMcnJvb2pxdmRlVElFWFhvMEtIbStycDE2N1JtelJwbFoyZnJ1ZWVlVSsvZXZaV1ZsYVhYWG50TmtuVDY2YWNySlNWRjA2Wk5VMVpXbHViUG4xL3ozRkdqUnRYTG1wR1IwZUkvZjFQVk9sdkVqb1NFaEFuQllQQWFTZCtPOXZrKytic0dBSHpKV3Y2ejM5WThYWVN0dGV1Tk1lZTd6dEVXakRFanJMVnRQZ2NvTEN6VWhnMGJWRjVlcm52dXVhZG1FaUZWL3d1Ym1KaFk3emtWRlJXYU9YT210bTNicHZIanh5czVPYm5PQitJa0tUMDlYY3VXTGF2WjdSWVhGK3ZUVHovVmxDbFR0R3ZYTG1WbVppb1FDT2lsbDE2U1ZGMnVDd3NMTlczYU5CVVZGZFc4VG01dWJwM1hQWERnZ0M2OTlOSTZIK3hMVDA4LzhYOFF6VkRydzRHdlMvcW10Ylk5OHdjQVFHT3N0ZVhXMmdMWE9mekMwMFU0RkFvTi91cEhlVjlxYXVxWmdVRGdFeGRuaTdqdHR0dDA5dGxuS3lrcFNjODg4MHlkKzhyS3l1b2MxWTJZTVdPR3VuWHIxcVQzNmRhdFc4M3AwVEl6TTVXVGs2TXhZOGJvK3V1dmIvUjUwWndSSWpjM1YrWGw1VTNLYzZKcXp5TEM0ZkNqK2ZuNUgwZ3lBd2NPL0srRWhJUkoxdHJMakRIZmF1dzE4dkx5YU0wQUFMUWlUeGRodjNCNXRvaFhYbmxGa3JSNjlXb2RPWEpFVjExMWxkcTFhNmZSbzBmcjZOR2ordnp6ejNYNTVaZkxHRk56K3gxMzNLRWhRNGJvTDMvNVM3UGZ0N1MwVk8zYnQ2ODVBajFod29UalBpNmFNMEljUEhoUXc0Y1ByM2YwdURYVlBsdkVseVZZa3V5bVRadmVrdlNXSktXbHBaMW5qTG5teTFMY3Q4M0NBUUFBU1JSaFQzRDFKUnJINnRTcGs1WXRXMVp6L2FHSEh0THk1Y3YxMDUvK1ZKZGRkdGtKdmZiNjlldVZrNU9qL2Z2M2ErZk9uYnJoaGh0VVVsS2lHMis4OFVSak8xRnJGdEhnS2RCQ29kQkdTUnNsM1phZW50NC9IQTVmSTJtME1lYWNOb2dJQUlEdlVZUmpYR3BxYWo4NStoS054dnp0YjMvVG1qVnI5T1NUVCtyblAvKzUrdlRwbzc1OUd6K29XVlpXcHZidDIrdXp6ejZUcERyNzRnRURCcWh2Mzc3cTBxV0x4bzhmcnlWTGxtakNoQWw2K3VtbkpWVWZFWTdzaFdQZE1WK2lzVHlhNStUbTVoWkl1bHZTM1FNR0RPaWJrSkJ3VFN0R0JBQUFvZ2pIdkVBZ01FcHlkN2FJc3JJeVZWVlZLUkNvL2xQWnZuMjdzck96bForZnI4Y2VlMHdwS1NtNjY2NjdOSFhxVkUyYU5FbGp4NDVWang0OWp2dGFjK2JNcVpsTERCNDhXSjA3ZDY2NXIxMjdkbXJYcmwyOTUxUlZWZW5vMGFOcTM3Njlpb3FLbEpDUVVITnU0WWhZTzJ0RUE3T0lxT1huNTM4azZYOWFQQmdBQUtpREloempyTFZUalRIT1poRmp4NDVWV1ZtWnhvNGRxMUFvcER2dXVFTVRKMDdVckZtejFMNTllMG5Ta0NGRDlQampqMnZldkhrcUxTM1ZiYmZkSnFuNkhNU1J4MGpTQXc4OG9ObXpaeXN4TWJIUkQ3aEZaaFpqeG96UjFxMWJGUXFGZFAvOTkydng0c1g2OE1NUE5XN2N1SnJIUnJQN2pXeUUyMG8wc3dnQUFPQWVuMHFQWWFtcHFmMENnY0MvT25mdXJOV3JWenY5V21XcCtuLzVWMVpXTmxwaXJiWHk4eW5Dd3VHd1JvNGNxUU1IRHFpcXF1cmM1aHdSQmdEQUQ5TFMwbFlZWTBaS0dwV1hsOWY4VDlpZkFMN1dLb2E1bmtVY0t5RWg0U3RQVmVibkVpeWQrQ3dDQUFDMEhmZnRDZzJ5MWs2VjNKOHRBdEZqRmdFQWdIZFFoR05VYW1wcVAyUE1XVjI3ZG8ycHMwV2dZYzA1V3dRQUFIQ0hJaHlqSXJPSTg4NDdMeVptRWZocUd6WnNZQllCQUlDSDBMQmlWR1FXTVdiTUdOZFJFS1dsUzVkR0xqS0xBQURBQXlqQ01hajJMTUxsK1hBUlBXWVJBQUI0RDBVNEJqR0w4QjVtRVFBQWVBOHRLd1l4aS9BZVpoRUFBSGdQUlRqR01JdndIbVlSQUFCNEUwVTR4a1JtRVlNR0RXSVc0UkhNSWdBQThDYWFWb3lKekNLdXVPSUsxMUVRSldZUkFBQjRFMFU0aGpDTDhCNW1FUUFBZUJkRk9JWXdpL0NldDk5K20xa0VBQUFlUmR1S0ljd2l2R2ZKa2lXUmk4d2lBQUR3R0lwd2pHQVc0VDNoY0ZnRkJRV1NtRVVBQU9CRkZPRVl3U3pDZTk1KysyMlZsSlJJekNJQUFQQWtHbGVNWUJiaFBjd2lBQUR3Tm9wd0RHQVc0VDNNSWdBQThENktjQXhnRnVFOWtWbUV0ZllqWmhFQUFIZ1RyU3NHTUl2d25scXppSWRkNWdBQUFNMUhFWGFNV1lUMzFKNUZHR1BlY0J3SEFBQTBVOEIxQUw5akZ1RTl0V2NSb1ZCb3ErczhBQUNnZVdoZWpqR0w4QjVtRVFBQXhBZUtzRVBNSXJ5SFdRUUFBUEdEYVlSRHpDSzhoMWtFQUFEeGd5THNrTFYycWpGR0sxZXUxTXFWSzEzSFFkTXdpd0FBd09NNERPbFdzZXNBYURwcjdjSHk4bksrUkFNQUFJL2ppTEJEb1ZEb0l0Y1pBQUFBL0lvandnQUFBUEFsaWpBQUFBQjhpU0lNQUFBQVg2SUlBd0FBd0pjb3dnQUFBUEFsaWpBQUFBQjhpU0lNQUFBQVg2SUlBd0FBd0pjb3dnQUFBUEFsaWpBQUFBQjhpU0lNQUFBQVg2SUlBd0FBd0pjb3dnQUFBUEFsaWpBQUFBQjhpU0lNQUFBQVg2SUlBd0FBd0pjb3dnQUFBUEFsaWpBQUFBQjhpU0lNQUFBQVg2SUlBd0FBd0pjb3dnQUFBUEFsaWpBQUFBQjhLZUE2QUJBTUJsZElHdWs2QndBQThCZU9DQ01XVUlJQkFQQ253NVdWbGYvcjZzMDVJb3lZa1plWFoxeG5BQUFBL3NFUllRQUFBUGdTUlJnQUFBQytSQkVHQUFDQUwxR0VBUUFBNEVzVVlRQUFBUGdTUlJnQUFBQytSQkVHQUFDQUwxR0VBUUFBNEVzVVlRQUFBUGdTUlJnQUFBQytSQkVHQUFDQUwxR0VBUUFBNEVzVVlRQUFBUGlTY1IwQS9wT1dsalpjMHFqSWRXUE1IWkprcmMycTliQjNRcUhRLzJ2cmJBQUF3RDhDcmdQQWx5b2o1YmUyMnJkVlZWVmx0bTBrQUFEZ04wd2owT1pDb2RCYjF0cmlSaDV5cUxLeTh2VTJDd1FBQUh5Sklnd1hLaVg5cVpINzMvamdndy9LMnlvTUFBRHdKNG93WE1scDZBNXI3WksyREFJQUFQeUpJZ3duRGg4Ky9BOUpoNDY5M1ZwYit2bm5uNy9xSUJJQUFQQVppakNjMkxwMTZ4ZlcycGVQdmQwWXM3cXdzUENvaTB3QUFNQmZLTUp3eGxwYjcvUm80WENZVTZZQkFJQTJRUkdHTTN2MzduMVRVbW10bTQ1VVZGUlFoQUVBUUp1Z0NNT1pYYnQybFVtcXZRZGUrOEVISC96YlZSNEFBT0F2RkdFNEZRNkhhKytFK1pBY0FBQm9NeFJoT0hYa3lKRlZrbzVhYThzcktpcGVjcDBIQUFENEIwVVlUbTNac3VXd3RYYVpNV1pkUVVIQjU2N3pBQUFBL3dpNERnQllhMStTOUEzWE9RQUFnTDhZMXdIUWR0TFQwenRhYTBkYWE0Y1lZeTZVMUV2UzF5VWxPWTRXS3lxdHRjV1NkaGxqM3BhMHRyUzBkTVdXTFZzT3V3NEdBQUJhSGtYWUIvcjM3LysxcEtTa095WDlURklYMTNtOHhGcGJhcTFkR0E2SGY3MTU4K2E5cnZNQUFJQ1dReEdPYytucDZmOG5IQTQvYVl6NW1qRkdBd2NPMUlVWFhxaGdNS2hldlhxcGE5ZXVDZ1JZeUVoU1pXV2xTa3BLdEh2M2J1WGw1ZW50dDkvV3hvMGJaYTJWcXI4Tyt0YTh2THhuM2FZRUFBQXRoU0ljdnhLRHdXQ1dwRnNsYWNpUUlicjExbHZWdTNkdng3RzhaZGV1WFpvL2Y3NVdybHdadWVucHZMeThuMGlxZEJnTEFBQzBBSXB3ZkFvRWc4SGZTN3FoYytmT3V1KysrelI4K0hEWG1UenQzWGZmMWV6WnMvWDU1NTlMMHF2R21BbTV1YmtWcm5NQkFJRG1TM1FkQUMwdkxTMXRyakhtNXU3ZHV5czdPMXZCWU5CMUpNODc3YlRUTkdMRUNLMWR1MWFIRHgvK3JxVFRkdS9ldmRSMUxnQUEwSHdjRVk0ekF3Y09uSlNRa1BESHJsMjc2dGxubjlYcHA1L3VPbEpjMmJObmo2Ni8vbnJ0MjdkUGttN0p5OHQ3ekhVbUFBRFFQQlRoT0pLV2x2Wk5ZOHcvRXhNVHV6ejY2S01hUEhpdzYwaHg2ZjMzMzlkTk45Mmtpb3FLMHNyS3l0U0Nnb0pQWEdjQ0FBQk54emZMeFJGanpHOGxkWms0Y1NJbHVCV2RlKzY1bWpadG1vd3huUUtCd0VMWGVRQUFRUE53UkRoT3BLYW1EZzRFQXUvMjdObFRPVGs1U2s1T2RoMHBybFZVVkdqaXhJa3FMQ3hVVlZYVkQvTHo4Ly9tT2hNQUFHZ2FqZ2pIaWNURXhBY2s2Y2MvL2pFbHVBMGtKU1ZweG93Wmt2N3p6eDRBQUhnTFJUZ09EQmd3NEJ4anpBOTY5ZXFsTVdQR3VJN2pHOS83M3ZlVWtwSWlTUmVrcDZlelJRRUF3R01vd25FZ01USHhSNUwwd3gvK1VNYXdkbWtyeGhoTm5qeFpraFFPaDMvdU9BNEFBR2dpaXJESG5YUE9PY25XMnVzQ2dZQXlNek5keC9HZFljT0dLU2twU2NhWVVkLzYxcmZhdTg0REFBQ2lSeEgydU9UazVPOFpZN3FscGFXcGE5ZXVydVA0emtrbm5hUWhRNFpJMHNuZHVuVWI2em9QQUFDSUhrWFk0NnkxSXlUcHdnc3ZkQjNGdDRZT0hTcEpzdFplN2pnS0FBQm9Bb3F3eHhsanJwQ3FQN2dGTndZTUdCQzVlTEhMSEFBQW9Ha293aDUyempubmREUEduTld0V3pmMTd0M2JkUnpmNnRtenAzcjA2Q0ZqekxkU1UxTlBkWjBIQUFCRWh5THNZVWxKU2FtUzFLZFBIOWRSZkM4MU5WV1NGQWdFTG5JY0JRQUFSSWtpN0dIR21POUswcGxubnVrNml1K2RkZFpaa1l2cExuTUFBSURvVVlROUxGS0VZM1VXc1dyVktpMVlzS0RlN1ptWm1RcUh3MUc5UmtaR1JrdkhhaFc5ZXZXU0pGbHJ2KzA0Q2dBQWlGTEFkUUEwbjdXMnJ6RkdaNXh4aHVzbzlWaHJsWjJkclprelo5YTdyNmlvU05iYU9yZU5HalhxdUs5VFhsNSszUHNlZU9BQm5YLysrUzBUdGdYMDZORWpjakgyZmhrQUFPQzRLTUxlMWxPU1RqbmxGTmM1Nm5uOTlkZVZrcEtpZ1FNSHFyQ3dVRGZlZUdPZCswZU1HRkhuK3VyVnE0LzdPaGtaR1ZxeFlrV3I1V3dwSjU5OGN1VGkxMTNtQUFBQTBhTUllNWd4NWh1UzlMV3ZmYzExbERvT0hqeW9aNTU1UmdzWEx0VHp6eit2RHovOHNFN1JUVTlQMThxVks1V1ltT2d3WmN2cTBxV0xKTWtZUXhFR0FNQWpLTUxlMWttU09uYnM2RHBISGN1V0xkUGV2WHQxMDAwM3FhU2tSQysrK0dKVXo4dkl5TkNwcDlZOSsxaEZSWVhHanYzUEY3YnQzTGxUR3pkdWJORzhMYUY5KzVwdlYrN2dNZ2NBQUlnZVJkamJPa2hTY25LeTZ4eDFYSG5sbFJvN2RxenV2dnR1VFo0OFdUMTY5TkN3WWNQcVBLYjJOR0xCZ2dVMVoxMVl1blJwbmNkbFpHVFV1UzFXUHp5WGxKUVV1Umhidnd3QUFOQWdpbkFjTU1hNGpsQkhodzRkdEdUSkVpVWxKZW5LSzYrVTFQQUdPQTdGMWk4REFBQTBpQ0xzWWRiYW84YVlrNzc0NG91WW1rZDg4c2tueXNyS1VscGFtcTY3N2pwMTdOaFJUenp4UklObmhxajlZYmpSbzBmWFhENTA2SkRLeThzMWZQaHdkZWhRdlRnb0x5OXYzZkROVkZGUkVibjRoY3NjQUFBZ2VoUmhieXVWZE5LUkkwZGlxZ2lmZE5KSnV2YmFhNVdTa3FLVWxKU2E4eHp2M2J0WHVibTVkUjQ3YU5DZ21zdno1czNUaFJkZUtFbGF0MjZkRmk1Y3FILys4NS9xMDZlUEhuendRZlhvMFVOdnZmVlcyLzBnVGZERkY5WDkxMXA3MUhFVUFBQ0ErQmNNQnZPRHdhRDkrT09QYmF6NjRvc3Y3S1pObTZ5MTFnYUR3WHIzbjNmZWVYV3VsNWFXMmwvOTZsZDIrdlRwOXVEQmcvYUNDeTZ3MjdadHMxZGZmYlY5ODgwMzJ5UnpjM3o2NmFjMkdBemF0TFMwajF6L1hRQUFnT2p3elhMZXRsdVM5dS9mN3pwSEhaOTg4b21lZXVvcDNYenp6Um8yYkpoKys5dmZmdVZ6eXN2TDlmTExMK3ZxcTYvV0dXZWNvUVVMRnRTY216Y2xKVVh6NTgvWDRzV0xOV1BHREczZXZMbTFmNFFtS3lrcGtTUVpZdzQ0amdJQUFLTEVOTUxEckxVZkdXTitzSDM3ZGwxd3dRV3U0OVFvS2lwU2NYR3hycnJxS3YzNjE3K3VPY2V1VlA4YjVNTGhzQ29ySzNYZGRkZXBmLy8reXM3T1Z2ZnUzZXU5NWltbm5LSW5ubmhDeTVZdDB5OSs4UXM5OU5CRCt2YTNZK2ZialBmczJSTzV1TjFsRGdBQUVEMktzSWRaYS85bGpGRmhZYUhyS0hVTUhUcFVRNGNPclhmNzQ0OC9yc0dEQjllNWJjT0dEUW9FQW5yKytlZHJuNEtzeHFSSmsyb3VHMk4weFJWWDZJb3JybWo1MENkbzE2NWRraVJyN1RiSFVRQUFRSlNZUm5pWU1XYUxwSmdyd2cwNXRnUkwvL213M1BGS3NDVGRjc3N0clpxcHBmenJYLytTSklYRDRaRGpLQUFBSUVvVVlROUxTRWpJbDZTdFc3ZTZqdUo3K2ZuNWtxU0VoSVIxanFNQUFJQW9VWVE5TERjM2Q3KzE5dVA5Ky9kcng0NGRydVA0MXQ2OWU3Vjc5MjVKMmg0S2hYYTV6Z01BQUtKREVmYSsxeVRwSC8vNGgrc2N2aFU1R215dDVXZ3dBQUFlUWhIMk9HUE1Ta2t4KzBVVGZyQjI3VnBKa2pGbXVlTW9BQUNnQ1NqQ0hsZGNYUHltcEVNYk4yN1U0Y09IWGNmeG5iS3lNcTFldlZyVzJsSmpUSTdyUEFBQUlIb1VZWThyTEN3OEt1a1BGUlVWV3JwMHFlczR2ck4yN2RySTF5di9KVGMzdDh4MUhnQUFFRDJLY0J5b3FxcktscVNjbkJ4WmExM0g4UTFycmY3d2h6OUVyajdxTWdzQUFHZzZpbkFjeU0vUEQxbHIxeFlWRmVtdmYvMnI2emkrOGU2NzcwYk9INXdYQ29YV3VzNERBQUNhaGlJY1ArNlhwQ2VmZkZJVkZSV3VzOFM5eXNwS1BmcG85VUhnY0RqOG9PTTRBQUNnR1JKZEIwREwrT3l6ejRwNjl1dzVxS1NrcEsrMXR1WWIyOUE2L3ZTblArbTExMTZUdGZhdFRaczIzZVU2RHdBQWFEcU9DTWVSeXNyS1d5U1ZMbHEwU0FVRkJhN2p4SzJ0VzdkcS92ejVrblFrSEE3L3hIVWVBQURRUEJUaE9MSjU4K2IvRFlmRFA2K3NyTlRNbVRPMVo4OGUxNUhpVG5GeHNXNi8vWGFWbDVjckhBNy9NajgvL3dQWG1RQUFRUE13allnem4zMzJXVjdQbmoxN2xaV1ZwYi81NXB1NjVKSkwxTGx6WjlleDRzTCsvZnMxZmZwMEZSVVZTZEtTVUNoMHErdE1BQUNnK1RnaUhJZU1NVCtWOU9yT25UczFlZkprYmRpd3dYVWt6eXNvS05Ea3laTzFiZHMyU1ZwMTZOQ2h5YTR6QVFDQUUyTmNCMENyQ1FTRHdhY2xUWmFrTVdQR2FPclVxZXJaczZmaldONnlmLzkrUGZYVVUxcXlaRW5rSE0ydkdHT3V5czNONWRRY0FBQjRIRVU0emdXRHdaOUltaXVwaXpGR0YxOThzWVlQSDY1Ky9mcXBlL2Z1T3Vta2t4UUlCRnpIakFsVlZWWDY5Ny8vcmYzNzkydkxsaTFhdTNhdFZxOWVyWEE0TEVtbDF0ci9DWVZDV2E1ekFnQ0Fsa0VSOW9IVTFOUlRFeE1UZnlWcG9qR21rK3M4SG5ORVVrNWxaZVhkbXpkdjN1RTZEQUFBYURrVVlSL3AxNjlmNTQ0ZE8xNXJqTGxFVXFxazdwSk9sc1FoNFdwVjF0b1NTUWNrYmJiVy9xT3FxdXE1Z29LQ3oxMEhBd0FBQUFBQUFBQUFBQUFBQUFBQUFBQUFBQUFBQUFBQUFBQUFBQUFBQUFBQUFBQUFBQUFBQUFBQUFBQUFBQUFBQUFBQUFBQUFBQUFBQUFBQVNpdnpBd0FBQUU1SlJFRlVBQUFBQUFBQUFBQUFBQUFBQUFBQUFBQUFBQUFBQUFBQUFBQUFBQUFBQUFBQUFBQUFBQUFBQUFBQUFBQUFBQUFBQUFBQUFBQUFBQUFBQUFBQUFBQUFBQUFBQUFBQUFPTEEvd2Z6K1pObTJSNG5qZ0FBQUFCSlJVNUVya0pnZ2c9PSIsCgkiVGhlbWUiIDogIiIsCgkiVHlwZSIgOiAiZmxvdyIsCgkiVmVyc2lvbiIgOiAiMTciCn0K"/>
    </extobj>
  </extobjs>
</s:customData>
</file>

<file path=customXml/itemProps1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4149</Words>
  <Application>WPS 演示</Application>
  <PresentationFormat>宽屏</PresentationFormat>
  <Paragraphs>558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微软雅黑</vt:lpstr>
      <vt:lpstr>Gungsuh</vt:lpstr>
      <vt:lpstr>等线 Light</vt:lpstr>
      <vt:lpstr>造字工房悦黑体验版纤细体</vt:lpstr>
      <vt:lpstr>黑体</vt:lpstr>
      <vt:lpstr>等线</vt:lpstr>
      <vt:lpstr>Arial Unicode MS</vt:lpstr>
      <vt:lpstr>华文仿宋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****.taobao.com</cp:keywords>
  <dc:description>****.taobao.com</dc:description>
  <dc:subject>PPTS</dc:subject>
  <cp:category>****.taobao.com</cp:category>
  <cp:lastModifiedBy>llxz</cp:lastModifiedBy>
  <cp:revision>72</cp:revision>
  <dcterms:created xsi:type="dcterms:W3CDTF">2014-01-18T01:07:00Z</dcterms:created>
  <dcterms:modified xsi:type="dcterms:W3CDTF">2022-12-09T09:33:04Z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9081EE99DC9C4751B39F40338A3C8BC6</vt:lpwstr>
  </property>
</Properties>
</file>