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86" r:id="rId12"/>
    <p:sldId id="272" r:id="rId13"/>
    <p:sldId id="273" r:id="rId14"/>
    <p:sldId id="285" r:id="rId15"/>
    <p:sldId id="299" r:id="rId16"/>
    <p:sldId id="300" r:id="rId17"/>
    <p:sldId id="301" r:id="rId18"/>
    <p:sldId id="298" r:id="rId19"/>
    <p:sldId id="302" r:id="rId20"/>
    <p:sldId id="303" r:id="rId21"/>
    <p:sldId id="258" r:id="rId22"/>
    <p:sldId id="305" r:id="rId23"/>
    <p:sldId id="306" r:id="rId24"/>
    <p:sldId id="30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94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7770-653C-4BD1-8CAE-5E52D2BB94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E9A7-CDE2-42EE-BCBD-90DBF6787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407-D18C-48DF-B67F-198F953991D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786F-84DE-4014-89C7-D8455B582C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8428" y="1776026"/>
            <a:ext cx="570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6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629" y="3977091"/>
            <a:ext cx="281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主讲人：吕廖杏孜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41" y="811678"/>
            <a:ext cx="4776321" cy="477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6655" y="1268095"/>
            <a:ext cx="8619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说一说</a:t>
            </a:r>
            <a:r>
              <a:rPr lang="en-US" altLang="zh-CN" sz="2800" dirty="0"/>
              <a:t>2+2</a:t>
            </a:r>
            <a:r>
              <a:rPr lang="zh-CN" altLang="en-US" sz="2800" dirty="0"/>
              <a:t>、</a:t>
            </a:r>
            <a:r>
              <a:rPr lang="en-US" altLang="zh-CN" sz="2800" dirty="0"/>
              <a:t>print(2+2)</a:t>
            </a:r>
            <a:r>
              <a:rPr lang="zh-CN" altLang="en-US" sz="2800" dirty="0"/>
              <a:t>与</a:t>
            </a:r>
            <a:r>
              <a:rPr lang="en-US" altLang="zh-CN" sz="2800" dirty="0"/>
              <a:t>print</a:t>
            </a:r>
            <a:r>
              <a:rPr lang="zh-CN" altLang="en-US" sz="2800" dirty="0"/>
              <a:t>（</a:t>
            </a:r>
            <a:r>
              <a:rPr lang="en-US" altLang="zh-CN" sz="2800" dirty="0"/>
              <a:t>“2+2”</a:t>
            </a:r>
            <a:r>
              <a:rPr lang="zh-CN" altLang="en-US" sz="2800" dirty="0"/>
              <a:t>）的区别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43349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猜一猜</a:t>
            </a:r>
            <a:r>
              <a:rPr lang="en-US" altLang="zh-CN" sz="2800" dirty="0"/>
              <a:t>print</a:t>
            </a:r>
            <a:r>
              <a:rPr lang="zh-CN" altLang="en-US" sz="2800" dirty="0"/>
              <a:t>的作用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6655" y="3322955"/>
            <a:ext cx="7954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print</a:t>
            </a:r>
            <a:r>
              <a:rPr lang="zh-CN" altLang="en-US" sz="2800" dirty="0"/>
              <a:t>有打印、印刷、发表的意思。程序设计语言中一般用</a:t>
            </a:r>
            <a:r>
              <a:rPr lang="en-US" altLang="zh-CN" sz="2800" dirty="0"/>
              <a:t>print()</a:t>
            </a:r>
            <a:r>
              <a:rPr lang="zh-CN" altLang="en-US" sz="2800" dirty="0"/>
              <a:t>命令将程序结果输出到某个设备。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6655" y="4626610"/>
            <a:ext cx="728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print()</a:t>
            </a:r>
            <a:r>
              <a:rPr lang="zh-CN" altLang="en-US" sz="2800" dirty="0"/>
              <a:t>命令在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中可以输出数值或字符串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55" y="4468316"/>
            <a:ext cx="22860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4799" y="914400"/>
            <a:ext cx="1067646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我才不想一直只写这么简单的，这不符合我学霸的气质，那多行代码怎么写咧？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72" y="2984435"/>
            <a:ext cx="2959165" cy="2959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927" y="2923585"/>
            <a:ext cx="3039511" cy="308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认识多行程序编辑器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7343" y="1163976"/>
            <a:ext cx="1067646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打开：选择菜单栏的</a:t>
            </a:r>
            <a:r>
              <a:rPr lang="en-US" altLang="zh-CN" sz="4800" dirty="0"/>
              <a:t>File-&gt;New File</a:t>
            </a:r>
            <a:endParaRPr lang="zh-CN" altLang="en-US" sz="4800" dirty="0"/>
          </a:p>
          <a:p>
            <a:r>
              <a:rPr lang="zh-CN" altLang="en-US" sz="4800" dirty="0"/>
              <a:t>保存：</a:t>
            </a:r>
            <a:r>
              <a:rPr lang="zh-CN" altLang="en-US" sz="4800" dirty="0">
                <a:sym typeface="+mn-ea"/>
              </a:rPr>
              <a:t>选择菜单栏的</a:t>
            </a:r>
            <a:r>
              <a:rPr lang="en-US" altLang="zh-CN" sz="4800" dirty="0">
                <a:sym typeface="+mn-ea"/>
              </a:rPr>
              <a:t>File-&gt;Save</a:t>
            </a:r>
          </a:p>
          <a:p>
            <a:r>
              <a:rPr lang="zh-CN" altLang="en-US" sz="4800" dirty="0"/>
              <a:t>运行：</a:t>
            </a:r>
            <a:r>
              <a:rPr lang="zh-CN" altLang="en-US" sz="4800" dirty="0">
                <a:sym typeface="+mn-ea"/>
              </a:rPr>
              <a:t>选择菜单栏的</a:t>
            </a:r>
            <a:r>
              <a:rPr lang="en-US" altLang="zh-CN" sz="4800" dirty="0">
                <a:sym typeface="+mn-ea"/>
              </a:rPr>
              <a:t>Run-&gt;Run Module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71751" y="4819627"/>
            <a:ext cx="734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一个源文件中只能编写一个程序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65985" y="1807210"/>
            <a:ext cx="10452735" cy="2247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/>
              <a:t>9</a:t>
            </a:r>
            <a:r>
              <a:rPr lang="zh-CN" altLang="en-US" sz="4800" dirty="0"/>
              <a:t>、试着在多行程序编辑器中，</a:t>
            </a:r>
          </a:p>
          <a:p>
            <a:r>
              <a:rPr lang="zh-CN" altLang="en-US" sz="4800" dirty="0"/>
              <a:t>写一写</a:t>
            </a:r>
            <a:r>
              <a:rPr lang="en-US" altLang="zh-CN" sz="4800" dirty="0">
                <a:solidFill>
                  <a:srgbClr val="FF0000"/>
                </a:solidFill>
              </a:rPr>
              <a:t>print(“Hello,World!”)</a:t>
            </a:r>
          </a:p>
          <a:p>
            <a:r>
              <a:rPr lang="zh-CN" altLang="en-US" sz="4800" dirty="0">
                <a:solidFill>
                  <a:schemeClr val="tx1"/>
                </a:solidFill>
              </a:rPr>
              <a:t>然后运行看看</a:t>
            </a:r>
          </a:p>
        </p:txBody>
      </p:sp>
      <p:pic>
        <p:nvPicPr>
          <p:cNvPr id="3" name="图片 2" descr="a738acf4578d8dfb33784c1d9639910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930" y="3764280"/>
            <a:ext cx="3605530" cy="22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780" y="1379220"/>
            <a:ext cx="11090275" cy="431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10</a:t>
            </a:r>
            <a:r>
              <a:rPr lang="zh-CN" altLang="en-US" sz="4800" dirty="0">
                <a:solidFill>
                  <a:schemeClr val="tx1"/>
                </a:solidFill>
              </a:rPr>
              <a:t>、输入</a:t>
            </a:r>
            <a:r>
              <a:rPr lang="en-US" altLang="zh-CN" sz="4800" dirty="0">
                <a:solidFill>
                  <a:srgbClr val="C00000"/>
                </a:solidFill>
              </a:rPr>
              <a:t>print(“</a:t>
            </a:r>
            <a:r>
              <a:rPr lang="zh-CN" altLang="en-US" sz="4800" dirty="0">
                <a:solidFill>
                  <a:srgbClr val="C00000"/>
                </a:solidFill>
              </a:rPr>
              <a:t>请计算：</a:t>
            </a:r>
            <a:r>
              <a:rPr lang="en-US" altLang="zh-CN" sz="4800" dirty="0">
                <a:solidFill>
                  <a:srgbClr val="C00000"/>
                </a:solidFill>
              </a:rPr>
              <a:t>3+5=”,3+5)</a:t>
            </a:r>
          </a:p>
          <a:p>
            <a:r>
              <a:rPr lang="en-US" altLang="zh-CN" sz="4800" dirty="0">
                <a:solidFill>
                  <a:srgbClr val="C00000"/>
                </a:solidFill>
              </a:rPr>
              <a:t>               </a:t>
            </a:r>
            <a:r>
              <a:rPr lang="zh-CN" altLang="en-US" sz="4800" dirty="0">
                <a:solidFill>
                  <a:schemeClr val="tx1"/>
                </a:solidFill>
              </a:rPr>
              <a:t>查看结果</a:t>
            </a:r>
          </a:p>
          <a:p>
            <a:r>
              <a:rPr lang="en-US" altLang="zh-CN" sz="4800" dirty="0">
                <a:solidFill>
                  <a:schemeClr val="tx1"/>
                </a:solidFill>
              </a:rPr>
              <a:t>11</a:t>
            </a:r>
            <a:r>
              <a:rPr lang="zh-CN" altLang="en-US" sz="4800" dirty="0">
                <a:solidFill>
                  <a:schemeClr val="tx1"/>
                </a:solidFill>
              </a:rPr>
              <a:t>、第一行输入</a:t>
            </a:r>
            <a:r>
              <a:rPr lang="en-US" altLang="zh-CN" sz="4800" dirty="0">
                <a:solidFill>
                  <a:srgbClr val="C00000"/>
                </a:solidFill>
              </a:rPr>
              <a:t>print(“*”)</a:t>
            </a:r>
          </a:p>
          <a:p>
            <a:r>
              <a:rPr lang="en-US" altLang="zh-CN" sz="4800" dirty="0">
                <a:solidFill>
                  <a:srgbClr val="C00000"/>
                </a:solidFill>
              </a:rPr>
              <a:t>        </a:t>
            </a:r>
            <a:r>
              <a:rPr lang="zh-CN" altLang="en-US" sz="4800" dirty="0">
                <a:solidFill>
                  <a:schemeClr val="tx1"/>
                </a:solidFill>
              </a:rPr>
              <a:t>第二行输入</a:t>
            </a:r>
            <a:r>
              <a:rPr lang="en-US" altLang="zh-CN" sz="4800" dirty="0">
                <a:solidFill>
                  <a:srgbClr val="C00000"/>
                </a:solidFill>
              </a:rPr>
              <a:t>print(“ *”)</a:t>
            </a:r>
          </a:p>
          <a:p>
            <a:r>
              <a:rPr lang="en-US" altLang="zh-CN" sz="4800" dirty="0">
                <a:solidFill>
                  <a:srgbClr val="C00000"/>
                </a:solidFill>
              </a:rPr>
              <a:t>        </a:t>
            </a:r>
            <a:r>
              <a:rPr lang="zh-CN" altLang="en-US" sz="4800" dirty="0">
                <a:solidFill>
                  <a:schemeClr val="tx1"/>
                </a:solidFill>
              </a:rPr>
              <a:t>第三行输入</a:t>
            </a:r>
            <a:r>
              <a:rPr lang="en-US" altLang="zh-CN" sz="4800" dirty="0">
                <a:solidFill>
                  <a:srgbClr val="C00000"/>
                </a:solidFill>
              </a:rPr>
              <a:t>print(“**”)</a:t>
            </a:r>
          </a:p>
          <a:p>
            <a:r>
              <a:rPr lang="en-US" altLang="zh-CN" sz="4800" dirty="0">
                <a:solidFill>
                  <a:srgbClr val="C00000"/>
                </a:solidFill>
              </a:rPr>
              <a:t>        </a:t>
            </a:r>
            <a:r>
              <a:rPr lang="zh-CN" altLang="en-US" sz="4800" dirty="0">
                <a:solidFill>
                  <a:schemeClr val="tx1"/>
                </a:solidFill>
              </a:rPr>
              <a:t>查看结果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780" y="1379220"/>
            <a:ext cx="11090275" cy="431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12</a:t>
            </a:r>
            <a:r>
              <a:rPr lang="zh-CN" altLang="en-US" sz="4800" dirty="0">
                <a:solidFill>
                  <a:schemeClr val="tx1"/>
                </a:solidFill>
              </a:rPr>
              <a:t>、请你想一想如何能输出以下的图形。</a:t>
            </a:r>
          </a:p>
          <a:p>
            <a:endParaRPr lang="zh-CN" altLang="en-US" sz="48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5" y="2981325"/>
            <a:ext cx="2280920" cy="218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780" y="1379220"/>
            <a:ext cx="11090275" cy="431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13</a:t>
            </a:r>
            <a:r>
              <a:rPr lang="zh-CN" altLang="en-US" sz="4800" dirty="0">
                <a:solidFill>
                  <a:schemeClr val="tx1"/>
                </a:solidFill>
              </a:rPr>
              <a:t>、请你想一想如何能输出以下的图形。</a:t>
            </a:r>
          </a:p>
          <a:p>
            <a:endParaRPr lang="zh-CN" altLang="en-US" sz="48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425" y="2997835"/>
            <a:ext cx="2333625" cy="261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4735" y="1069340"/>
            <a:ext cx="10452735" cy="483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14</a:t>
            </a:r>
            <a:r>
              <a:rPr lang="zh-CN" altLang="en-US" sz="4800" dirty="0">
                <a:solidFill>
                  <a:schemeClr val="tx1"/>
                </a:solidFill>
              </a:rPr>
              <a:t>、跟</a:t>
            </a:r>
            <a:r>
              <a:rPr lang="en-US" altLang="zh-CN" sz="4800" dirty="0">
                <a:solidFill>
                  <a:schemeClr val="tx1"/>
                </a:solidFill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</a:rPr>
              <a:t>做个小交流：</a:t>
            </a:r>
          </a:p>
          <a:p>
            <a:r>
              <a:rPr lang="zh-CN" altLang="en-US" sz="4800" dirty="0">
                <a:solidFill>
                  <a:schemeClr val="tx1"/>
                </a:solidFill>
              </a:rPr>
              <a:t>在多行程序编辑器中输入</a:t>
            </a:r>
            <a:r>
              <a:rPr lang="en-US" altLang="zh-CN" sz="4800" dirty="0">
                <a:solidFill>
                  <a:srgbClr val="C00000"/>
                </a:solidFill>
              </a:rPr>
              <a:t>name=input(“</a:t>
            </a:r>
            <a:r>
              <a:rPr lang="zh-CN" altLang="en-US" sz="4800" dirty="0">
                <a:solidFill>
                  <a:srgbClr val="C00000"/>
                </a:solidFill>
              </a:rPr>
              <a:t>请输入你的名字：</a:t>
            </a:r>
            <a:r>
              <a:rPr lang="en-US" altLang="zh-CN" sz="4800" dirty="0">
                <a:solidFill>
                  <a:srgbClr val="C00000"/>
                </a:solidFill>
              </a:rPr>
              <a:t>”)</a:t>
            </a:r>
          </a:p>
          <a:p>
            <a:r>
              <a:rPr lang="zh-CN" altLang="en-US" sz="4800" dirty="0">
                <a:solidFill>
                  <a:schemeClr val="tx1"/>
                </a:solidFill>
              </a:rPr>
              <a:t>运行后输入自己的名字</a:t>
            </a:r>
            <a:endParaRPr lang="en-US" altLang="zh-CN" sz="4800" dirty="0">
              <a:solidFill>
                <a:schemeClr val="tx1"/>
              </a:solidFill>
            </a:endParaRPr>
          </a:p>
          <a:p>
            <a:r>
              <a:rPr lang="zh-CN" altLang="en-US" sz="4800" dirty="0">
                <a:solidFill>
                  <a:schemeClr val="tx1"/>
                </a:solidFill>
              </a:rPr>
              <a:t>回到编辑器再加上</a:t>
            </a:r>
            <a:r>
              <a:rPr lang="en-US" altLang="zh-CN" sz="4800" dirty="0">
                <a:solidFill>
                  <a:srgbClr val="C00000"/>
                </a:solidFill>
              </a:rPr>
              <a:t>print(“hi”,name)</a:t>
            </a:r>
          </a:p>
          <a:p>
            <a:r>
              <a:rPr lang="zh-CN" altLang="en-US" sz="4800" dirty="0">
                <a:solidFill>
                  <a:schemeClr val="tx1"/>
                </a:solidFill>
              </a:rPr>
              <a:t>再看看运行结果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4735" y="1069340"/>
            <a:ext cx="10452735" cy="483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猜一猜</a:t>
            </a:r>
            <a:r>
              <a:rPr lang="en-US" altLang="zh-CN" sz="2800" dirty="0">
                <a:solidFill>
                  <a:schemeClr val="tx1"/>
                </a:solidFill>
              </a:rPr>
              <a:t>input</a:t>
            </a:r>
            <a:r>
              <a:rPr lang="zh-CN" altLang="en-US" sz="2800" dirty="0">
                <a:solidFill>
                  <a:schemeClr val="tx1"/>
                </a:solidFill>
              </a:rPr>
              <a:t>的作用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0940" y="2731770"/>
            <a:ext cx="693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input</a:t>
            </a:r>
            <a:r>
              <a:rPr lang="zh-CN" altLang="en-US" sz="2800" dirty="0"/>
              <a:t>是输入的意思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735" y="4086436"/>
            <a:ext cx="7167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input()</a:t>
            </a:r>
            <a:r>
              <a:rPr lang="zh-CN" altLang="en-US" sz="2800" dirty="0"/>
              <a:t>常用于接收用户通过键盘输入的信息，如果用户不输入，程序就会一直等下去。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多行程序编辑器之小练习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0466" y="1076182"/>
            <a:ext cx="9170670" cy="23528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/>
              <a:t>15</a:t>
            </a:r>
            <a:r>
              <a:rPr lang="zh-CN" altLang="en-US" sz="4400" dirty="0"/>
              <a:t>、输入以下代码：</a:t>
            </a:r>
            <a:endParaRPr lang="en-US" altLang="zh-CN" sz="4400" dirty="0"/>
          </a:p>
          <a:p>
            <a:r>
              <a:rPr lang="en-US" altLang="zh-CN" sz="4400" dirty="0"/>
              <a:t>n</a:t>
            </a:r>
            <a:r>
              <a:rPr lang="en-US" altLang="zh-CN" sz="4400" dirty="0">
                <a:solidFill>
                  <a:schemeClr val="tx1"/>
                </a:solidFill>
              </a:rPr>
              <a:t>umber=input(“</a:t>
            </a:r>
            <a:r>
              <a:rPr lang="zh-CN" altLang="en-US" sz="4400" dirty="0">
                <a:solidFill>
                  <a:schemeClr val="tx1"/>
                </a:solidFill>
              </a:rPr>
              <a:t>输入你的学号：</a:t>
            </a:r>
            <a:r>
              <a:rPr lang="en-US" altLang="zh-CN" sz="4400" dirty="0"/>
              <a:t>”</a:t>
            </a:r>
            <a:r>
              <a:rPr lang="en-US" altLang="zh-CN" sz="4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4400" dirty="0"/>
              <a:t>print(“</a:t>
            </a:r>
            <a:r>
              <a:rPr lang="zh-CN" altLang="en-US" sz="4400" dirty="0"/>
              <a:t>你的学号是</a:t>
            </a:r>
            <a:r>
              <a:rPr lang="en-US" altLang="zh-CN" sz="4400" dirty="0"/>
              <a:t>”,number)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BE0AA4-B279-2014-A089-3E6AD993D71D}"/>
              </a:ext>
            </a:extLst>
          </p:cNvPr>
          <p:cNvSpPr txBox="1"/>
          <p:nvPr/>
        </p:nvSpPr>
        <p:spPr>
          <a:xfrm>
            <a:off x="846667" y="3853993"/>
            <a:ext cx="10498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16</a:t>
            </a:r>
            <a:r>
              <a:rPr lang="zh-CN" altLang="en-US" sz="4000" dirty="0"/>
              <a:t>、模仿任务</a:t>
            </a:r>
            <a:r>
              <a:rPr lang="en-US" altLang="zh-CN" sz="4000" dirty="0"/>
              <a:t>14</a:t>
            </a:r>
            <a:r>
              <a:rPr lang="zh-CN" altLang="en-US" sz="4000" dirty="0"/>
              <a:t>和任务</a:t>
            </a:r>
            <a:r>
              <a:rPr lang="en-US" altLang="zh-CN" sz="4000" dirty="0"/>
              <a:t>15</a:t>
            </a:r>
            <a:r>
              <a:rPr lang="zh-CN" altLang="en-US" sz="4000" dirty="0"/>
              <a:t>，出现以下运行结果。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291828-9D3F-1B6A-6B57-4B38C72C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81" y="4840036"/>
            <a:ext cx="4663548" cy="7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4" y="889533"/>
            <a:ext cx="10287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变量的命名与赋值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ABA59-F89C-16BA-2EAF-6628F7166AE1}"/>
              </a:ext>
            </a:extLst>
          </p:cNvPr>
          <p:cNvSpPr txBox="1"/>
          <p:nvPr/>
        </p:nvSpPr>
        <p:spPr>
          <a:xfrm>
            <a:off x="499534" y="876812"/>
            <a:ext cx="6824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什么是变量？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322667-1278-AD4E-A91A-04D7F40CD2E8}"/>
              </a:ext>
            </a:extLst>
          </p:cNvPr>
          <p:cNvSpPr txBox="1"/>
          <p:nvPr/>
        </p:nvSpPr>
        <p:spPr>
          <a:xfrm>
            <a:off x="795865" y="2090845"/>
            <a:ext cx="963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中，变量的概念基本上和初中代数的方程变量是一致的。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例如，对于方程式 </a:t>
            </a:r>
            <a:r>
              <a:rPr lang="en-US" altLang="zh-CN" sz="2800" dirty="0"/>
              <a:t>y=x*x </a:t>
            </a:r>
            <a:r>
              <a:rPr lang="zh-CN" altLang="en-US" sz="2800" dirty="0"/>
              <a:t>，</a:t>
            </a:r>
            <a:r>
              <a:rPr lang="en-US" altLang="zh-CN" sz="2800" dirty="0"/>
              <a:t>x</a:t>
            </a:r>
            <a:r>
              <a:rPr lang="zh-CN" altLang="en-US" sz="2800" dirty="0"/>
              <a:t>就是变量。当</a:t>
            </a:r>
            <a:r>
              <a:rPr lang="en-US" altLang="zh-CN" sz="2800" dirty="0"/>
              <a:t>x=2</a:t>
            </a:r>
            <a:r>
              <a:rPr lang="zh-CN" altLang="en-US" sz="2800" dirty="0"/>
              <a:t>时，计算结果是</a:t>
            </a:r>
            <a:r>
              <a:rPr lang="en-US" altLang="zh-CN" sz="2800" dirty="0"/>
              <a:t>4</a:t>
            </a:r>
            <a:r>
              <a:rPr lang="zh-CN" altLang="en-US" sz="2800" dirty="0"/>
              <a:t>，当</a:t>
            </a:r>
            <a:r>
              <a:rPr lang="en-US" altLang="zh-CN" sz="2800" dirty="0"/>
              <a:t>x=5</a:t>
            </a:r>
            <a:r>
              <a:rPr lang="zh-CN" altLang="en-US" sz="2800" dirty="0"/>
              <a:t>时，计算结果是</a:t>
            </a:r>
            <a:r>
              <a:rPr lang="en-US" altLang="zh-CN" sz="2800" dirty="0"/>
              <a:t>25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只是在计算机程序中，</a:t>
            </a:r>
            <a:r>
              <a:rPr lang="zh-CN" altLang="en-US" sz="2800" dirty="0">
                <a:solidFill>
                  <a:srgbClr val="FF0000"/>
                </a:solidFill>
              </a:rPr>
              <a:t>变量不仅可以是数字，还可以是任意数据类型。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变量的命名与赋值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B0D70-342F-AFA1-7DCE-94A7993A4C20}"/>
              </a:ext>
            </a:extLst>
          </p:cNvPr>
          <p:cNvSpPr txBox="1"/>
          <p:nvPr/>
        </p:nvSpPr>
        <p:spPr>
          <a:xfrm>
            <a:off x="1549399" y="1008067"/>
            <a:ext cx="804333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变量命名规则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B050"/>
                </a:solidFill>
              </a:rPr>
              <a:t>正确命名方式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只能由字母、数字、下划线组成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只能以字母或者下划线开头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B050"/>
                </a:solidFill>
              </a:rPr>
              <a:t>命名注意事项：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不能含有空格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不能含有下划线以外的符号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不能与关键字或内置函数相同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区分大小写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慎用小写字母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和大写字母</a:t>
            </a:r>
            <a:r>
              <a:rPr lang="en-US" altLang="zh-CN" sz="3200" dirty="0"/>
              <a:t>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3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变量的命名与赋值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B0D70-342F-AFA1-7DCE-94A7993A4C20}"/>
              </a:ext>
            </a:extLst>
          </p:cNvPr>
          <p:cNvSpPr txBox="1"/>
          <p:nvPr/>
        </p:nvSpPr>
        <p:spPr>
          <a:xfrm>
            <a:off x="1549399" y="1008067"/>
            <a:ext cx="8043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变量命名习惯：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一般用小写英文字母，比如</a:t>
            </a:r>
            <a:r>
              <a:rPr lang="en-US" altLang="zh-CN" sz="4000" dirty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既简短又具有描述性，比如</a:t>
            </a:r>
            <a:r>
              <a:rPr lang="en-US" altLang="zh-CN" sz="4000" dirty="0"/>
              <a:t>name</a:t>
            </a:r>
            <a:r>
              <a:rPr lang="zh-CN" altLang="en-US" sz="4000" dirty="0"/>
              <a:t>和</a:t>
            </a:r>
            <a:r>
              <a:rPr lang="en-US" altLang="zh-CN" sz="4000" dirty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多个单词组成时，用下划线分隔，比如</a:t>
            </a:r>
            <a:r>
              <a:rPr lang="en-US" altLang="zh-CN" sz="4000" dirty="0" err="1"/>
              <a:t>student_name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787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变量的命名与赋值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3B0D70-342F-AFA1-7DCE-94A7993A4C20}"/>
              </a:ext>
            </a:extLst>
          </p:cNvPr>
          <p:cNvSpPr txBox="1"/>
          <p:nvPr/>
        </p:nvSpPr>
        <p:spPr>
          <a:xfrm>
            <a:off x="1481665" y="786661"/>
            <a:ext cx="10100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16</a:t>
            </a:r>
            <a:r>
              <a:rPr lang="zh-CN" altLang="en-US" sz="4000" dirty="0"/>
              <a:t>、已知两个同心圆的半径，计算这两个同心圆组成的圆环的面积。代码已给出，请完整的打一遍以下代码，并成功输出结果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082D2E-3608-7B94-D8D5-329F54D50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27" y="3014902"/>
            <a:ext cx="4161173" cy="2685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141EC4-A9C2-95F1-EE37-5638AE9F6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901" y="4357692"/>
            <a:ext cx="3822764" cy="7112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18E51D-0270-2757-EDC8-4F002175BFB3}"/>
              </a:ext>
            </a:extLst>
          </p:cNvPr>
          <p:cNvSpPr txBox="1"/>
          <p:nvPr/>
        </p:nvSpPr>
        <p:spPr>
          <a:xfrm>
            <a:off x="7382933" y="3852333"/>
            <a:ext cx="130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</a:t>
            </a:r>
          </a:p>
        </p:txBody>
      </p:sp>
    </p:spTree>
    <p:extLst>
      <p:ext uri="{BB962C8B-B14F-4D97-AF65-F5344CB8AC3E}">
        <p14:creationId xmlns:p14="http://schemas.microsoft.com/office/powerpoint/2010/main" val="252051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404" y="770769"/>
            <a:ext cx="473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我们为什么选择</a:t>
            </a:r>
            <a:r>
              <a:rPr lang="en-US" altLang="zh-CN" sz="3600" b="1" dirty="0"/>
              <a:t>IDLE</a:t>
            </a:r>
            <a:r>
              <a:rPr lang="zh-CN" altLang="en-US" sz="3600" b="1" dirty="0"/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25" y="2342998"/>
            <a:ext cx="1066949" cy="1086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641" y="2342998"/>
            <a:ext cx="8387070" cy="2592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609" y="1069064"/>
            <a:ext cx="4563857" cy="30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2533" y="2622099"/>
            <a:ext cx="65024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File-&gt;</a:t>
            </a:r>
            <a:r>
              <a:rPr lang="zh-CN" altLang="en-US" sz="3200" dirty="0">
                <a:solidFill>
                  <a:srgbClr val="FF0000"/>
                </a:solidFill>
              </a:rPr>
              <a:t>文件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Edit-&gt;</a:t>
            </a:r>
            <a:r>
              <a:rPr lang="zh-CN" altLang="en-US" sz="3200" dirty="0">
                <a:solidFill>
                  <a:srgbClr val="FF0000"/>
                </a:solidFill>
              </a:rPr>
              <a:t>编辑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Shell-&gt;</a:t>
            </a:r>
            <a:r>
              <a:rPr lang="zh-CN" altLang="en-US" sz="3200" dirty="0"/>
              <a:t>设定命令行解释器的位置</a:t>
            </a:r>
            <a:endParaRPr lang="en-US" altLang="zh-CN" sz="3200" dirty="0"/>
          </a:p>
          <a:p>
            <a:r>
              <a:rPr lang="en-US" altLang="zh-CN" sz="3200" dirty="0"/>
              <a:t>Debug-&gt;</a:t>
            </a:r>
            <a:r>
              <a:rPr lang="zh-CN" altLang="en-US" sz="3200" dirty="0"/>
              <a:t>调试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899401" y="2622099"/>
            <a:ext cx="384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Options-&gt;</a:t>
            </a:r>
            <a:r>
              <a:rPr lang="zh-CN" altLang="en-US" sz="3200" dirty="0"/>
              <a:t>选项</a:t>
            </a:r>
            <a:endParaRPr lang="en-US" altLang="zh-CN" sz="3200" dirty="0"/>
          </a:p>
          <a:p>
            <a:r>
              <a:rPr lang="en-US" altLang="zh-CN" sz="3200" dirty="0"/>
              <a:t>Window-&gt;</a:t>
            </a:r>
            <a:r>
              <a:rPr lang="zh-CN" altLang="en-US" sz="3200" dirty="0"/>
              <a:t>窗口</a:t>
            </a:r>
            <a:endParaRPr lang="en-US" altLang="zh-CN" sz="3200" dirty="0"/>
          </a:p>
          <a:p>
            <a:r>
              <a:rPr lang="en-US" altLang="zh-CN" sz="3200" dirty="0"/>
              <a:t>Help-&gt;</a:t>
            </a:r>
            <a:r>
              <a:rPr lang="zh-CN" altLang="en-US" sz="3200" dirty="0"/>
              <a:t>帮助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72667" y="1106566"/>
            <a:ext cx="5317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New File-&gt;</a:t>
            </a:r>
            <a:r>
              <a:rPr lang="zh-CN" altLang="en-US" sz="3200" dirty="0">
                <a:solidFill>
                  <a:srgbClr val="FF0000"/>
                </a:solidFill>
              </a:rPr>
              <a:t>新文件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Open-&gt;</a:t>
            </a:r>
            <a:r>
              <a:rPr lang="zh-CN" altLang="en-US" sz="3200" dirty="0">
                <a:solidFill>
                  <a:srgbClr val="FF0000"/>
                </a:solidFill>
              </a:rPr>
              <a:t>打开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Open Module-&gt;</a:t>
            </a:r>
            <a:r>
              <a:rPr lang="zh-CN" altLang="en-US" sz="3200" dirty="0"/>
              <a:t>打开模块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Save-&gt;</a:t>
            </a:r>
            <a:r>
              <a:rPr lang="zh-CN" altLang="en-US" sz="3200" dirty="0">
                <a:solidFill>
                  <a:srgbClr val="FF0000"/>
                </a:solidFill>
              </a:rPr>
              <a:t>保存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Save As…-&gt;</a:t>
            </a:r>
            <a:r>
              <a:rPr lang="zh-CN" altLang="en-US" sz="3200" dirty="0"/>
              <a:t>另存为</a:t>
            </a:r>
            <a:endParaRPr lang="en-US" altLang="zh-CN" sz="3200" dirty="0"/>
          </a:p>
          <a:p>
            <a:r>
              <a:rPr lang="en-US" altLang="zh-CN" sz="3200" dirty="0"/>
              <a:t>Save Copy As…-&gt;</a:t>
            </a:r>
            <a:r>
              <a:rPr lang="zh-CN" altLang="en-US" sz="3200" dirty="0"/>
              <a:t>将副本另存为</a:t>
            </a:r>
            <a:endParaRPr lang="en-US" altLang="zh-CN" sz="3200" dirty="0"/>
          </a:p>
          <a:p>
            <a:r>
              <a:rPr lang="en-US" altLang="zh-CN" sz="3200" dirty="0"/>
              <a:t>Close-&gt;</a:t>
            </a:r>
            <a:r>
              <a:rPr lang="zh-CN" altLang="en-US" sz="3200" dirty="0"/>
              <a:t>关闭</a:t>
            </a:r>
            <a:endParaRPr lang="en-US" altLang="zh-CN" sz="3200" dirty="0"/>
          </a:p>
          <a:p>
            <a:r>
              <a:rPr lang="en-US" altLang="zh-CN" sz="3200" dirty="0"/>
              <a:t>Exit-&gt;</a:t>
            </a:r>
            <a:r>
              <a:rPr lang="zh-CN" altLang="en-US" sz="3200" dirty="0"/>
              <a:t>退出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30" y="1568240"/>
            <a:ext cx="2172003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11801" y="555331"/>
            <a:ext cx="53170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Undo-&gt;</a:t>
            </a:r>
            <a:r>
              <a:rPr lang="zh-CN" altLang="en-US" sz="3200" dirty="0"/>
              <a:t>撤消</a:t>
            </a:r>
            <a:endParaRPr lang="en-US" altLang="zh-CN" sz="3200" dirty="0"/>
          </a:p>
          <a:p>
            <a:r>
              <a:rPr lang="en-US" altLang="zh-CN" sz="3200" dirty="0"/>
              <a:t>Redo-&gt;</a:t>
            </a:r>
            <a:r>
              <a:rPr lang="zh-CN" altLang="en-US" sz="3200" dirty="0"/>
              <a:t>重做</a:t>
            </a:r>
            <a:endParaRPr lang="en-US" altLang="zh-CN" sz="3200" dirty="0"/>
          </a:p>
          <a:p>
            <a:r>
              <a:rPr lang="en-US" altLang="zh-CN" sz="3200" dirty="0"/>
              <a:t>Cut-&gt;</a:t>
            </a:r>
            <a:r>
              <a:rPr lang="zh-CN" altLang="en-US" sz="3200" dirty="0"/>
              <a:t>剪切</a:t>
            </a:r>
            <a:endParaRPr lang="en-US" altLang="zh-CN" sz="3200" dirty="0"/>
          </a:p>
          <a:p>
            <a:r>
              <a:rPr lang="en-US" altLang="zh-CN" sz="3200" dirty="0"/>
              <a:t>Copy-&gt;</a:t>
            </a:r>
            <a:r>
              <a:rPr lang="zh-CN" altLang="en-US" sz="3200" dirty="0"/>
              <a:t>复制</a:t>
            </a:r>
            <a:endParaRPr lang="en-US" altLang="zh-CN" sz="3200" dirty="0"/>
          </a:p>
          <a:p>
            <a:r>
              <a:rPr lang="en-US" altLang="zh-CN" sz="3200" dirty="0"/>
              <a:t>Paste-&gt;</a:t>
            </a:r>
            <a:r>
              <a:rPr lang="zh-CN" altLang="en-US" sz="3200" dirty="0"/>
              <a:t>粘贴</a:t>
            </a:r>
            <a:endParaRPr lang="en-US" altLang="zh-CN" sz="3200" dirty="0"/>
          </a:p>
          <a:p>
            <a:r>
              <a:rPr lang="en-US" altLang="zh-CN" sz="3200" dirty="0"/>
              <a:t>Select All-&gt;</a:t>
            </a:r>
            <a:r>
              <a:rPr lang="zh-CN" altLang="en-US" sz="3200" dirty="0"/>
              <a:t>全选</a:t>
            </a:r>
            <a:endParaRPr lang="en-US" altLang="zh-CN" sz="3200" dirty="0"/>
          </a:p>
          <a:p>
            <a:r>
              <a:rPr lang="en-US" altLang="zh-CN" sz="3200" dirty="0"/>
              <a:t>Find-&gt;</a:t>
            </a:r>
            <a:r>
              <a:rPr lang="zh-CN" altLang="en-US" sz="3200" dirty="0"/>
              <a:t>查找</a:t>
            </a:r>
            <a:endParaRPr lang="en-US" altLang="zh-CN" sz="3200" dirty="0"/>
          </a:p>
          <a:p>
            <a:r>
              <a:rPr lang="en-US" altLang="zh-CN" sz="3200" dirty="0"/>
              <a:t>Find Again-&gt;</a:t>
            </a:r>
            <a:r>
              <a:rPr lang="zh-CN" altLang="en-US" sz="3200" dirty="0"/>
              <a:t>再次查找</a:t>
            </a:r>
            <a:endParaRPr lang="en-US" altLang="zh-CN" sz="3200" dirty="0"/>
          </a:p>
          <a:p>
            <a:r>
              <a:rPr lang="en-US" altLang="zh-CN" sz="3200" dirty="0"/>
              <a:t>Find Selection-&gt;</a:t>
            </a:r>
            <a:r>
              <a:rPr lang="zh-CN" altLang="en-US" sz="3200" dirty="0"/>
              <a:t>选择查找</a:t>
            </a:r>
            <a:endParaRPr lang="en-US" altLang="zh-CN" sz="3200" dirty="0"/>
          </a:p>
          <a:p>
            <a:r>
              <a:rPr lang="en-US" altLang="zh-CN" sz="3200" dirty="0"/>
              <a:t>Find in Files-&gt;</a:t>
            </a:r>
            <a:r>
              <a:rPr lang="zh-CN" altLang="en-US" sz="3200" dirty="0"/>
              <a:t>在文件中查找</a:t>
            </a:r>
            <a:endParaRPr lang="en-US" altLang="zh-CN" sz="3200" dirty="0"/>
          </a:p>
          <a:p>
            <a:r>
              <a:rPr lang="en-US" altLang="zh-CN" sz="3200" dirty="0"/>
              <a:t>Replace-&gt;</a:t>
            </a:r>
            <a:r>
              <a:rPr lang="zh-CN" altLang="en-US" sz="3200" dirty="0"/>
              <a:t>替换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11" y="1334168"/>
            <a:ext cx="2838846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认识单行编辑界面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70033" y="1687876"/>
            <a:ext cx="7738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命令指示符</a:t>
            </a:r>
            <a:endParaRPr lang="en-US" altLang="zh-CN" sz="4400" dirty="0"/>
          </a:p>
          <a:p>
            <a:endParaRPr lang="en-US" altLang="zh-CN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0835" y="1538211"/>
            <a:ext cx="200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&gt;&gt;&gt;</a:t>
            </a:r>
            <a:endParaRPr lang="zh-CN" altLang="en-US" sz="6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48946" y="3215054"/>
            <a:ext cx="821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</a:rPr>
              <a:t>一次只能输入一条</a:t>
            </a:r>
            <a:r>
              <a:rPr lang="en-US" altLang="zh-CN" sz="4000" dirty="0">
                <a:solidFill>
                  <a:schemeClr val="accent5"/>
                </a:solidFill>
              </a:rPr>
              <a:t>Python</a:t>
            </a:r>
            <a:r>
              <a:rPr lang="zh-CN" altLang="en-US" sz="4000" dirty="0">
                <a:solidFill>
                  <a:schemeClr val="accent5"/>
                </a:solidFill>
              </a:rPr>
              <a:t>指令，输完指令按回车，下一行就是结果。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6867" y="1268272"/>
            <a:ext cx="43349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/>
              <a:t>，结果是什么？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2*3</a:t>
            </a:r>
            <a:r>
              <a:rPr lang="zh-CN" altLang="en-US" dirty="0"/>
              <a:t>，结果是什么？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6866" y="3322962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2**3</a:t>
            </a:r>
            <a:r>
              <a:rPr lang="zh-CN" altLang="en-US" dirty="0"/>
              <a:t>，结果是什么？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6866" y="4626829"/>
            <a:ext cx="40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9%2</a:t>
            </a:r>
            <a:r>
              <a:rPr lang="zh-CN" altLang="en-US" dirty="0"/>
              <a:t>，结果是什么？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343096"/>
            <a:ext cx="22860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单行编辑界面之写代码练习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6867" y="1268272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这么简单，我来试试另一个。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6867" y="2218267"/>
            <a:ext cx="71543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（“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>
                <a:solidFill>
                  <a:srgbClr val="FF0000"/>
                </a:solidFill>
              </a:rPr>
              <a:t>”）</a:t>
            </a:r>
            <a:r>
              <a:rPr lang="zh-CN" altLang="en-US" dirty="0"/>
              <a:t>，结果是什么？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6866" y="3322962"/>
            <a:ext cx="58250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2+2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6867" y="4427657"/>
            <a:ext cx="58250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”2**3“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4427676"/>
            <a:ext cx="2286000" cy="1666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76866" y="5377652"/>
            <a:ext cx="59012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、在</a:t>
            </a:r>
            <a:r>
              <a:rPr lang="en-US" altLang="zh-CN" dirty="0"/>
              <a:t>&gt;&gt;&gt;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2**3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，结果是什么？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65465" y="163893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注意：所有标点符号都是要英文的哦</a:t>
            </a:r>
            <a:r>
              <a:rPr lang="en-US" altLang="zh-CN"/>
              <a:t>~</a:t>
            </a:r>
          </a:p>
          <a:p>
            <a:r>
              <a:rPr lang="zh-CN" altLang="en-US"/>
              <a:t>尝试看看如果输入中文的标点符号会怎样？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1" grpId="0"/>
      <p:bldP spid="1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371513-7cb6-4e71-b4e6-03e81d104f6a"/>
  <p:tag name="COMMONDATA" val="eyJoZGlkIjoiMzc2MmJiOWNiMDk0ZTYyMjNmNmNlZjM2MDNjYjY2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981</Words>
  <Application>Microsoft Office PowerPoint</Application>
  <PresentationFormat>宽屏</PresentationFormat>
  <Paragraphs>119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</cp:revision>
  <dcterms:created xsi:type="dcterms:W3CDTF">2016-06-16T09:10:00Z</dcterms:created>
  <dcterms:modified xsi:type="dcterms:W3CDTF">2022-10-15T14:11:39Z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2459C3B5FFEC4A29BCFCB9C4E1AAC0E5</vt:lpwstr>
  </property>
  <property fmtid="{D5CDD505-2E9C-101B-9397-08002B2CF9AE}" pid="3" name="KSOProductBuildVer">
    <vt:lpwstr>2052-11.1.0.12598</vt:lpwstr>
  </property>
</Properties>
</file>