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70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85" r:id="rId5"/>
    <p:sldId id="307" r:id="rId6"/>
    <p:sldId id="305" r:id="rId7"/>
    <p:sldId id="306" r:id="rId8"/>
    <p:sldId id="284" r:id="rId9"/>
    <p:sldId id="259" r:id="rId10"/>
    <p:sldId id="286" r:id="rId11"/>
    <p:sldId id="267" r:id="rId12"/>
    <p:sldId id="260" r:id="rId13"/>
    <p:sldId id="276" r:id="rId14"/>
    <p:sldId id="261" r:id="rId15"/>
    <p:sldId id="268" r:id="rId16"/>
    <p:sldId id="302" r:id="rId17"/>
    <p:sldId id="303" r:id="rId18"/>
    <p:sldId id="262" r:id="rId19"/>
    <p:sldId id="263" r:id="rId20"/>
    <p:sldId id="264" r:id="rId21"/>
    <p:sldId id="289" r:id="rId22"/>
    <p:sldId id="290" r:id="rId23"/>
    <p:sldId id="310" r:id="rId24"/>
    <p:sldId id="309" r:id="rId25"/>
    <p:sldId id="311" r:id="rId26"/>
    <p:sldId id="312" r:id="rId27"/>
    <p:sldId id="313" r:id="rId28"/>
    <p:sldId id="314" r:id="rId29"/>
    <p:sldId id="315" r:id="rId30"/>
    <p:sldId id="288" r:id="rId31"/>
    <p:sldId id="308" r:id="rId32"/>
    <p:sldId id="316" r:id="rId33"/>
    <p:sldId id="337" r:id="rId34"/>
    <p:sldId id="265" r:id="rId35"/>
    <p:sldId id="266" r:id="rId36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gs" Target="tags/tag71.xml"/><Relationship Id="rId41" Type="http://schemas.openxmlformats.org/officeDocument/2006/relationships/customXml" Target="../customXml/item1.xml"/><Relationship Id="rId40" Type="http://schemas.openxmlformats.org/officeDocument/2006/relationships/customXmlProps" Target="../customXml/itemProps70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44A78-ED61-46A5-8A82-64A93E093451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12DD50-2A3D-4CCF-85FB-33712A8112B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6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5.png"/><Relationship Id="rId3" Type="http://schemas.openxmlformats.org/officeDocument/2006/relationships/tags" Target="../tags/tag67.xml"/><Relationship Id="rId2" Type="http://schemas.openxmlformats.org/officeDocument/2006/relationships/image" Target="../media/image24.png"/><Relationship Id="rId1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2.png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3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4.png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tags" Target="../tags/tag68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tags" Target="../tags/tag6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6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695325" y="0"/>
            <a:ext cx="2447925" cy="436562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39" name="椭圆 4"/>
          <p:cNvSpPr>
            <a:spLocks noChangeArrowheads="1"/>
          </p:cNvSpPr>
          <p:nvPr/>
        </p:nvSpPr>
        <p:spPr bwMode="auto">
          <a:xfrm>
            <a:off x="1019175" y="2182813"/>
            <a:ext cx="1800225" cy="1800225"/>
          </a:xfrm>
          <a:prstGeom prst="ellipse">
            <a:avLst/>
          </a:prstGeom>
          <a:solidFill>
            <a:srgbClr val="5DB3B0"/>
          </a:solidFill>
          <a:ln w="38100">
            <a:solidFill>
              <a:schemeClr val="bg1"/>
            </a:solidFill>
            <a:beve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文本框 5"/>
          <p:cNvSpPr>
            <a:spLocks noChangeArrowheads="1"/>
          </p:cNvSpPr>
          <p:nvPr/>
        </p:nvSpPr>
        <p:spPr bwMode="auto">
          <a:xfrm>
            <a:off x="623253" y="2853055"/>
            <a:ext cx="259238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Python</a:t>
            </a:r>
            <a:endParaRPr lang="en-US" altLang="zh-CN" sz="3200" b="1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14341" name="文本框 6"/>
          <p:cNvSpPr>
            <a:spLocks noChangeArrowheads="1"/>
          </p:cNvSpPr>
          <p:nvPr/>
        </p:nvSpPr>
        <p:spPr bwMode="auto">
          <a:xfrm>
            <a:off x="2185670" y="2458085"/>
            <a:ext cx="82835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737373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第四课</a:t>
            </a:r>
            <a:r>
              <a:rPr lang="en-US" altLang="zh-CN" sz="4800" b="1" dirty="0">
                <a:solidFill>
                  <a:srgbClr val="737373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        </a:t>
            </a:r>
            <a:r>
              <a:rPr lang="zh-CN" altLang="en-US" sz="4800" b="1" dirty="0">
                <a:solidFill>
                  <a:srgbClr val="737373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800" b="1" dirty="0">
              <a:solidFill>
                <a:srgbClr val="737373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pic>
        <p:nvPicPr>
          <p:cNvPr id="2" name="图片 1" descr="R-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8075" y="4365625"/>
            <a:ext cx="3133725" cy="19583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嵌套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280" y="1628775"/>
            <a:ext cx="6697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先来一个简单的任务：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1720" y="3477895"/>
            <a:ext cx="2841625" cy="25107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9425" y="2420620"/>
            <a:ext cx="11450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还记得这个图形吗？除了纯手打，我们还可以用循环的嵌套来实现。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嵌套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06565" y="1772920"/>
            <a:ext cx="46228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找规律：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怎么分别用带有</a:t>
            </a:r>
            <a:r>
              <a:rPr lang="en-US" altLang="zh-CN" sz="3200"/>
              <a:t>i</a:t>
            </a:r>
            <a:r>
              <a:rPr lang="zh-CN" altLang="en-US" sz="3200"/>
              <a:t>的式子表示空格数和星号数？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找到规律我们才可以</a:t>
            </a:r>
            <a:r>
              <a:rPr lang="zh-CN" altLang="en-US" sz="3200">
                <a:solidFill>
                  <a:srgbClr val="FF0000"/>
                </a:solidFill>
              </a:rPr>
              <a:t>以不变应万变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2" name="图片 1" descr="QQ图片202212091632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1531620"/>
            <a:ext cx="5967095" cy="48012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嵌套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" name="ECB019B1-382A-4266-B25C-5B523AA43C14-2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0340" y="1122680"/>
            <a:ext cx="4913630" cy="5289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嵌套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1420" y="2162810"/>
            <a:ext cx="6822440" cy="3013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嵌套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3785" y="1804670"/>
            <a:ext cx="6484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想一想，还有其他方法吗？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180" y="2669540"/>
            <a:ext cx="9098280" cy="1139190"/>
          </a:xfrm>
          <a:prstGeom prst="rect">
            <a:avLst/>
          </a:prstGeom>
        </p:spPr>
      </p:pic>
      <p:pic>
        <p:nvPicPr>
          <p:cNvPr id="4" name="图片 3" descr="a9ba3ce3ea396beb120145c4225bf0a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325" y="3950335"/>
            <a:ext cx="2432685" cy="2432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5655" y="5008245"/>
            <a:ext cx="8663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从这个例子可以看到，解决问题的方法不唯一</a:t>
            </a:r>
            <a:endParaRPr lang="zh-CN" altLang="en-US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嵌套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635" y="1507490"/>
            <a:ext cx="6484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例子：</a:t>
            </a:r>
            <a:r>
              <a:rPr lang="zh-CN" altLang="en-US" sz="2800"/>
              <a:t>九九乘法表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3865" y="3439795"/>
            <a:ext cx="5762625" cy="1642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2448560"/>
            <a:ext cx="6535420" cy="14509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嵌套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635" y="1507490"/>
            <a:ext cx="6484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例子：</a:t>
            </a:r>
            <a:r>
              <a:rPr lang="zh-CN" altLang="en-US" sz="2800"/>
              <a:t>九九乘法表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0" y="2498090"/>
            <a:ext cx="5188585" cy="1492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35" y="4598670"/>
            <a:ext cx="5067300" cy="1501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2730" y="2228850"/>
            <a:ext cx="1081405" cy="753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变式</a:t>
            </a:r>
            <a:r>
              <a:rPr lang="zh-CN" altLang="en-US"/>
              <a:t>一：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9875" y="4458970"/>
            <a:ext cx="138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变式</a:t>
            </a:r>
            <a:r>
              <a:rPr lang="zh-CN" altLang="en-US"/>
              <a:t>二：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725" y="2498090"/>
            <a:ext cx="4964430" cy="14198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444865" y="1951990"/>
            <a:ext cx="225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变式</a:t>
            </a:r>
            <a:r>
              <a:rPr lang="zh-CN" altLang="en-US"/>
              <a:t>三：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嵌套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26" y="1571741"/>
            <a:ext cx="7824075" cy="47221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025" y="404495"/>
            <a:ext cx="3291205" cy="33248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嵌套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for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1270" y="1844675"/>
            <a:ext cx="545782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挑战任务：</a:t>
            </a:r>
            <a:endParaRPr lang="zh-CN" altLang="en-US" sz="3200"/>
          </a:p>
          <a:p>
            <a:endParaRPr lang="zh-CN" altLang="en-US" sz="3200"/>
          </a:p>
          <a:p>
            <a:pPr indent="457200"/>
            <a:r>
              <a:rPr lang="zh-CN" altLang="en-US" sz="3200"/>
              <a:t>修改程序。用</a:t>
            </a:r>
            <a:r>
              <a:rPr lang="zh-CN" altLang="en-US" sz="3200">
                <a:solidFill>
                  <a:srgbClr val="FF0000"/>
                </a:solidFill>
              </a:rPr>
              <a:t>玫瑰花瓣</a:t>
            </a:r>
            <a:r>
              <a:rPr lang="zh-CN" altLang="en-US" sz="3200"/>
              <a:t>替换螺旋正方形，并且添加代码</a:t>
            </a:r>
            <a:r>
              <a:rPr lang="zh-CN" altLang="en-US" sz="3200">
                <a:solidFill>
                  <a:srgbClr val="00B0F0"/>
                </a:solidFill>
              </a:rPr>
              <a:t>修改每一个玫瑰花瓣中的圆的颜色和大小</a:t>
            </a:r>
            <a:r>
              <a:rPr lang="zh-CN" altLang="en-US" sz="3200"/>
              <a:t>，当玫瑰花瓣越来越大时，改变</a:t>
            </a:r>
            <a:r>
              <a:rPr lang="zh-CN" altLang="en-US" sz="3200">
                <a:solidFill>
                  <a:srgbClr val="00B050"/>
                </a:solidFill>
              </a:rPr>
              <a:t>画笔粗细</a:t>
            </a:r>
            <a:r>
              <a:rPr lang="zh-CN" altLang="en-US" sz="3200"/>
              <a:t>。记得改变</a:t>
            </a:r>
            <a:r>
              <a:rPr lang="zh-CN" altLang="en-US" sz="3200">
                <a:solidFill>
                  <a:srgbClr val="FFC000"/>
                </a:solidFill>
              </a:rPr>
              <a:t>画笔速度</a:t>
            </a:r>
            <a:r>
              <a:rPr lang="zh-CN" altLang="en-US" sz="3200"/>
              <a:t>！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89340" y="188595"/>
            <a:ext cx="2858135" cy="2679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760460" y="3385185"/>
            <a:ext cx="2736215" cy="27628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——while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5460" y="3573145"/>
            <a:ext cx="100158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while  </a:t>
            </a:r>
            <a:r>
              <a:rPr lang="zh-CN" altLang="en-US" sz="3200" dirty="0">
                <a:solidFill>
                  <a:srgbClr val="FF0000"/>
                </a:solidFill>
              </a:rPr>
              <a:t>条件：</a:t>
            </a:r>
            <a:endParaRPr lang="zh-CN" altLang="en-US" sz="3200" dirty="0">
              <a:solidFill>
                <a:srgbClr val="FF0000"/>
              </a:solidFill>
            </a:endParaRPr>
          </a:p>
          <a:p>
            <a:pPr marL="457200" lvl="1" indent="457200"/>
            <a:r>
              <a:rPr lang="en-US" altLang="zh-CN" sz="3200" dirty="0">
                <a:solidFill>
                  <a:srgbClr val="FF0000"/>
                </a:solidFill>
              </a:rPr>
              <a:t>do something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9560" y="2204720"/>
            <a:ext cx="8673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作用：满足指定条件时，循环执行语句。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比赛讲解</a:t>
            </a:r>
            <a:endParaRPr lang="zh-CN" altLang="en-US" sz="4400" dirty="0">
              <a:solidFill>
                <a:srgbClr val="7F7F7F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 descr="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05730" y="155575"/>
            <a:ext cx="6189980" cy="62852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1365" y="1926590"/>
            <a:ext cx="43840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这学期不再只讲解作图，还会着重学习程序结构和算法。比如函数、、字典、解析法、穷举法、递归法等</a:t>
            </a:r>
            <a:r>
              <a:rPr lang="en-US" altLang="zh-CN" sz="3600"/>
              <a:t>......</a:t>
            </a:r>
            <a:r>
              <a:rPr lang="zh-CN" altLang="en-US" sz="3600"/>
              <a:t>最后</a:t>
            </a:r>
            <a:r>
              <a:rPr lang="zh-CN" altLang="en-US" sz="3600"/>
              <a:t>制作游戏。</a:t>
            </a:r>
            <a:endParaRPr lang="zh-CN" altLang="en-US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——while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4460" y="1621155"/>
            <a:ext cx="8673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了解一下，用</a:t>
            </a:r>
            <a:r>
              <a:rPr lang="en-US" altLang="zh-CN" sz="3200"/>
              <a:t>while</a:t>
            </a:r>
            <a:r>
              <a:rPr lang="zh-CN" altLang="en-US" sz="3200"/>
              <a:t>循环画正方形：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570" y="2788285"/>
            <a:ext cx="4812030" cy="35267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195" y="3161030"/>
            <a:ext cx="2924175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——while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4460" y="1621155"/>
            <a:ext cx="8673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看看两种循环的区别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290" y="2581910"/>
            <a:ext cx="4812030" cy="35267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-88265"/>
            <a:ext cx="2924175" cy="2781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530" y="2693035"/>
            <a:ext cx="5127625" cy="32721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和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while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9625" y="1516380"/>
            <a:ext cx="8673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B050"/>
                </a:solidFill>
              </a:rPr>
              <a:t>看看两种循环的区别</a:t>
            </a:r>
            <a:endParaRPr lang="zh-CN" altLang="en-US" sz="320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" y="2372995"/>
            <a:ext cx="4814570" cy="3474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while 循环</a:t>
            </a:r>
            <a:endParaRPr lang="zh-CN" altLang="en-US" sz="2800"/>
          </a:p>
          <a:p>
            <a:r>
              <a:rPr lang="en-US" altLang="zh-CN" sz="2800"/>
              <a:t>1</a:t>
            </a:r>
            <a:r>
              <a:rPr lang="zh-CN" altLang="en-US" sz="2800"/>
              <a:t>、当条件满足的时候，执行 while 包含的语句块，直到条件不满足，则退出循环，继续执行后面的语句。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>
                <a:solidFill>
                  <a:srgbClr val="FF0000"/>
                </a:solidFill>
              </a:rPr>
              <a:t>2</a:t>
            </a:r>
            <a:r>
              <a:rPr lang="zh-CN" altLang="en-US" sz="2800">
                <a:solidFill>
                  <a:srgbClr val="FF0000"/>
                </a:solidFill>
              </a:rPr>
              <a:t>、while 主要用于无法确定循环次数的时候。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8905" y="1769110"/>
            <a:ext cx="50920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相比于while循环，for循环有以下特点：</a:t>
            </a:r>
            <a:endParaRPr lang="zh-CN" altLang="en-US" sz="2800"/>
          </a:p>
          <a:p>
            <a:r>
              <a:rPr lang="en-US" altLang="zh-CN" sz="2800"/>
              <a:t>1</a:t>
            </a:r>
            <a:r>
              <a:rPr lang="zh-CN" altLang="en-US" sz="2800"/>
              <a:t>、擅长遍历取值遍历取值：指在可在列表、字典、元组、集合等数据值库中，依次取值，类似于索引。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</a:t>
            </a:r>
            <a:r>
              <a:rPr lang="zh-CN" altLang="en-US" sz="2800"/>
              <a:t>、不需要结束，可自动结束循环。</a:t>
            </a:r>
            <a:endParaRPr lang="zh-CN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——while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4460" y="1621155"/>
            <a:ext cx="8673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改写形状视觉例子，将</a:t>
            </a:r>
            <a:r>
              <a:rPr lang="en-US" altLang="zh-CN" sz="3200"/>
              <a:t>for</a:t>
            </a:r>
            <a:r>
              <a:rPr lang="zh-CN" altLang="en-US" sz="3200"/>
              <a:t>循环变成</a:t>
            </a:r>
            <a:r>
              <a:rPr lang="en-US" altLang="zh-CN" sz="3200"/>
              <a:t>while</a:t>
            </a:r>
            <a:r>
              <a:rPr lang="zh-CN" altLang="en-US" sz="3200"/>
              <a:t>循环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730" y="2353945"/>
            <a:ext cx="4662170" cy="41167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635" y="1507490"/>
            <a:ext cx="6903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小球掉落：第一步绘制出小球掉落的</a:t>
            </a:r>
            <a:r>
              <a:rPr lang="zh-CN" altLang="en-US" sz="2800"/>
              <a:t>轨迹。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8705" y="447675"/>
            <a:ext cx="2605405" cy="22993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370" y="3244850"/>
            <a:ext cx="5284470" cy="26479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05" y="2569210"/>
            <a:ext cx="4133215" cy="36645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635" y="1507490"/>
            <a:ext cx="6903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小球掉落：第二步得到小球下落</a:t>
            </a:r>
            <a:r>
              <a:rPr lang="zh-CN" altLang="en-US" sz="2800"/>
              <a:t>动画。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8705" y="447675"/>
            <a:ext cx="2605405" cy="22993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0" y="2808605"/>
            <a:ext cx="4229100" cy="2305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45070" y="3760470"/>
            <a:ext cx="42094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clear</a:t>
            </a:r>
            <a:r>
              <a:rPr lang="zh-CN" altLang="en-US" sz="3200"/>
              <a:t>（）函数是让小球动起来的关键</a:t>
            </a:r>
            <a:endParaRPr lang="zh-CN" altLang="en-US"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635" y="1507490"/>
            <a:ext cx="6903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小球掉落：第三步解决小球下落闪烁</a:t>
            </a:r>
            <a:r>
              <a:rPr lang="zh-CN" altLang="en-US" sz="2800"/>
              <a:t>问题。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8705" y="447675"/>
            <a:ext cx="2605405" cy="22993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81675" y="3760470"/>
            <a:ext cx="52743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tracer</a:t>
            </a:r>
            <a:r>
              <a:rPr lang="zh-CN" altLang="en-US" sz="2800"/>
              <a:t>（）函数是设置是否显示绘画过程，</a:t>
            </a:r>
            <a:r>
              <a:rPr lang="en-US" altLang="zh-CN" sz="2800"/>
              <a:t>False</a:t>
            </a:r>
            <a:r>
              <a:rPr lang="zh-CN" altLang="en-US" sz="2800"/>
              <a:t>为不显示，</a:t>
            </a:r>
            <a:r>
              <a:rPr lang="en-US" altLang="zh-CN" sz="2800"/>
              <a:t>True</a:t>
            </a:r>
            <a:r>
              <a:rPr lang="zh-CN" altLang="en-US" sz="2800"/>
              <a:t>为显示。使用</a:t>
            </a:r>
            <a:r>
              <a:rPr lang="en-US" altLang="zh-CN" sz="2800"/>
              <a:t>tracer</a:t>
            </a:r>
            <a:r>
              <a:rPr lang="zh-CN" altLang="en-US" sz="2800"/>
              <a:t>（）函数可以解决画面闪烁问题。因为一次循环只显示了一次绘制效果。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60" y="2747010"/>
            <a:ext cx="423862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635" y="1507490"/>
            <a:ext cx="6903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小球掉落：第四步解决小球下落</a:t>
            </a:r>
            <a:r>
              <a:rPr lang="zh-CN" altLang="en-US" sz="2800"/>
              <a:t>过快问题。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8705" y="447675"/>
            <a:ext cx="2605405" cy="22993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45070" y="3760470"/>
            <a:ext cx="35109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导入事件处理模块，</a:t>
            </a:r>
            <a:r>
              <a:rPr lang="en-US" altLang="zh-CN" sz="2800"/>
              <a:t>sleep</a:t>
            </a:r>
            <a:r>
              <a:rPr lang="zh-CN" altLang="en-US" sz="2800"/>
              <a:t>（）函数起到暂停作用。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55" y="2606040"/>
            <a:ext cx="4600575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——while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635" y="1507490"/>
            <a:ext cx="6903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小球掉落：改成</a:t>
            </a:r>
            <a:r>
              <a:rPr lang="en-US" altLang="zh-CN" sz="2800"/>
              <a:t>while</a:t>
            </a:r>
            <a:r>
              <a:rPr lang="zh-CN" altLang="en-US" sz="2800"/>
              <a:t>循环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1315" y="2747010"/>
            <a:ext cx="2605405" cy="229933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嵌套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while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9560" y="1621155"/>
            <a:ext cx="8673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嵌套</a:t>
            </a:r>
            <a:r>
              <a:rPr lang="en-US" altLang="zh-CN" sz="3200">
                <a:sym typeface="+mn-ea"/>
              </a:rPr>
              <a:t>while</a:t>
            </a:r>
            <a:r>
              <a:rPr lang="zh-CN" altLang="en-US" sz="3200">
                <a:sym typeface="+mn-ea"/>
              </a:rPr>
              <a:t>循环例子：打印十行十列 *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3380" y="2517775"/>
            <a:ext cx="203708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回顾上学期知识点</a:t>
            </a:r>
            <a:endParaRPr lang="zh-CN" altLang="en-US" sz="4400" dirty="0">
              <a:solidFill>
                <a:srgbClr val="7F7F7F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嵌套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while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635" y="1507490"/>
            <a:ext cx="9716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例子：修改九九乘法表代码，把</a:t>
            </a:r>
            <a:r>
              <a:rPr lang="en-US" altLang="zh-CN" sz="2800"/>
              <a:t>for</a:t>
            </a:r>
            <a:r>
              <a:rPr lang="zh-CN" altLang="en-US" sz="2800"/>
              <a:t>循环改成</a:t>
            </a:r>
            <a:r>
              <a:rPr lang="en-US" altLang="zh-CN" sz="2800"/>
              <a:t>while</a:t>
            </a:r>
            <a:r>
              <a:rPr lang="zh-CN" altLang="en-US" sz="2800"/>
              <a:t>循环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3375" y="4645025"/>
            <a:ext cx="5762625" cy="16427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56230"/>
            <a:ext cx="5188585" cy="1492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055" y="4785995"/>
            <a:ext cx="5067300" cy="1501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055" y="2926080"/>
            <a:ext cx="4964430" cy="14198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3375" y="2460625"/>
            <a:ext cx="225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变式</a:t>
            </a:r>
            <a:r>
              <a:rPr lang="zh-CN" altLang="en-US"/>
              <a:t>一：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48320" y="2320290"/>
            <a:ext cx="225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变式</a:t>
            </a:r>
            <a:r>
              <a:rPr lang="zh-CN" altLang="en-US"/>
              <a:t>二：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0065" y="4376420"/>
            <a:ext cx="225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变式</a:t>
            </a:r>
            <a:r>
              <a:rPr lang="zh-CN" altLang="en-US"/>
              <a:t>三：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628255" y="4349115"/>
            <a:ext cx="225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变式</a:t>
            </a:r>
            <a:r>
              <a:rPr lang="zh-CN" altLang="en-US"/>
              <a:t>四：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嵌套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while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635" y="1507490"/>
            <a:ext cx="9794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例子：修改九九乘法表代码，改成有</a:t>
            </a:r>
            <a:r>
              <a:rPr lang="en-US" altLang="zh-CN" sz="2800"/>
              <a:t>for</a:t>
            </a:r>
            <a:r>
              <a:rPr lang="zh-CN" altLang="en-US" sz="2800"/>
              <a:t>循环又有</a:t>
            </a:r>
            <a:r>
              <a:rPr lang="en-US" altLang="zh-CN" sz="2800"/>
              <a:t>while</a:t>
            </a:r>
            <a:r>
              <a:rPr lang="zh-CN" altLang="en-US" sz="2800"/>
              <a:t>循环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45860" y="2856230"/>
            <a:ext cx="5762625" cy="16427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56230"/>
            <a:ext cx="5188585" cy="14928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3375" y="2460625"/>
            <a:ext cx="225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变式</a:t>
            </a:r>
            <a:r>
              <a:rPr lang="zh-CN" altLang="en-US"/>
              <a:t>一：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45860" y="2393950"/>
            <a:ext cx="225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变式</a:t>
            </a:r>
            <a:r>
              <a:rPr lang="zh-CN" altLang="en-US"/>
              <a:t>二：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退出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635" y="1507490"/>
            <a:ext cx="97942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当循环还没完成时，如果想要强制结束循环，可以用</a:t>
            </a:r>
            <a:r>
              <a:rPr lang="en-US" altLang="zh-CN" sz="2800"/>
              <a:t>break</a:t>
            </a:r>
            <a:r>
              <a:rPr lang="zh-CN" altLang="en-US" sz="2800"/>
              <a:t>和</a:t>
            </a:r>
            <a:r>
              <a:rPr lang="en-US" altLang="zh-CN" sz="2800"/>
              <a:t>continue</a:t>
            </a:r>
            <a:r>
              <a:rPr lang="zh-CN" altLang="en-US" sz="2800"/>
              <a:t>语句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715645" y="3027045"/>
            <a:ext cx="45491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>
                    <a:lumMod val="75000"/>
                  </a:schemeClr>
                </a:solidFill>
              </a:rPr>
              <a:t>break</a:t>
            </a:r>
            <a:r>
              <a:rPr lang="zh-CN" altLang="en-US" sz="3200">
                <a:solidFill>
                  <a:schemeClr val="accent1">
                    <a:lumMod val="75000"/>
                  </a:schemeClr>
                </a:solidFill>
              </a:rPr>
              <a:t>语句不能单独使用，只能用在循环语句中。常与</a:t>
            </a:r>
            <a:r>
              <a:rPr lang="en-US" altLang="zh-CN" sz="320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zh-CN" altLang="en-US" sz="3200">
                <a:solidFill>
                  <a:schemeClr val="accent1">
                    <a:lumMod val="75000"/>
                  </a:schemeClr>
                </a:solidFill>
              </a:rPr>
              <a:t>语句搭配。</a:t>
            </a:r>
            <a:endParaRPr lang="zh-CN" altLang="en-US" sz="320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sz="32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3200">
                <a:solidFill>
                  <a:schemeClr val="accent1">
                    <a:lumMod val="75000"/>
                  </a:schemeClr>
                </a:solidFill>
              </a:rPr>
              <a:t>break</a:t>
            </a:r>
            <a:r>
              <a:rPr lang="zh-CN" altLang="en-US" sz="3200">
                <a:solidFill>
                  <a:schemeClr val="accent1">
                    <a:lumMod val="75000"/>
                  </a:schemeClr>
                </a:solidFill>
              </a:rPr>
              <a:t>语句会终止整个循环。</a:t>
            </a:r>
            <a:endParaRPr lang="zh-CN" altLang="en-US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15125" y="2628265"/>
            <a:ext cx="504761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3">
                    <a:lumMod val="50000"/>
                  </a:schemeClr>
                </a:solidFill>
              </a:rPr>
              <a:t>continue</a:t>
            </a:r>
            <a:r>
              <a:rPr lang="zh-CN" altLang="en-US" sz="3200">
                <a:solidFill>
                  <a:schemeClr val="accent3">
                    <a:lumMod val="50000"/>
                  </a:schemeClr>
                </a:solidFill>
              </a:rPr>
              <a:t>语句不能单独使用，只能用在循环语句中。常与</a:t>
            </a:r>
            <a:r>
              <a:rPr lang="en-US" altLang="zh-CN" sz="3200">
                <a:solidFill>
                  <a:schemeClr val="accent3">
                    <a:lumMod val="50000"/>
                  </a:schemeClr>
                </a:solidFill>
              </a:rPr>
              <a:t>if</a:t>
            </a:r>
            <a:r>
              <a:rPr lang="zh-CN" altLang="en-US" sz="3200">
                <a:solidFill>
                  <a:schemeClr val="accent3">
                    <a:lumMod val="50000"/>
                  </a:schemeClr>
                </a:solidFill>
              </a:rPr>
              <a:t>语句搭配。</a:t>
            </a:r>
            <a:endParaRPr lang="zh-CN" altLang="en-US" sz="3200">
              <a:solidFill>
                <a:schemeClr val="accent3">
                  <a:lumMod val="50000"/>
                </a:schemeClr>
              </a:solidFill>
            </a:endParaRPr>
          </a:p>
          <a:p>
            <a:endParaRPr lang="zh-CN" altLang="en-US" sz="320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zh-CN" sz="3200">
                <a:solidFill>
                  <a:schemeClr val="accent3">
                    <a:lumMod val="50000"/>
                  </a:schemeClr>
                </a:solidFill>
              </a:rPr>
              <a:t>continue</a:t>
            </a:r>
            <a:r>
              <a:rPr lang="zh-CN" altLang="en-US" sz="3200">
                <a:solidFill>
                  <a:schemeClr val="accent3">
                    <a:lumMod val="50000"/>
                  </a:schemeClr>
                </a:solidFill>
              </a:rPr>
              <a:t>语句只是终止本轮循环，紧接着还要继续执行下一轮循环。</a:t>
            </a:r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——while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670" y="1452245"/>
            <a:ext cx="10015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尝试一下代码，看看运行结果。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" y="2148205"/>
            <a:ext cx="8670925" cy="42252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880" y="260350"/>
            <a:ext cx="3578860" cy="303403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405" y="539750"/>
            <a:ext cx="847217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和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while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循环嵌套</a:t>
            </a:r>
            <a:endParaRPr lang="zh-CN" altLang="en-US" sz="4400" dirty="0">
              <a:solidFill>
                <a:srgbClr val="7F7F7F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670" y="1452245"/>
            <a:ext cx="100158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挑战任务：我们将上面的例子结合起来。绘制一个超级家庭螺旋线。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0325" y="2853055"/>
            <a:ext cx="3629025" cy="30867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3570" y="2924810"/>
            <a:ext cx="64490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在中的</a:t>
            </a:r>
            <a:r>
              <a:rPr lang="en-US" altLang="zh-CN" sz="3200"/>
              <a:t>for</a:t>
            </a:r>
            <a:r>
              <a:rPr lang="zh-CN" altLang="en-US" sz="3200"/>
              <a:t>循环之中创建一个</a:t>
            </a:r>
            <a:r>
              <a:rPr lang="zh-CN" altLang="en-US" sz="3200">
                <a:solidFill>
                  <a:srgbClr val="FF0000"/>
                </a:solidFill>
              </a:rPr>
              <a:t>内部循环</a:t>
            </a:r>
            <a:r>
              <a:rPr lang="zh-CN" altLang="en-US" sz="3200"/>
              <a:t>；然后</a:t>
            </a:r>
            <a:r>
              <a:rPr lang="zh-CN" altLang="en-US" sz="3200">
                <a:solidFill>
                  <a:srgbClr val="92D050"/>
                </a:solidFill>
              </a:rPr>
              <a:t>修改外部循环</a:t>
            </a:r>
            <a:r>
              <a:rPr lang="zh-CN" altLang="en-US" sz="3200"/>
              <a:t>，在绘制每一个小的螺旋线之前，</a:t>
            </a:r>
            <a:r>
              <a:rPr lang="zh-CN" altLang="en-US" sz="3200">
                <a:solidFill>
                  <a:srgbClr val="00B0F0"/>
                </a:solidFill>
              </a:rPr>
              <a:t>记住海龟的位置和方向</a:t>
            </a:r>
            <a:r>
              <a:rPr lang="zh-CN" altLang="en-US" sz="3200"/>
              <a:t>；在继续开始下一条大的螺旋线的位置之前，将海龟设置</a:t>
            </a:r>
            <a:r>
              <a:rPr lang="zh-CN" altLang="en-US" sz="3200">
                <a:solidFill>
                  <a:srgbClr val="FFC000"/>
                </a:solidFill>
              </a:rPr>
              <a:t>回到</a:t>
            </a:r>
            <a:r>
              <a:rPr lang="zh-CN" altLang="en-US" sz="3200"/>
              <a:t>原来的位置和方向。</a:t>
            </a:r>
            <a:endParaRPr lang="zh-CN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2885" y="2729865"/>
            <a:ext cx="88379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简单做个例子回顾一下：用</a:t>
            </a:r>
            <a:r>
              <a:rPr lang="en-US" altLang="zh-CN" sz="3200"/>
              <a:t>for</a:t>
            </a:r>
            <a:r>
              <a:rPr lang="zh-CN" altLang="en-US" sz="3200"/>
              <a:t>循环制作一个正方形，能力强的同学给正方形填充颜色、设置背景颜色等。</a:t>
            </a:r>
            <a:endParaRPr lang="zh-C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嵌套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635" y="1507490"/>
            <a:ext cx="6484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例子：</a:t>
            </a:r>
            <a:r>
              <a:rPr lang="zh-CN" altLang="en-US" sz="2800"/>
              <a:t>形状视觉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2118360"/>
            <a:ext cx="4662170" cy="41167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15760" y="2214245"/>
            <a:ext cx="4505960" cy="3833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/>
              <a:t>图里的正方形和圆形是不是货真价实的长方形和圆形？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我们一起来编程验证</a:t>
            </a:r>
            <a:r>
              <a:rPr lang="zh-CN" altLang="en-US" sz="3600"/>
              <a:t>一下。</a:t>
            </a:r>
            <a:endParaRPr lang="zh-C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嵌套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635" y="1507490"/>
            <a:ext cx="6484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例子：</a:t>
            </a:r>
            <a:r>
              <a:rPr lang="zh-CN" altLang="en-US" sz="2800"/>
              <a:t>形状视觉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910590" y="2214245"/>
            <a:ext cx="10311130" cy="3123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/>
              <a:t>先画</a:t>
            </a:r>
            <a:r>
              <a:rPr lang="zh-CN" altLang="en-US" sz="3600"/>
              <a:t>射线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画</a:t>
            </a:r>
            <a:r>
              <a:rPr lang="zh-CN" altLang="en-US" sz="3600"/>
              <a:t>正方形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画</a:t>
            </a:r>
            <a:r>
              <a:rPr lang="zh-CN" altLang="en-US" sz="3600"/>
              <a:t>圆</a:t>
            </a:r>
            <a:endParaRPr lang="zh-CN" alt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——for</a:t>
            </a:r>
            <a:r>
              <a:rPr lang="zh-CN" altLang="en-US" sz="4400" dirty="0">
                <a:solidFill>
                  <a:srgbClr val="7F7F7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9515" y="1988820"/>
            <a:ext cx="10015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一个循环制作的图形，不够酷炫。我要再来一个！</a:t>
            </a:r>
            <a:endParaRPr lang="zh-CN" altLang="en-US" sz="320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343660" y="2853055"/>
            <a:ext cx="2848610" cy="2890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t019e791f624dfbabf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832215" y="4265930"/>
            <a:ext cx="2190115" cy="2190115"/>
          </a:xfrm>
          <a:prstGeom prst="rect">
            <a:avLst/>
          </a:prstGeom>
        </p:spPr>
      </p:pic>
      <p:pic>
        <p:nvPicPr>
          <p:cNvPr id="4" name="图片 3" descr="图片1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925" y="2996565"/>
            <a:ext cx="1909445" cy="1624965"/>
          </a:xfrm>
          <a:prstGeom prst="rect">
            <a:avLst/>
          </a:prstGeom>
        </p:spPr>
      </p:pic>
      <p:pic>
        <p:nvPicPr>
          <p:cNvPr id="7" name="图片 6" descr="图片1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935" y="2493010"/>
            <a:ext cx="1909445" cy="1624965"/>
          </a:xfrm>
          <a:prstGeom prst="rect">
            <a:avLst/>
          </a:prstGeom>
        </p:spPr>
      </p:pic>
      <p:pic>
        <p:nvPicPr>
          <p:cNvPr id="8" name="图片 7" descr="图片1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5" y="2708910"/>
            <a:ext cx="1909445" cy="1624965"/>
          </a:xfrm>
          <a:prstGeom prst="rect">
            <a:avLst/>
          </a:prstGeom>
        </p:spPr>
      </p:pic>
      <p:pic>
        <p:nvPicPr>
          <p:cNvPr id="9" name="图片 8" descr="图片1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75" y="3356610"/>
            <a:ext cx="1909445" cy="1624965"/>
          </a:xfrm>
          <a:prstGeom prst="rect">
            <a:avLst/>
          </a:prstGeom>
        </p:spPr>
      </p:pic>
      <p:pic>
        <p:nvPicPr>
          <p:cNvPr id="10" name="图片 9" descr="图片1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825" y="3860800"/>
            <a:ext cx="1909445" cy="1624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嵌套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等线" panose="02010600030101010101" pitchFamily="2" charset="-122"/>
              <a:ea typeface="等线" panose="0201060003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784985"/>
            <a:ext cx="2171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了解一下：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85490" y="2393950"/>
            <a:ext cx="1227455" cy="1260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4740275"/>
            <a:ext cx="6842760" cy="1268730"/>
          </a:xfrm>
          <a:prstGeom prst="rect">
            <a:avLst/>
          </a:prstGeom>
        </p:spPr>
      </p:pic>
      <p:pic>
        <p:nvPicPr>
          <p:cNvPr id="8" name="ECB019B1-382A-4266-B25C-5B523AA43C14-1" descr="wp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055" y="507365"/>
            <a:ext cx="3752850" cy="60172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6260" y="3773170"/>
            <a:ext cx="2282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代码：</a:t>
            </a:r>
            <a:endParaRPr lang="zh-CN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2"/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sym typeface="Gungsuh" panose="02030600000101010101" pitchFamily="18" charset="-127"/>
              </a:rPr>
              <a:t>3</a:t>
            </a:r>
            <a:endParaRPr lang="zh-CN" altLang="en-US" sz="600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sym typeface="Gungsuh" panose="02030600000101010101" pitchFamily="18" charset="-127"/>
            </a:endParaRPr>
          </a:p>
        </p:txBody>
      </p:sp>
      <p:sp>
        <p:nvSpPr>
          <p:cNvPr id="20484" name="文本框 3"/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——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嵌套</a:t>
            </a:r>
            <a:r>
              <a:rPr lang="en-US" altLang="zh-CN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for</a:t>
            </a:r>
            <a:r>
              <a:rPr lang="zh-CN" altLang="en-US" sz="4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造字工房悦黑体验版纤细体"/>
                <a:sym typeface="造字工房悦黑体验版纤细体"/>
              </a:rPr>
              <a:t>循环</a:t>
            </a:r>
            <a:endParaRPr lang="zh-CN" altLang="en-US" sz="4400" dirty="0">
              <a:solidFill>
                <a:srgbClr val="7F7F7F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7725" y="1611630"/>
            <a:ext cx="8724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for</a:t>
            </a:r>
            <a:r>
              <a:rPr lang="zh-CN" altLang="en-US" sz="3200"/>
              <a:t>循环回顾例子：打印十行十列 *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7930" y="2762250"/>
            <a:ext cx="2037080" cy="3454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9870,&quot;width&quot;:9720}"/>
</p:tagLst>
</file>

<file path=ppt/tags/tag64.xml><?xml version="1.0" encoding="utf-8"?>
<p:tagLst xmlns:p="http://schemas.openxmlformats.org/presentationml/2006/main">
  <p:tag name="KSO_WM_UNIT_PLACING_PICTURE_USER_VIEWPORT" val="{&quot;height&quot;:2558,&quot;width&quot;:2492}"/>
</p:tagLst>
</file>

<file path=ppt/tags/tag65.xml><?xml version="1.0" encoding="utf-8"?>
<p:tagLst xmlns:p="http://schemas.openxmlformats.org/presentationml/2006/main">
  <p:tag name="KSO_WM_UNIT_PLACING_PICTURE_USER_VIEWPORT" val="{&quot;height&quot;:2775,&quot;width&quot;:9735}"/>
</p:tagLst>
</file>

<file path=ppt/tags/tag66.xml><?xml version="1.0" encoding="utf-8"?>
<p:tagLst xmlns:p="http://schemas.openxmlformats.org/presentationml/2006/main">
  <p:tag name="KSO_WM_UNIT_PLACING_PICTURE_USER_VIEWPORT" val="{&quot;height&quot;:4220,&quot;width&quot;:4501}"/>
</p:tagLst>
</file>

<file path=ppt/tags/tag67.xml><?xml version="1.0" encoding="utf-8"?>
<p:tagLst xmlns:p="http://schemas.openxmlformats.org/presentationml/2006/main">
  <p:tag name="KSO_WM_UNIT_PLACING_PICTURE_USER_VIEWPORT" val="{&quot;height&quot;:13155,&quot;width&quot;:13035}"/>
</p:tagLst>
</file>

<file path=ppt/tags/tag68.xml><?xml version="1.0" encoding="utf-8"?>
<p:tagLst xmlns:p="http://schemas.openxmlformats.org/presentationml/2006/main">
  <p:tag name="KSO_WM_UNIT_PLACING_PICTURE_USER_VIEWPORT" val="{&quot;height&quot;:2775,&quot;width&quot;:9735}"/>
</p:tagLst>
</file>

<file path=ppt/tags/tag69.xml><?xml version="1.0" encoding="utf-8"?>
<p:tagLst xmlns:p="http://schemas.openxmlformats.org/presentationml/2006/main">
  <p:tag name="KSO_WM_UNIT_PLACING_PICTURE_USER_VIEWPORT" val="{&quot;height&quot;:2775,&quot;width&quot;:973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COMMONDATA" val="eyJoZGlkIjoiMzc2MmJiOWNiMDk0ZTYyMjNmNmNlZjM2MDNjYjY2MTUifQ=="/>
  <p:tag name="KSO_WPP_MARK_KEY" val="871f2830-cc05-4cda-bbb6-83de0faec37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A4Mzk4NDU5NjA1IiwKCSJHcm91cElkIiA6ICIxOTQ0MzA4MzEyIiwKCSJJbWFnZSIgOiAiaVZCT1J3MEtHZ29BQUFBTlNVaEVVZ0FBQWNBQUFBTE9DQVlBQUFBK3g4T2VBQUFBQ1hCSVdYTUFBQXNUQUFBTEV3RUFtcHdZQUFBZ0FFbEVRVlI0bk96ZGUxd1U1ZUlHOE9lZDVSSXFlQVhOTE0wNFdhS3dNMXVhYVpsV2x1ZVVabDVTTSsrWHpQS1NlU2xOODFxWmw4TEt5MUZMa3hSRmo1cFdWbHIrek15TW5RVlMwN0QwQklsNFFVRWs5akx2N3crRkkycUpDc3l5KzN3L24vTTVNRHM3ODZ6QlByeXpNL01D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Y1UG1CMkF5QnZZYkxZS1VzcEhwWlF0aFJETkFkd0VvRHFBUUpPamVRdTNsUElrZ0QrRUVOOEIySmFibS92Wi92MzdjOHdPUm5TdFdJRGsxeG8zYmx3MU1ERHdKUURQQXdnek8wOTVJcVhNbFZJdU5BempqZVRrNUV5ejh4QmRMUllnK1MyYnpkYlpNSXdGUW9pcVFnaFlyVlkwYjk0Y21xYmhwcHR1UXBVcVZSQVFFR0IyVEsvZ2RydHgrdlJwSERseUJIYTdIZDk5OXgxKy9QRkhTQ2tCSUJ2QU1MdmQvcUc1S1ltdURndVEvSkZGMDdSWkFJWUJRTXVXTFRGczJERFVyVnZYNUZqbHl4OS8vSUhZMkZoOCtlV1hCWXVXMk8zMlFRRGNKc1lpS2pZV0lQbWJBRTNUL2cyZ2QyaG9LRjU5OVZVOCtPQ0RabWNxMTc3Ly9udU1IejhlV1ZsWkFMQk9DTkVsTVRIUlpYWXVvaXV4bUIyQXFDeXBxanBEQ1BGY2VIZzRGaTFhQkUzVHpJNVU3dFdwVXdjUFAvd3d0bTNiaHB5Y25Ec0ExRGx5NU1oNnMzTVJYUWxIZ09RM3JGWnJkMFZSNHFwVXFZSVBQL3dRTjk5OHM5bVJmTXJSbzBmUnExY3ZIRHQyREFCZXNOdnQ3NXFkaWVqdnNBREpMNmlxV2xzSXNjOWlzWVROblRzWFRaczJOVHVTVC9ycHA1L1FyMTgvdUZ5dVhMZmJIWjJTa3ZLcjJabUkvb3BpZGdDaXNpQ0VlQnRBV05ldVhWbCtwYWhSbzBaNDl0bG5JWVNvR0JBUXNORHNQRVIvaHlOQThublIwZEZOQXdJQ3ZyL3h4aHV4ZHUxYUJBVUZtUjNKcDdsY0xuVHQyaFdIRGgyQ3grTjVKQ2twNlF1ek14RmREa2VBNVBNc0Zzc2tBQmd3WUFETHJ3d0VCZ1ppNk5DaEFQNzNiMC9ralZpQTVOTmlZbUtpaEJDUDNIVFRUV2pYcnAzWmNmekcvZmZmai9yMTZ3UEFQVGFiamNlY3lTdXhBTW1uV1N5Vy9nRHd4Qk5QUUFnZThTOHJRZ2c4ODh3ekFBRERNSWFiSElmb3NsaUE1TE9pb3FLQ3BKUTlBd0lDOE9TVFQ1b2R4KyswYnQwYWdZR0JFRUswclZldjNnMW01eUc2R0F1UWZGWlFVTkQ5UW9ocXFxcWlTcFVxWnNmeE81VXFWVUxMbGkwQm9ISzFhdFhhbTUySDZHSXNRUEpaVXNxSEFhQjU4K1ptUi9GYnJWcTFBZ0JJS2Y5bGNoU2lTN0FBeVdjSklSNEh6cDJRUWVhSWlZa3ArUEkrTTNNUVhRNExrSHhTVkZSVU5TSEVuZFdxVmVNc0R5YTY4Y1liVWJObVRRZ2g2a1ZIUjBlWW5ZZm9RaXhBOGttQmdZSFJBQkFaR1dsMkZMOFhIUjBOQUFnSUNHaGhjaFNpSWxpQTVKT0VFSGNBd0syMzNtcDJGTDkzNTUxM0ZueHBNek1IMGNWWWdPU1RDZ3JRVnc1L2Vqd2VUSnc0RVlaaEZGbCs5dXhadlBiYWE4alB6emNwMlpYZGROTk5BQUFwNVcwbVJ5RXFJc0RzQUVTbFFVcDV1eEFDdDl4eWk5bFJpbGkzYmgybVRKbFM3UFVURXhNQkFCa1pHZGkxYXhjVXBlamZyTXVYTDBkK2ZqNkNnNE5MTkdkSnFsbXpac0dYM3ZVZmc0aklGNm1xcW11YUpnOGNPQ0M5aVdFWTB1MTJTN2ZiTFRWTmt6azVPWVhmWDI1WmdaMDdkOHJCZ3djWDJWWjZlcnBzMWFxVlRFOVBseDZQUi9icDAwY2VPM2FzckYvU0ZSMCtmRmhxbWlaVlZkMXY5czhGMFlVNEFpU2ZKSVNvQlFCVnExWTFPMG9SUWdoWUxKYkM3eFZGS2ZMOTVaYjE2ZE1IZS9mdWhSQUNMVnEwUUY1ZUhuYnYzbzNKa3llalI0OGVxRjI3TmdDZ2ZmdjJtRGx6SnQ1NDQ0MnllVEhGRkJZV0JnQVFRbFEzT1FwUkVTeEE4bFVWQWFCQ2hRcG01N2h1SDN6d0FTWk9uSWltVFp2aTRZY2ZScHMyYlRCanhnenMzcjBiSG84SFgzLzlOWEp5Y3BDYm00dnM3R3drSlNWZGVQMmQ2VzY0b2ZBdWFDRm01aUM2R0F1UWZGVUlBSitaL21qLy92M28yN2N2amg0OWl0cTFhK09oaHg3Q1AvN3hEOVNwVXdjMWF0UkF0V3JWVUxseVpXellzQUdMRnk5R2JHeXMyWkVMQlFZR0ZuenBHLzh4eUdld0FNbW5lZHNNRURaYjBTc0I3cnZ2MGh1a1hMaHM0TUNCZU9hWlozRGl4QW5jY3NzdDJMSmxDMjYvL1hiY2RkZGR1T3V1dXk1NWJ0dTJiZkhnZ3crV2ZQQ1M0VjMvTWNqdnNRREpKMGtwL3hSQ1ZNclB6L2VxdzZBRlozVTZuVTQwYTlZTVAvendRNUhQKzJ3Mkc3WnYzMTRrYzFKU0VrSkRRM0htekJuczNMbXpzRVJ0TmhzaUlvcmVYT1hVcVZQWXVYTm5HYnlTNG5PNVhBVmZldSsxR3VTWFdJRGtxM0lCVk1yTHkvT3FBaXh3N05neGhJV0ZYWElDek9YRXhNVGduLy84SjNyMTZvVXpaODVnK1BCejArc0ZCUVhoczg4K0s3SnVzMmJOU2lYdjlTaTRSbEZLK2FmSlVZaUs0SVh3NUpPRUVFY0JJQ3NyeSt3b2wvWDk5OThqS2lxcTJPdjM3OThmdFdyVmd0UHB4RysvL1ZhS3lVcGVkbloyd1pjbnpNeEJkREVXSVBtcUl3QncvUGh4czNOYzR0ZGZmOFc4ZWZQUXJWdTNZajluM2JwMU9IWHFGSjU5OWxrTUhqd1l2Lzc2YXlrbUxGbW5UNThHQUFnaFdJRGtWWGdJbEh5U2xQS0FFT0tSMzMvL0hmZmNjNC9aY1FxdFg3OGVzMmZQeHNDQkE0czlUK0dLRlN1d2F0VXFMRml3QUJFUkVZaU9qa2I5K3ZYaGNyblF2cjMzenpONzlPalJnaTkvTnpNSDBjVllnT1NUcEpRL0N5Rnc2TkFoczZNVVViTm1UYno5OXR0UVZmV3lqdzhjT1BEQ3l3WUFBUFhxMWNPaVJZdFF2ZnE1NjhnYk5td0k0Tnpab25QbXpDbXk3b2dSSTBvaDlmWDU0NDgvQUFCU3lvTW1SeUVxZ2dWSVBra0lzUitBMXhYZ2xVYWpnd1lOdW1UWlg1M1ljbkg1L2RVeXMvMzg4ODhBQU1Nd2RKT2pFQlhCendESkp5bUtrZ1FBcWFtcFprZnhlMGxKU1FBQVJWRytOVGtLVVJFc1FQSkppWW1KeDZXVXZ4dy9maHhwYVdsbXgvRmJtWm1aT0hMa0NBRDhydXY2SDJibklib1FDNUI4MlNjQXNIMzdkck56K0syQzBaK1VrcU0vOGpvc1FQSlpRb2d2QVdESGpoMW1SL0ZiMjdadEF3QUlJVDQxT1FyUkpWaUE1TE5Pbmp6NURZRHNIMy84RVRrNU9XYkg4VHRuejU3RjFxMWJJYVhNRlVLc05Uc1AwY1ZZZ09TekRoMDY5Q2VBNVM2WEMrdlhyemM3anQvWnRtMWJ3VzNRUGs5TVREeHJkaDZpaTdFQXlhZDVQSjVGQUxCMjdWcElLYzJPNHpla2xGaStmSG5CdDNQTnpFTDBWMWlBNU5PU2twSjBLZVcydzRjUFkvUG16V2JIOFJ2ZmYvOTl3ZlYvZGwzWHQ1bWRoK2h5V0lEa0R5WUF3SUlGQ3k2Y21vZEtpZHZ0eHR5NTV3WjlobUZNTmprTzBWKzY4bHdzUk9WY1JrYkc0UnR2dlBIdTA2ZFAzeTZseE4xMzMyMTJKSjhXSHgrUFR6NzVCRkxLSFE2SFk0elplWWorQ2tlQTVCZmNidmNMQUhLWExsMktsSlFVcytQNHJOVFVWTVRHeGdKQW5tRVlsOTdYamNpTHNBREpMeVFuSi85bUdNWnd0OXVOVWFOR1hUaERBWldRa3lkUDRzVVhYNFRUNllSaEdGT1NrcEwybUoySjZPL3dFQ2o1all5TURQdU5OOTU0MDlteloyM2ZmUE1OSG5qZ0FZU0docG9keXljY1AzNGNnd2NQeHVIRGh3Rmd0YTdydzh6T1JIUWxIQUdTWHhGQ0RBR3dMajA5SGM4ODh3eDI3OTV0ZHFSeUx5VWxCYzg4OHd3T0hqd0lBRnV5czdPZk1Uc1RVWEVJc3dNUW1TQkEwN1FsQUo0QmdIYnQybUhnd0lHNDhjWWJUWTVWdmh3L2ZoeUxGeS9HNnRXckM2NngvSThRNHFuRXhFU2Vha3ZsQWd1US9KYW1hWU1BekFBUUpvVEFmZmZkaHdjZmZCQU5HalJBZUhnNEtsV3FoSUFBVHBrSkFCNlBCMmZPbk1IeDQ4ZXhmLzkrYk51MkRWdTNib1ZoR0FDUUs2V2NxT3Y2TExOekVsME5GaUQ1dGVqbzZBaUx4VElkUUZjaFJFV3o4NVF6ZVFEV3V0M3VzY25KeVp4emlzb2RGaUFSZ0FZTkdvUldxRkNoaHhEaUFRRFJBTUlCVkFiQUllQTVIaW5sYVFBbkFDUkxLYmQ3UEo1bEtTa3BXV1lISXlJaUg2UnBtdFEwalRjeEpTb0ZQQXVVaUlqOEVndVFpSWo4RWd1UWlJajhFZ3VRaUlqOEVndVFpSWo4RWd1UWlJajhFZ3VRaUlqOEVndVFpSWo4RWd1UWlJajhFZ3VRaUlqOEVndVFpSWo4RWd1UWlJajhFZ3VRaUlqOEVndVFpSWo4RWd1UWlJajhFZ3VRaUlqOEVndVFpSWo4RWd1UWlJajhFZ3VRaUlqOEVndVFpSWo4RWd1UWlJajhFZ3VRaUlqOEVndVFpSWo4RWd1UWlJajhFZ3VRaUlqOEVndVFpSWo4RWd1UWlJajhrakE3QUJIOWo2cXFEd0pvVy9DOUVHSWtBRWdwWjEydzJrNWQxOWVVZFRZaVh4TmdkZ0FpS3NKZFVIb1h1bkNaeCtONXNtd2pFZmttSGdJbDhpSzZydStRVXA3OG0xV3kzVzczcGpJTFJPVERXSUJFM3NVTklQNXZIdjlxejU0OXpySUtRK1RMV0lCRTNtZnRYejBncFZ4ZGxrR0lmQmtMa01qTDVPVGtiQWVRZmZGeUtXVnVWbGJXT2hNaUVma2tGaUNSbDBsTlRjMlhVaVpjdkZ3SXNmWFFvVU4vbXBHSnlCZXhBSW04a0pUeWtzc2NETVBncFE5RUpZZ0ZTT1NGTWpNenZ3R1FlOEdpUEpmTHhRSWtLa0VzUUNJdjlNY2ZmNXdGY09IbmZkdjI3Tmx6eHF3OFJMNklCVWprcFF6RHVQQnpRSjc4UWxUQ1dJQkVYaW92TDI4TGdEK2xsRTZYeTdYSzdEeEV2b1lGU09TbDl1L2ZueU9sM0NpRStEWWxKU1hMN0R4RXZvYjNBaVh5WWxMS1ZRQnFtWjJEeUJkWnpBNUFSSmVxVjYvZURiZmVldXRZSWNUYlFvaGNJY1JuT1RrNUxyTnpFZmtTVG9kRTVHV2lvNlB2c1Znc2k0VVFEUzlZL0t0aEdQMGNEc2MzWnVVaThqVWNBUko1aWNqSXlMQjY5ZXE5cVNqS1FpRkV4QzIzM0lKZXZYcmh4SWtUT0hueVpGVWhSSzlhdFdyVnFWNjkrbzVqeDQ3bG1aMlhxTHpqQ0pESUM2aXEybFlJc1FEQXpZR0JnZWpldlRzR0R4Nk13TUJBdU4xdUxGbXlCQjk4OEFHY1RpZWtsSmxDaU1GMnUvMHZiNXBOUkZmR0FpUXlVWFIwZElURllwa2poT2dPQUhmZWVTY21USmlBMjIrLy9aSjFEeDgrak1tVEo4UGhjQUFBcEpUclBSN1A4OG5KeVdsbG01cklON0FBaWN3aFltSmlubFlVSlZZSVVUVWtKQVFEQnc1RWp4NDlvQ2gvZlhXU2xCS3JWNi9HZSsrOWh6Tm56Z0JBdG1FWUx6a2Nqa1VBWkZtRkovSUZMRUNpTW1hMVd1c3Bpaklmd0NNQTBLUkpFN3o2NnF1b1hidDJzYmR4N05neFRKczJEZHUzYnk5WTlLM0w1UnFRa3BMeWM4a25KdkpOTEVDaXNoT2dxdXB6UW9nM0FkeFF1WEpsREI4K0hPM2F0YnZtRFg3NTVaZDQ2NjIzY09MRUNVZ3A4d0c4NW5RNlozUFdlS0lyWXdFU2xZSEdqUnMzRGdnSVdDeUV1QnNBSG43NFlZd1pNd1pWcTFhOTdtM241T1JnNXN5WjJMaHhZOEdpbnd6RDZPdHdPSFpmOThhSmZCZ0xrS2dVMWFsVEp5UThQUHhsSWNRckFDdzFhOWJFMkxGamNmLzk5NWY0dm5idjNvMXAwNmJoOTk5L2g1VFNBRERINlhTK3hsa2tpQzZQQlVoVVNxS2pvKyt6V0N5TGhCQzNLNHFDSjU5OEVzT0hEMGRJU0VpcDdUTS9QeC92di84K1ZxeFlBWS9IQXdELzlYZzhBNUtTa3I0b3RaMFNsVk1zUUtJU1pyVmFxd2docGdzaEJnUEFyYmZlaWxkZmZSVXhNVEZsbG1ILy92MllOR2tTOXUvZkR3Q1FVaTREOEpLdTY4ZktMQVNSbCtPZFlJaEtrTlZxYmE4b3ltZENpRlpCUVVIbzNiczNYbi85OWFzNnc3TWsxS2hSQTA4ODhRU0NnNE9Sbkp3TWo4Y1RJNFRvVTZ0V3JkOHpNakorS3RNd1JGNktJMENpRW1DejJXNDBEQ05XQ05FSkFCbzFhb1FKRXliZ3R0dHVNenNhMHRMU01IbnlaQ1FtSmdJQXBKU2ZBUmlzNi9waGM1TVJtWXNGU0hSOUZGVlZld3NoNWdBSXExaXhJcDU5OWxsMDY5WU5RbmpQcjVlVUV1dldyVU5zYkN5eXM3TWhwY3dWUW95eDIrM3pBQmhtNXlNeWcvZjhoaEtWTTVxbVJRSllDS0FWQURSdjNoeXZ2UElLYXRYeTN1bjdUcHc0Z1RmZWVBTmJ0MjR0V0xUTDdYYjNUMDVPNW1GUjhqc3NRS0tyRkJVVkZSUVlHRGhNQ0RGRkNCRmNyVm8xdlBqaWkyamJ0cTNaMFlydDY2Ky94b3daTTVDWm1Ra0FMaW5sMUp5Y25EZFRVMVB6emM1R1ZGWllnRVJYSVRvNldqcy9WNTlWQ0lGSEgzMFVvMGVQUmxoWW1OblJybHB1Ymk3bXpKbURkZXZXUVVvSkFQdlBYMEQvbmRuWmlNb0NDNUNvR0tLam95dGFMSlpYQVl3U1FpaTFhOWZHeXkrL2pIdnZ2ZGZzYU5kTjEzVk1uVG9WaHc0ZGdqelhoTy9sNU9TTVMwMU56VFk3RzFGcFlnRVNYWUdtYWEybGxJdUVFTGRhTEJaMDZkSUZMN3p3QW9LRGc4Mk9WbUtjVGljV0xGaUE1Y3VYdysxMlEwcjVoNVJ5b01QaDJHUjJOcUxTd2dJaytndDMzSEZIOVpDUWtCbENpTDRBRUJrWmlRa1RKaUFxS3Nyc2FLVW1OVFVWa3laTnd0Njlld0VBVXNwNHA5TTVmTStlUFJrbVJ5TXFjU3hBb3N0UVZiVVRnUGVGRU9IQndjSG8wNmNQK3ZidEM0dkY5KzhkWVJnR1B2NzRZOHlmUHg5NWVYbVFVbVlCR0s3citqS3pzeEdWSkJZZzBRV2lvNlByV0N5Vzk0UVE3UURBYXJWaXdvUUpxRnUzcnRuUnlseEdSZ1ltVDU2TVhidDJBUUNrbEY4cGl2SnNZbUxpUVpPakVaVUlGaURST1JaTjAvcExLV2NLSVNxRmhvWml5SkFoNk5TcGsxZGQwRjdXcEpUWXRHa1Q1c3laZzFPblRnRkFIb0J4ZHJ0OUxnQzN1ZW1Jcm8vLy9tWVRuZGU0Y2VNN0FnTUQvdzJnQlFDMGJOa1NyN3p5Q21yVXFHRnlNdTl4NnRRcHZQbm1tL2ppaThKSkpleUdZZlJ6T0J3T00zTVJYUThXSVBtdHlNakk0RXFWS28xVUZPVTFBSUUxYXRUQVN5KzloSWNmZnRqc2FGN3IyMisveFJ0dnZJRWpSNDRBZ05zd2pEZVBIejgrTFMwdExjL3NiRVJYaXdWSWZpa21KcWFKeFdKWkRLQ1JFQUtQUC80NFJvNGNpVXFWS3BrZHpldmw1ZVVoTmpZV0NRa0pNQXdEQUE1S0tmdnB1cjdON0d4RVY0TUZTSDZsUVlNR29TRWhJWk1VUlJrT1FOeDg4ODBZTjI0YzdyNzdick9qbFRzcEtTbVlNbVVLRGg0OENBQVN3TDlkTHRmWWxKU1VMSk9qRVJVTEM1RDhocVpwandKWUFPQ1dnSUFBZE92V0RjODk5eHlDZ29MTWpsWnV1Vnd1TEZteUJCOTg4QUZjTGhla2xFZlBueW02enV4c1JGZkNBaVNmcDZwcXVCQmlOb0FlQU5DZ1FRTk1uRGdSRFJvME1EbVo3emgwNkJBbVRacUU1T1RrZ2tYLzhYZzhMeVFsSmFXYm1Zdm83N0FBeVpjSnE5WGFUUWd4VndoUkxTUWtCUDM3OTBmUG5qMmhLSXJaMlh5T1lSaFl2WG8xM252dlBlVG01Z0pBdHBUeVJWM1hsK0RjSVZJaXI4SUNKSitrcW1wZEljUThBRzBCNEs2NzdzS3JyNzZLT25YcW1Kek05MlZtWm1McTFLbllzV01IQUVCSytYOGVqMmRnY25MeWZwT2pFUlhCQWlSZkU2QnAyck1BWmdBSXFWeTVNb1lPSFlyMjdkdjc5UVh0WlUxS2lTKysrQUt6WnMzQ2lSTW5JS1hNRjBKTXNOdnRjd0M0ek01SEJMQUF5WWRFUjBjM0NnZ0lXQVNnS1FBOCtPQ0RHRHQyTEtwVnEyWnlNditWbloyTm1UTm5ZdE9td2trbGtzOWZNdkdqbWJtSUFCWWcrWUE2ZGVxRVJFUkVqQUV3SG9BbElpSUNZOGFNd1FNUFBHQnlNaXF3YTljdVRKOCtIV2xwYVFEZ0FURGI3WFpQU2s1T3pqVTVHdmt4RmlDVmExYXJ0Ym1pS0lzQk5GQVVCVTg4OFFSR2pCaUJDaFVxbUIyTkx2TG5uMy9pdmZmZXc4cVZLMkVZQnFTVWh3SDAxM1g5SzdPemtYOWlBVks1WkxQWktuczhubW1Lb2d3QmdIcjE2bUg4K1BGUVZkWHNhSFFGKy9idHcrVEprM0hnd0lHQ1JSK2VQWHYycFo5Ly92bUVtYm5JLy9qKzVHYmtjelJOZTF4SytabWlLQThHQmdhaWQrL2VlT09OTjNEVFRUZVpIWTJLSVR3OEhCMDZkRUJnWUNDU2s1UGg4WGlzZ1lHQmZTSWlJZzRmUFhwMGo5bjV5SC93WWlncVZhcXFQcWlxYWtzQUFkZTdyYWlvcUZxYXBzVUQyQ0NFcUIwVkZZVzR1RGdNR1RJRUFRSFh2WG0vczNYclZ2VHMyUk11bHd1elo4L0dRdzg5aENaTm11RHBwNTlHU2tvS0FPREVpUk5vMTY3ZGhhTzFFbUd4V05Ddlh6K3NXclVLbXFZQlFMakZZb25YTkcyanpXYTdwVVIzUmtSa0JsVlZaMnFhSmxWVlBhR3E2dnVxcWo0VUdSa1pmSldiVWF4V2EyOU4wMDVwbWlaYnRHZ2hseTlmTGczRGtIUnRzckt5Wkt0V3JlVFBQLzhzcFpUeXl5Ky9sS2RQbjViWjJkbHk4dVRKc2syYk5vWC92aHMzYnBTZE8zZVdIbytuVkxJWWhpRVRFaEpreTVZdDVmbWZsUnhWVlFlRGY2QlRLZU1QR0pVSklVUTFJY1JnSWNTWFlXRmhtYXFxTHJaYXJmK3NYYnYyMzU2dDBxaFJvOXMwVGZ0Q1VaUVBBRlJ1MXF3WlZxOWVqYWVmZnRvcnJ1czdldlNvMlJHdVNWeGNIQm8xYWxSNE83aUhIbm9JWVdGaENBME5SZHUyYlhIcTFDbEllZTdtTFczYnRzWFpzMmN2bkF1d1JBa2gwTEZqUjZ4WnN3WVBQUEFBaEJDVmhCRHZhNXIyYlV4TVRGU3A3SlFJTEVBeVI1Z1FvcStpS0p0cTFhcVZxV25hY3F2VitrU0RCZzFDQzFhdzJXeUJxcXFPREF3TTNBUGd3YXBWcTJMeTVNbDQ5OTEzVWF0V3JWSUxscEtTQXB2TmhnMGJOcUIxNjlhWU9YUG1aZGZMenM3R08rKzhnejU5K2x6ek5uLzQ0UWQwNzk0ZFRaczJ4ZU9QUDQ2ZE8zY1dXWC9YcmwzbzNyMDc3cm5uSG5UcDBnWDc5dTByM09hcFU2Y3djdVJJTkd2V0RJOC8vamlXTEZrQ204MEdwOU1KQUhBNm5aZ3hZd1phdFdxRkZpMWE0SlZYWHNHWk0yY0tuNzk1OCtaTDVqMlVVaUlqSXdNclZxeEE1ODZkQzI4WHB5Z0tXcmR1amMyYk4xL0Z2K1RWcTE2OU9tYk5tb1czM25vTDRlSGhBTkRNWXJIWVZWVjk5UnFPR2hCZFVibis0RVRUdEMwQVdwdWRnNjVMUlFCUEs0cnlkTVdLRmY5VVZYV2psSEtWbEhLb0VLSUZBRHo2NktNWVBYbzBLbGV1WEdhaGR1M2FoVTgrK2FSd0ZGVGd6ei8veElvVks1Q1FrSUQyN2RzaklTSGhtcmVabTV1TDhlUEhJekl5RW5QbnpzWHJyNytPRFJzMkZLNi9kdTFheE1iR0lpZ29DT1BIajhlVUtWUHc4Y2NmQXdBbVRweUl2THk4d3UyTkhqMjZ5TDZtVHAyS3RMUTByRnk1RXNIQndYajU1WmN4YTlZc1RKdzRFU2RQbmtSNmVqb2FObXhZSk50enp6MEhBTGp2dnZzd2RPalFJdHVMaW9yQ3A1OStXdXpYZWoxYXQyNk5KazJhWVBiczJWaS9mbjJRRUdKeVdGaFllMVZWcXdzaDZwVkpDQ29UVXNvZmRGMXZhdGIreS9zSWtPWG5RNlNVeXZsRHBiV2tsSVV6MDFhcFVnVVdTOW1lc055elowOVVyRml4eUFTNUNRa0o2TnExSzg2Y09ZTVZLMVpnNE1DQlYzVzk0Y1hiYk5XcUZlclhyNCtEQncraVVxVktTRTlQaDl2dExsei8rZWVmUjQwYU5SQVdGb2F1WGJ2aXdJRURNQXdEV1ZsWitQYmJiekZzMkREVXFGRUQ0ZUhoR0RCZ1FPSHpzckt5OE9tbm4yTHMyTEdvV2JNbXFsU3BnaDQ5ZW1ETGxpMEF6dDJyRTBEQktBc0EwTFJwVSt6ZXZSdXJWNi9HeVpNbk1XblNwQ0xadzhQRGtaV1ZWU1JmYWJKWUxLaGF0ZXFGaTBMS1pNZFVwb1FRVGN6Y2Y3a2VBUmF3MiszbWZ4aEVsNldxNmt3aHhNaS9XU1VQd0RZQTY5eHU5NnFDeVZRakl5TVhob2FHVGhKQ2pGaTVjbVhRbGkxYk1INzhlTFJvMGFKTWNsL3VwdG0vL2ZZYkRNTkFXRmpZWlF2WjQvR2dTWlAvL1Q0M2FkSUU4K2JOKzh0dHpwMDdGeHMyYkVCMGREU0NnODhkNFRzL3d6cUFjNGNFQzRTR2hrSktDYmZiall5TURBQkEzYnAxaXp4ZUlDTWpBMUpLZE92VzdaS001K2ZzQTRCTFBrTlZGQVgxNjlmSG9FR0Q4T0tMTDJMS2xDbUZoMEVMMXIxNFJGd2FkdS9lalNsVHBpQTlQUjBBWEZMSytjZU9IUnVUbHBhV1YrbzdwektqYVpycE00VDRSQUZTK1NLbHpCVkNiRFVNWTQzTDVWcXpaOCtlTXhldms1cWFtZzlnYk9QR2plTUNBZ0lXSHp0MjdPNWh3NGJoa1VjZXdjaVJJNHVVUTJtNDNBazJvMGFOUXI5Ky9SQVhGNGZPblR1alRaczI2TmF0RzJyV3JBbmczS2dsTVRHeFdOdE1TMHZEaHg5K2lOV3JWNk4rL2ZyWXVYTm5zVDlqS3hoQlptWm1GbjU5NGNrNEJmYyszYlJwMDJVL0w2MVJvd2FBYzVjNFhGaWNGd29JQ0NneVpkVHg0OGNSRmhhR3dNREFZbVc4RnFkUG4wWnNiQ3pXclN1Y1MvY25qOGZUTHlrcDZZZFMyeW41dGZKK0NKVEtqMndBYTZXVTNZNGRPeFp1dDl2Yk9SeU9wWmNydnd1bHBLU2s2THArajJFWW82U1Vaelp2M295T0hUdGkwNlpOWlRJYXVWaTFhdFh3d2dzdklENCtIcFVxVlVMUG5qMnZhVHNGaHhLUEhEbUM3T3hzckZpeG90alB2Zm5tbTNIYmJiZGg3dHk1eU03T1JucDZPcFl0VzFiNGVNMmFOYUZwR21iT25JbWpSNC9DNC9IZ3dJRUQrT0dIY3owU0hoNk9pSWdJN04yN0Z3RHc2NisvNHZQUFAwZCtmajR5TWpLd2FOR2lTMDZRMmJ0M0w2S2lTdWVFVENrbHRtelpnbzRkT3hhVVg1NWhHSy9aN1hZcnk0OUtFd3VRU3R0T3d6QTY1T2ZuaDl2dDlvNjZycSs4aGtOWmhzUGhtQW1na1pUeXE1eWNIRXlZTUFGRGhnd3B1TGx5bVFzTkRVWC8vdjB2SEsxY2xYcjE2cUZyMTY0WU5Xb1VldmJzaVh2dnZmZXFudi9tbTIvaXhJa1RhTk9tRGNhT0hZc09IVG9BUU9FTkFkNTg4MDBvaW9KT25UcWhlZlBtZU8yMTE0cjh3ZENtVFJ0ODlkVzVXM0NHaElSZzJiSmx1UC8rKzlHdFd6ZEVSa1ppekpneGhldEtLYkYxNjFhMGFkUG1tbDdyMzhuTXpNUkxMNzJFMGFOSEl5c3JDMUxLSFc2M1czVTRISk53N3FiWlJIUTVtcVpKYnppT1RHWExhclgyMGpRdFU5TTAyYXhaTXhrWEZ5ZmRibmVwWEtSZFhtellzRUcyYmR1MjJPc2ZQMzVjdG16WlVxYW1wbDV4M2MyYk44c09IVHBJcDlONVBSR0xjTHZkTWlFaFFUWnYzcnpnNHZjc204MzJuTmsvVzFSMnZPSDlteU5BS25jY0RzZlNNMmZPTkFRUW41K2ZqMW16WnFGWHIxNGxmcnN1YjdaMTYxYWtwNmZENC9IZ3A1OSt3c0tGQzlHK2ZmdGlQNzk2OWVvWU4yNGNwa3laOHJkbmRtWmxaZUg5OTkvSHRHblRTdXp6djBPSERtSFFvRUdZUG4wNjh2THlJS1g4UkZHVWhvbUppZStYeUE2SWlxbGNuejFaOE5jRHp3TDFYemFiN1YrR1lid25oS2hyc1ZqUXUzZHY5TzNiRnpmY2NJUFowVXJWQng5OGdQajRlR1JsWmFGR2pScDQ3TEhITUhEZ3dESy9YT1JxT0oxT0xGKytIUFBuejRmSDR3R0FJd0NHMiszMlZTWkhJeE40dy90M3VTNE9iL2dISlBORlIwZFh0RmdzYndraEJnS3cxS2xUQnhNblRpeTR5VEo1Z1QxNzltRFNwRWs0ZVBBZ3BKU0dFR0paZG5iMnNOVFUxR3l6czVFNXZPSDltNGRBcWR4TFRrN08xWFg5T1FBdHBKUjcwdExTTUdEQUFFeWZQaDNaMlh4L05WTnViaTVtejU2Tm5qMTdGcFJmS29BMmRydTlEOHVQek1ZQ0pKOWh0OXUvVnhSRmxWSk9rVkxtcjFtekJwMDZkY0kzMzN4anlpVVQva3hLaVowN2Q2SkxseTZJaTRzREFLZVVjcGJUNll6U2RYMkwyZm1JQUI0Q0pSOWxzOW51a0ZJdUFkQU1PSGQveVZHalJpRWlJc0xrWkw0dkt5c0xjK2JNd2FaTm13b1c2ZWN2YU5mTnpFWGV4UnZldnprQ0pKK1VtSmo0czkxdWJ5NmxIQVlnZSt2V3JlalVxUlBXcjE5ZjVIWmpWSEtrbFBqODg4L3g1Sk5QRnR5b0lOY3dqRmZzZHZ0ZExEL3lSaXhBOG1WUzEvVllqOGZUVUVyNVdXNXVMaVpQbm94Qmd3Ymg4T0hEWnJqM0VOWUFBQ0FBU1VSQlZHZnpLVWVPSE1Hd1ljTXdidHk0Z3M5ZHYzYTczZEVPaCtOMUFQeUxnN3dTQzVCOFhsSlNVcnF1Ni8rVVVuWUhrR0czMi9IVVUwOWg2ZEtsWlRhN2dhOXl1OTJJajQ5SHg0NGRzV1BIRGtncFR4cUdNY0J1dDdkT1NVbjUxZXg4UkgrSEJVaCtROWYxRlM2WHF5R0E1UzZYUzhiR3hxSkhqeDZGOThTa3EzUHc0RUgwNzk4Zk0yYk1RSDUrdnBSU3J2RjRQSGM2SEk1RlptY2pLZzRXSVBtVmxKU1VMTHZkL294aEdJOEFPUGpMTDcrZ1Y2OWVpSTJOUlY0ZVo5c3Bqdno4ZkN4Y3VCQmR1M1pGU2tvS3BKUnBobUU4cWV0NnArVGs1RXl6OHhFVkZ3dVEvSkxENGZneU16T3pNWUIzRE1Od0wxMjZGSjA3ZHk2Y01ZRXVMeWtwQ2QyN2Q4ZUNCUXRnR0lZSHdFS24wM21udytHNHRydUNFNW1vWEY4KzRBMm4wVkw1cDZycVhRQVdDU0ZpQUtCZHUzWVlObXdZcWxTcFluSXk3NUdUazRONTgrWWhQajYrWU5IUExwZHJVRXBLeXYrWm1ZdktMMjk0LytZSWtQeWVydXMvNnJwK2w1VHlWUUI1R3pac1FNZU9IZkhsbDEvNi9RWDBVa3BzMzc0ZG5UdDNSbng4UEtTVStWTEsxKzEyZXpUTGo4bzdGaURST1c1ZDE2Y0NpSlpTL3QrcFU2Y3dkdXhZakJneEFoa1pHV1puTThXSkV5Znd5aXV2WVBqdzRUaDI3QmlrbExzOUhzOWR1cTYvQXNCbGRqNmk2OFVDSkxxQTNXNVAxWFc5SllCbnBaUloyN2R2UjZkT25aQ1FrT0EzRjlBYmhvR05HemZpeVNlZnhCZGZmQUVBT1ZMS2ticXVOMDFPVHY3SjdIeEVKWVVGU0hRWmRydDlnZFBwYkNpbFhKK1hsNGZYWDM4ZC9mcjF3NisvK3ZhbGJXbHBhUmd5WkFnbVRweUlNMmZPQU1BWFFvaEd1cTdQQnVEZng0UEo1N0FBaWY3Q25qMTdNblJkZjBKSzJVbEsrVWR5Y2pLNmRldUd4WXNYdytsMG1oMnZSTGxjTHNURnhhRlRwMDc0NFljZklLVThKcVhzWmJmYkgwbE1UUHl2MmZtSVNnTUxrT2dLZEYxZms1T1RjNmVVY29uTDVaTHZ2LzgrdW5mdmpwU1VGTE9qbFlnREJ3NmdkKy9lbUQxN05weE9wNVJTcm5RNm5YZm91cjdNN0d4RXBZa0ZTRlFNcWFtcDJicXU5NU5TdHBaU0h2anR0OS9RcDA4ZnpKdzVFN201dVdiSHV5WjVlWGw0NzczMzBMMTdkL3o4ODg4QWNGaEsrWml1NjkzMjdObHowdXg4UktXTkJVaDBGUndPeHpjNU9UblJBTjZTVXJwV3JGaUJ6cDA3NDd2dnZqTTcybFZKVEV4RTE2NWRzV1RKRWtncDNRRGV5OHpNdk5QaGNIeHFkamFpc2xLdUx5RDNoZ3NweVg5cG1oWXRwVndpaExBQlFOdTJiZkhpaXkraVdyVnFaa2Y3UzZkUG44YTc3NzZMdFd2WEFnQ2tsSHVFRVAzdGR2djNKa2NqUCtNTjc5OGNBUkpkSTd2ZG5xenJlaE1BWTZTVXVaOTk5aGs2ZHV5SXp6Nzd6T3N1b0pkU29tQk94UFBsbHllbG5LenJlZ3pMai93VkM1RG8raGgydTMyR2xMSVJnQzNaMmRrWVAzNDhubi8rZWFTbnA1dWREUUNRbVptSlVhTkdZZFNvVVRoNThpU2tsTis1WEM1TjEvV0pBRHhtNXlNeUN3dVFxQVE0SEk1RGRydjlJU2xsUHdBbnZ2LytlM1RwMGdVclY2NkV4Mk5PeDNnOEh2em5QLzlCeDQ0ZDhmWFhYd1BBYVNubFVGM1htNmVrcFB4c1NpZ2lMOElDSkNwQnVxNHZrVkxlQ1dEMW4zLytpYmZlZWd1OWUvZkdMNy84VXFZNURoOCtqTUdEQjJQcTFLazRlL1lzQUd5VVVqYlVkWDF1bVFZaDhtSXNRS0lTcHV2Nk1idmQzZ1ZBT3dELzNidDNMNTUrK21uTW56OGYrZm41cGJwdnA5T0pEei84RUYyNmRFRmlZaUtrbEVlbGxOM3NkdnZqdXE3L1VhbzdKeXBuV0lCRXBjUnV0MytTbjU4ZkphVmM0SGE3algvLys5L28yclVyZEYwdmxmM3QzYnNYUFh2MnhOeTVjK0Z5dVF3cDVUSkZVUnJvdXI2eVZIWklWTTZWNjhzSHZPRTBXcUxpc0ZxdDl3b2gvaTJFYUFnQW5UdDN4cEFoUXhBYUducmQyejU3OWl3V0xseUlqejc2cUdEUnI0WmhQT3R3T0w2ODdvMFRsUkp2ZVAvbUNKQ29ERGdjanUrY1RxY0tZSnFVTW4vMTZ0WG8yTEVqdG0zYmRsM2JMVGpaNW56NXVhU1VzN096c3h1eS9JaXVyRnlQbkx6aEx3aWlxNldxYWtNaHhCSUFUUUhnb1ljZXdrc3Z2WVR3OFBCaWJ5TXJLd3R2di8wMk5tN2NXTEFvQ1VBL3U5MmVXT0tCaVVxQk43eC9jd1JJVk1aMFhkOXJ0OXViQVJnQklQdXJyNzVDcDA2ZHNHSERoaXRlUUMrbHhCZGZmSUZPblRwaDQ4YU5rRkxtQWhobnQ5czFsaC9SMVdFQkVwbEQydTMydDkxdWQ1U1U4dk16Wjg1ZzBxUkplUGJaWi9IZi8xNSs5cUdNakF3TUh6NGNMNy84TWs2ZE9nVXA1VFloaE5WdXQwOEg0Qit6OVJLVklCWWdrWW1TazVQVGRGMXZheGhHRHlubDBSOS8vQkZQUGZVVVB2cm9JN2pkYmdEbkxtZ3YrTXp3MjIrL2haVHlwR0VZZzNSZGY4QnV0NmVhL0JLSXlxMXkvZG1aTnh4REppb3BVVkZSMVlLQ2d1WUtJYm9CRUxmZmZqdDY5T2lCaElRRUpDY25BK2RtWkYvbmREb0gvL1RUVDBmTlRVdDBmYnpoL2J0Y0Y0YzMvQU1TbFRSTjB4NlJVczRUUXR4YXNFeEttUzZFR0dxMzI5ZWFtWTJvcEhqRCt6Y1BnUko1R2J2ZHZ2bm8wYU9OcEpSekFaeVZVaTQ2ZS9ic25Tdy9vcExGQWlUeVFuLzg4Y2RaWGRlSEFxZ2doT2kvZi8vK0hMTXpFZmthRmlBUkVma2xGaUFSRWZrbEZpQVJFZmtsRmlBUkVma2xGaUFSRWZrbEZpQVJFZmtsRmlBUkVma2xGaUFSRWZrbEZpQVJFZmtsRmlBUkVmbWxBTE1ERVBrekthVUFFQVFnR0VBZ0x2cWo5S0dISGlwWTczTFR4UnNBWEFEeUFUaUZFSDgvbXk0UkZjRUNKREpYSUlCd0FIWE8vMy9RaFE5cW1sYnc1ZjJYZWE0VHdERUFhUUF5ejM5UFJNWEVBaVF5VnpET2xkL095ejA0WThhTWdpOFQvbVlielFDY0JndVE2S3J3TTBBaWN3WGgzTWp2ZWx3eWNpU2lLMk1CRXBsTHdmV1hWekQ0dTB4MDFmaExRMFJFZm9tZkFSSjVvYnZ1dWdzMzNYVFRaUjlMVDAvSGp6LytXTWFKaUh3UEM1RElDd1VHQm1MOSt2V1hmYXhaczJabG5JYklON0VBaWJ5UXkrVkNseTVkL3ZJeElycCtMRUFpTHhRWUdJaFZxMVpkOWpHT0FJbEtCZ3VReUF1NVhDNjBiOS8rTHg4am91dkhBaVR5UXUrODh3NmFOMjkrMmNkMjdOaFJ4bW1JZkJNTGtNaEwvUExMTHhnNmRPaGxIOHZNekVSRVJNUWx5ei83N0xQU2prWGtzMWlBUkY3aUgvLzRSMkdoclZ1M0R0V3FWY1A5OTk4UGo4ZURKazJhc095SVNoZ0xrTWpMbkR4NUVuUG56c1hreVpPTExMLzRNOEV1WGJyZzZhZWZMc3RvUkQ2RkJVamtSYkt6c3pGeTVFamNmZmZkbURObkRrNmNPSUVXTFZvQXdGOWVGMGhFMTRZRlNPUWw5dXpaZzlHalI2TkZpeFlZTTJZTWZ2LzlkeXhhdEFqejU4OUhRRUFBV3JkdURVVlJJS1dFWVJod3U5M1l2bjI3MmJHSnlpMFdJSkdYdVBYV1cvSHl5eThYanZqcTFxMkxLVk9tRkQ0dXBTd3NQd0FRUXBpU2s4aFhzQUNKekdYZy9EeCtGU3BVS0N5L3l4RkNRQWdCUmJua0h2YjU1N2REUkZlQnMwRVFtYXRnVnZmcmNReWNESmZvcW5FRVNHU3VmQUJwT0RlcmV6aUE0RGx6NWd6SXlNaG9jN21WcTFXcnRtdk1tREV6TDNqdXNmUFB6eStMc0VTK2hBVklaQzRYenBWWU5vQkFBTXErZmZ2a3I3LytldGtDckYyNzloSUEyODUvYTV4L2Z2NzUveWVpcThBQ0pES1JFRUxpWElFVmp1QWlJeU0zaG9XRlpRTUl1M0JkS1dYdXdZTUhsd2toL2l6am1FUStpWjhCRW5tWjFOVFVmQ2xsd3NYTGhSQmJEeDA2eFBJaktpRXNRQ0l2SktWY2MvRXl3ekF1V1VaRTE0NEZTT1NGTWpNenZ3R1FlOEdpUEpmTHhRSWtLa0VzUUNJdjlNY2ZmNXdGc082Q1JkdjI3Tmx6eHF3OFJMNklCVWprcFF6RHVQQnp3SFYvdVNJUlhSTVdJSkdYeXN2TDJ3TGdUeW1sMCtWeXJUSTdENUd2WVFFU2VhbjkrL2ZuU0NrM0NpRytUVWxKeVRJN0Q1R3Y0WFdBUkY1TVNya0tRQzJ6Y3hENUlvNEFpYnhRdlhyMWJsQlZkYndRNGlNaHhMMjFhOWV1WUhZbUlsL0RBaVR5TXRIUjBmZFVyVm8xVVFneFJRZ1JES0JyclZxMVVxeFc2d05tWnlQeUpTeEFJaThSR1JrWnBtbmEyd0VCQWQ4SklScmVjc3N0R0RwMEtDSWpJd0dndnFJb1cxVlYvWGRVVkZRMXM3TVMrUUlXSUpFWFVGVzFiVmhZMkU4QWhnVUdCb3BldlhwaDFhcFY2TldyRitMaTRqQm8wQ0FFQlFVSklVVC9vS0NnZlpxbVBXbDJacUx5amdWSVpLTG82T2dJVlZYamhCQ2ZBcmo1emp2dnhMSmx5ekIwNkZBRUJnWUNBQUlDQWpCdzRFQ3NYTGtTVnFzVlFvZ0lBR3RVVlYwWEhSMWR4OVFYUUZTT3NRQ0p6Q0ZpWW1KNldDeVduNFVRM1VOQ1FqQnMyREFzVzdZTXQ5OSsrMldmVUxkdVhTeGF0QWhqeG94QnBVcVZJSVJvSHhBUXNNZHF0UTRBSU1vMlBsSDV4d0lrS21OV3E3V2VwbW1mV1N5V2o0UVFWWnMwYVlKVnExYWhaOCtlVUpTLy81VVVRcUJMbHk1SVNFakFmZmZkQndCaGlxSXMxRFR0L3hvM2JueEhtYndBSWgvQkFpUXFPd0dxcWc1VkZHVWZnRWNxVjY2TWlSTW5ZdDY4ZWFoZHUvWlZiU2c4UEJ4dnYvMDIzbmpqRFZTdlhoMEFXZ1FFQkRoVVZSMGJGUlVWVkJyaGlYd05DNUNvRERSdTNMaXhxcXJmQ1NIZUFYRER3dzgvakRWcjFxQmR1M2JYdGQyQzdUejIyR01RUWdRTElWNFBEZzVPdEZxdGQ1ZE1jaUxmeFFJa0trVjE2dFFKVVZWMWNtQmdvQzZFdUx0bXpacVlNMmNPM25qakRWU3RXclZFOWhFYUdvcEpreVpoL3Z6NXVQbm1td0dna1JEaWUxVlZaMFpGUlZVcWtaMFErU0FXSUZFcGlZNk92aTg4UE53aGhIaFZVUlJMcDA2ZHNHYk5HdHgvLy8ybHNyKzc3NzRiOGZIeDZOR2pCd0lDQWhRaHhNamc0T0E5TVRFeGJVcGxoMFRsSEF1UXFJUlpyZFlxcXFxK0h4QVE4SDlDaU50dnZmVldMRnEwQ0MrLy9ESkNRa0pLZGQvQndjRVlNV0lFUHZyb0l6Um8wQUFBYnJGWUxKdFZWVjJxcW1wNHFlNmNxSnhoQVJLVklLdlYybDVSbEwxQ2lNRkJRVUhvMTY4ZlZxNWNpWmlZbURMTjBhQkJBM3owMFVkNC92bm5jY01OTjBBSTBWTUlzVmRWMWE1bEdvVElpN0VBaVVxQXpXYTdVVlhWMVlxaXJBTndZNk5HamJCOCtYSTg5OXh6Q0Fnd1o5SVZpOFdDUG4zNklENCtIamFiRFFCcUNDRldxS3I2cWFxcWRVMEpSZVJGV0lCRTEwZFJWYld2bFBKbklVU25paFVyWXVUSWtmand3dzl4MjIyM21aME5BRkNuVGgwc1dMQUE0OGVQUjFoWUdJUVFiUUhzMFRSdENQZ2VRSDZNUC94RTEwalR0RWhOMDc0U1Fpd0dFTmE4ZVhPc1dyVUszYnQzaHhEZWRXTVdJUVE2ZE9pQWhJUUV0RzdkR2tLSWlnRGUxVFR0dStqbzZFWm01eU15ZzNmOWxsNGxUZE1rQU5qdDluTDlPcWg4aVlxS0Nnb01EQnhXTUYxUnRXclY4T0tMTDZKdDI3Wm1SeXUycjcvK0dqTm16RUJtWmlZQXVLU1VVM055Y3Q1TVRVM05OenNiK1FkdmVQL21DSkRvS2tSSFIydEJRVUc3RkVXWm9TaEtjTnUyYmJGbXpacHlWWDRBMEtwVkt5UWtKS0JEaHc0UVFnUUtJU2FGaFlVbFdhM1dlODNPUmxSV3l2WEl5UnYrZ2lEL0VCMGRYZEZpc2J3S1lKUVFRcWxkdXpaZWZ2bGwzSHR2K2U4TFhkY3hkZXBVSERwMENGSktDZUM5bkp5Y2NhbXBxZGxtWnlQZjVRM3YzeHdCRWwyQnBtbXRMUlpMaWhCaVRFQkFnTkt0V3pja0pDVDRSUGtCZ0txcVdMRmlCWHIzN28zQXdFQWhoSGcrTkRSMG45VnEvWmZaMlloS0V3dVE2Qy9jY2NjZDFWVlZYUXhnaXhEaTFzaklTSHp3d1FkNDZhV1hFQndjYkhhOEVoVVVGSVFYWG5nQmNYRnhhTml3SVlRUXRSVkYyYWlxNnNxb3FLaGFadWNqS2cwc1FLTExVRlcxVTBoSXlENGhSTi9nNEdBOCsreXorUGpqanhFVkZXVjJ0RklWR1JtSnBVdVhZc1NJRVFnSkNZRVE0cW1nb0tDOXFxcjJORHNiVVVsakFSSmRJRG82dW82cXF1dUZFS3VGRU9GV3F4VXJWcXpBZ0FFRFlMRll6STVYSmhSRlFZOGVQWkNRa0lDbVRadENDRkZWQ0xGVVZkVXZiVGFiZDF6Y1NGUUNXSUJFNTFnMFRSdGtzVmoyQ1NIYWhZYUdZdXpZc1ZpMGFCSHExdlhQbTZiVXFsVUw3NzMzSGlaTm1vUXFWYXBBQ1BHUWxESkYwN1FSQU15NXZRMVJDV0lCa3Q5cjNManhIWnFtZlFOZ3ZoQ2lVc3VXTFpHUWtJRE9uVHQ3M1FYdFpVMElnY2NlZXd4cjFxeEJtelp0QUNBRXdHeE4wM1paclZhcnlmR0lyZ3NMa1B4V1pHUmtzTlZxZlNVd01EQVpRSXNhTldyZ2pUZmV3T3paczFHalJnMno0M21WS2xXcTRQWFhYOGM3Nzd5REcyKzhFUUEwUlZGMlc2M1dxWFhxMUNuZEtTNklTZ2tMa1B4U1RFeE1rN0N3c0I4VlJaa21oQWhzMTY0ZDFxeFpnNGNmZnRqc2FGNnRSWXNXV0wxNk5icDA2UUpGVVFJVVJSa1hFUkdSb3FwcVM3T3pFVjB0RmlENWxRWU5Hb1JhcmRiWkZvdmxld0NOYnI3NVpzeWJOdzhUSjA1RXBVcWNQTDA0UWtKQ01HYk1HQ3hac3FUZ2h0KzNDU0crMWpSdFFlUEdqVXRtbW51aU1zQUNKTCtoYWRxakZTdFcvRWxSbEJFQkFRSGltV2Vld2FwVnEzRDMzWGViSGExY2F0eTRNZUxpNGpCdzRFQUVCZ1lLQUFNREFnTDIyV3kySjh6T1JsUWNMRUR5ZWFxcWhtdWE5aEdBendEYzBxQkJBeXhidGd6RGh3OUhVRkNRMmZIS3RjREFRQXdhTkFnclY2NUVkSFEwaEJBMXBaVC8wVFJ0YlV4TXpFMW01eVA2T3l4QThtWENhclYyQi9BemdCNGhJU0Y0NFlVWHNIejVjalJvME1Ec2JENmxYcjE2V0x4NE1VYVBIbzJLRlNzQ1FBZUx4YkpYVmRWK0tPZjNIQ2JmeFFJa242U3FhbDFOMHpZcGloSW5oS2gyMTExM1llWEtsZWpkdXpjVWhULzJwVUZSRkR6MTFGTklTRWhBOCtiTkFTQk1DTEZJVmRWdm9xT2orUmNIZVIyK0U1Q3ZDZEEwN1hraHhENEFiU3RYcm94WFgzMFY4K2ZQUjUwNmRjek81aGNpSWlMd3pqdnZZUHIwNmFoZXZUcUVFUGRiTEpZa1RkTkdBd2cwT3g5UkFSWWcrWXpvNk9oR21xWjlDMkF1Z0pBSEgzd1FDUWtKZU9LSkoveitndmF5Sm9UQUk0ODhnb1NFQlB6clgvK0NFQ0lZd0p1YXB2Mm9xdXBkWnVjakFzcjVzWGx2bUUrS3pGZW5UcDJRaUlpSU1RREdBN0JFUkVSZ3pKZ3hlT0NCQjB4T1JnVjI3ZHFGNmRPbkl5MHREUUE4QUdhNzNlNUp5Y25KdVNaSEk1TjR3L3MzUjRCVXJsbXQxdVlSRVJFNmdJbUtvbGllZlBKSnJGbXpodVhuWlpvMmJZcjQrSGgwNzk0ZGlxSllBSXl5V0N4N1ZGVjl5T3hzNUw5WWdGUXUyV3kyeWxhcjlWMUZVYjRGMEtCZXZYcFl1SEFoeG8wYmh3b1ZLcGdkank3amhodHV3TWlSSTdGczJUTGNmdnZ0RUVMVUZVSjhxV25hQjNmY2NVZDFzL09SLzJFQlVybWphZHJqaG1Ic1ZSUmxTR0JnSVByMjdZdjQrSGlvcW1wMk5DcUdPKys4RTh1WEw4ZHp6ejFYTUxGdzd3b1ZLdXlMaVlucFluWTI4aThzUUNwVnFxbytlUDQra2RjOWZVNVVWRlF0VGRQaUFXd1FRdFNPaW9wQ1hGd2NoZ3daZ29BQXpzNXp0Ylp1M1lxZVBYdkM1WEloSlNVRk5wdXR5UCttVDU4T0FEaHg0Z1RhdFd1SEF3Y09sTmkrTFJZTCt2WHJoMVdyVmtIVE5BQUl0MWdzOFpxbWJiVFpiTGVVMkk2SS9nYmZOYWkwdFJWQ2pGUlY5U1NBZUFCcmMzSnl0cWVtcHVaZnhUWVVxOVhhVTFHVXR3RlVybENoQXA1OTlsbDA3OTZkWjNkZW8xT25UbUhxMUttWU4yOGVBZ1AvZDJYQzl1M2JMem1FWEwxNmRRd2FOQWpqeDQvSHlwVXJTL1E2eWpwMTZtRGh3b1ZZdTNZdDVzNmRpNXljbkg4WmhyRkhWZFhSdXE0dkFHQ1UyTTZJTHNJUklKVUpJVVExSWNSZ0ljU1hZV0ZobWFxcUxyWmFyZitzWGJ2MjMzNWcxNmhSbzlzMFRmdENVWlFQQUZSdTFxd1pWcTllamFlZmZ0b3J5dS9vMGFObVI3Z21jWEZ4YU5Tb1ViSHZpTk8yYlZ1Y1BYc1dYM3p4UllsbkVVS2dZOGVPaFNjdkNTRXFDU0hlMXpUdDI1aVltS2dTM3lIUmVTeEFNa09ZRUtLdm9paWJhdFdxbGFscDJuS3IxZnBFZ3dZTlFndFdzTmxzZ2FxcWpnd01ETndENE1HcVZhdGk4dVRKZVBmZGQxR3JWcTFTQ1dVWUJqNzg4RU8wYTljT1RaczJ4VC8vK1UvczI3ZnZzdXRtWjJmam5YZmVRWjgrZmE2NDNZTERpeHMyYkVEcjFxMHhjK1pNQU1BUFAveUE3dDI3bzJuVHBuajg4Y2V4YytmT0l1dnYyclVMM2J0M3h6MzMzSU11WGJvVXlYTHExQ21NSERrU3pabzF3K09QUDQ0bFM1YkFaclBCNlhRQ0FKeE9KMmJNbUlGV3JWcWhSWXNXZU9XVlYzRG16Sm5DNTIvZXZQbXFwbjVTRkFXdFc3Zkc1czJiaS8yY3ExVzllblhNbWpVTGI3MzFGc0xEd3dHZ21jVmlzYXVxK21wa1pHUndxZTJZL0JZUGdkTGYwalJ0QzREV3BiaUxpZ0NlVmhUbDZZb1ZLLzZwcXVwR0tlVXFLZVZRSVVRTEFIajAwVWN4ZXZSb1ZLNWN1UlJqQUhQbXpNRzJiZHN3WmNvVVJFVkY0Yi8vL1M5Q1Fvck85ZnJubjM5aXhZb1ZTRWhJUVB2MjdaR1FrRkRzN2UvYXRRdWZmUElKcEpRQWdOemNYSXdmUHg2UmtaR1lPM2N1WG4vOWRXellzS0Z3L2JWcjF5STJOaFpCUVVFWVAzNDhwa3laZ284Ly9oZ0FNSEhpUk9UbDVSVnViL1RvMFVYMk5YWHFWS1NscFdIbHlwVUlEZzdHeXkrL2pGbXpabUhpeElrNGVmSWswdFBUMGJCaHcwc3kzbmZmZmFoVXFSS2FOMitPMGFOSG8wcVZLb1dQUlVWRjRkTlBQeTMyNjcxV3JWdTNScE1tVFRCNzlteXNYNzgrU0FneE9Td3NyTDNOWmxzcHBYeXIxQU5jUUVycGxGSjJjVGdjNjh0eXYxUTJPQUtrS3luTjhpdENTcW1jUDFSYVMwcFpPRGxmbFNwVllMRllTblhmT1RrNWlJK1B4NFFKRXhBVEU0T0FnQURVcjErL1lQWnpBRUJDUWdLNmR1MktNMmZPWU1XS0ZSZzRjT0JWWFhMUnMyZFBWS3hZc1hEZXdWYXRXcUYrL2ZvNGVQQWdLbFdxaFBUMGRMamQ3c0wxbjMvK2VkU29VUU5oWVdIbzJyVXJEaHc0QU1Nd2tKV1ZoVysvL1JiRGhnMURqUm8xRUI0ZWpnRURCaFErTHlzckM1OSsraW5HamgyTG1qVnJva3FWS3VqUm93ZTJiTmtDQU1qTXpBU0FnbEVXQUtCaHc0YllzV01IZnZqaEJ5eGN1QkNIRGgzQ3hJa1RpK1FQRHc5SFZsWldrWXlseFdLeG9HclZJbE1MbWpMcnZCQWlTRkdVQjh6WU41VStqZ0NwV0s3MWJnMnFxczRVUW96OG0xWHlBR3dEc003dGRxOUtTVW5KQW9ESXlNaUZvYUdoazRRUUkxYXVYQm0wWmNzV2pCOC9IaTFhdExpV0dGZVVucDRPajhmenQ1K0ovZmJiYnpBTUEyRmhZWmN0WkkvSGd5Wk5taFIrMzZSSkU4eWJONi93KzR2dlJUcDM3bHhzMkxBQjBkSFJCWmNEd0REK2Q4NUg5ZXIvdXpRdU5EUVVVa3E0M1c1a1pHUUFBT3JXclZ2azhRSVpHUm1RVXFKYnQyNlhaSFM1WElVajBBcy9RN1ZZTElXdnFVR0RCaGd5WkFoR2pCZ0J3ekFLVDNvcFdML2crYVZsOSs3ZG1ESmxDdExUMHdIQUphV2NmK3pZc1RGcGFXbDVBR2FXNnM0dllMUFpYam8vNGl6OXhpZFRzQUNwekVrcGM0VVFXdzNEV09OeXVkYnMyYlBuek1Ycm5EOUxkR3pqeG8zakFnSUNGaDg3ZHV6dVljT0c0WkZISHNISWtTT0xsRU5KS0JodC9QZS8vMFZVMU9YUHV4ZzFhaFQ2OWV1SHVMZzRkTzdjR1czYXRFRzNidDFRczJaTkFPZEtKREV4OFMvM2NXSGhwS1dsNGNNUFA4VHExYXRSdjM1OTdOeTVzOWlmcnhXTUlETXpNd3UvdnZCa25HclZxZ0VBTm0zYWROblBTMnZVcUFIZzNPVU5GeGJuaFp4T0o0S0RnNHVjOFhuOCtIR0VoWVVWT1d1MEpKMCtmUnF4c2JGWXQyNWR3YUtmUEI1UHY2U2twQjlLWllmazkzZ0lsTXBLTm9DMVVzcHV4NDRkQzdmYjdlMGNEc2ZTeTVYZmhWSlNVbEowWGIvSE1JeFJVc296bXpkdlJzZU9IYkZwMDZZU0hZblVyRmtUOTk5L1A2Wk5tNFlEQnc3QTQvRmcvLzc5QmFPUVF0V3FWY01MTDd5QStQaDRWS3BVQ1QxNzlyeW0vUlVjUmp4eTVBaXlzN094WXNXS1lqLzM1cHR2eG0yMzNZYTVjK2NpT3pzYjZlbnBXTFpzV1pIWG9ta2FaczZjaWFOSGo4TGo4ZURBZ1FQNDRZZHpQUkllSG82SWlBanMzYnUzOERsYnQyNHRIQVgvOU5OUGlJMk5SZnYyN1l2c2QrL2V2WC81eDhIMWtGSml5NVl0Nk5peFkwSDU1Um1HOFpyZGJyZXkvS2cwc1FDcHRPMDBES05EZm41K3VOMXU3NmpyK3Nyemg3S3VodUZ3T0dZQ2FDU2wvQ29uSndjVEprekFrQ0ZEQ202dVhDS21UWnVHeG8wYjQ3bm5ua09MRmkzdzJtdXZJVC8vOHBjcmhvYUdvbi8vL2hlT1ZxNUt2WHIxMExWclY0d2FOUW85ZS9iRXZmZmVlMVhQZi9QTk4zSGl4QW0wYWRNR1k4ZU9SWWNPSFFDZzhJWUFiNzc1SmhSRlFhZE9uZEM4ZVhPODl0cHJSZjVnYU5PbURiNzY2cXZDNzFOU1VnclBPQjB6Wmd3ZWVlUVJqQmd4b3ZCeEtTVzJidDJLTm0zYVhOUHIvU3VabVpsNDZhV1hNSHIwYUdSbFpVRkt1Y1B0ZHFzT2gyTVN6dDAwbTRndVI5TTBXWEJIY1NvZDN2aHZiTFZhZTJtYWxxbHBtbXpXckptTWk0dVRicmRiK3JNTkd6Ykl0bTNiRm52OTQ4ZVB5NVl0VzhyVTFOUmlyYjk1ODJiWm9VTUg2WFE2cnpWaUVXNjNXeVlrSk1qbXpadExUZE9rcXFwWk5wdnRPYk4vdGk1a3M5bGVPdi96WDZabm52b0xiM2h2NFFpUXloMkh3N0gwekprekRRSEU1K2ZuWTlhc1dlalZxMWVKM3FyTDIxMTh5SExod29XWEhMTDhPOVdyVjhlNGNlTXdaY3FVSzU3Vm1aV1ZoZmZmZngvVHBrMHJrYy8vRGgwNmhFR0RCbUg2OU9uSXk4dURsUElUUlZFYUppWW12bi9kR3llNkNqd0poc3FsQXdjT0hBZlExV2F6ZldRWXhudjc5dTJyMjZOSEQvVHUzUnQ5Ky9iRkRUZmNZSGJFVW5YNDhHSE1tREVEV1ZsWnFGR2pCaDU3N0RIMDc5Ly9xcmJ4OE1NUEYrdGkrS3BWcTE3em9kNExPWjFPTEYrK0hQUG56NGZINHdHQUl3Q0c2N3ErNnJvM1RuUU5XSUJVcmlVbUptNktqbzcreG1LeHZPWHhlQVl1WHJ6WXNubnpaa3ljT0xIZ0pzcytxVStmUHNXNkM0MjMyTE5uRHlaTm1vU0RCdzlDU21rSUlaWmxaMmNQUzAxTnpUWTdHL2t2SGdLbGNpODVPVGxYMS9YbkFMU1FVdTVKUzB2RGdBRURNSDM2ZEdSbjgvM1ZUTG01dVpnOWV6WjY5dXhaVUg2cEFOclk3ZlkrTEQ4eUd3dVFmSWJkYnY5ZVVSUlZTamxGU3BtL1pzMGFkT3JVQ2Q5ODgwMnBYN3hOUlVrcHNYUG5UblRwMGdWeGNYRUE0SlJTem5JNm5WRzZybTh4T3g4UndFT2c1R01TRXhOZEFDYlliTGFQcFpSTFRwdzQwV3preUpGbzNibzFSbzBhaFlpSUNMTWorcnlzckN6TW1UTUhtelp0S2xpa243K2dYVGN6RjlIRk9BSWtuNVNZbVBpejNXNXZMcVVjQmlCNzY5YXQ2TlNwRTlhdlgxL2tkbU5VY3FTVStQenp6L0hrazA4VzNLZ2cxekNNVit4MisxMHNQL0pHTEVEeVpWTFg5VmlQeDlOUVN2bFpibTR1SmsrZWpFR0RCdUh3NGNObVovTXBSNDRjd2JCaHd6QnUzTGlDejEyL2RydmQwUTZINDNWd1VsdnlVaXhBOG5sSlNVbnB1cTcvVTByWkhVQ0czVzdIVTA4OWhhVkxsNWJKekFhK3pPMTJJejQrSGgwN2RzU09IVHNncFR4cEdNWUF1OTNlT2lVbDVWZXo4eEg5SFJZZytRMWQxMWU0WEs2R0FKYTdYQzRaR3h1TEhqMTZGTGtuSmhYZndZTUgwYjkvZjh5WU1RUDUrZmxTU3JuRzQvSGM2WEE0RnBtZGphZzRXSURrVjFKU1VyTHNkdnN6aG1FOEF1RGdMNy84Z2w2OWVpRTJOaFo1ZVZkN2kxTC9sSitmajRVTEY2SnIxNjVJU1VtQmxETE5NSXduZFYzdmxKeWNuR2wyUHFMaVlnR1NYM0k0SEY5bVptWTJCdkNPWVJqdXBVdVhvblBuem9Vekp0RGxKU1Vsb1h2MzdsaXdZQUVNdy9BQVdPaDBPdTkwT0J6WGY2c1lvakxHQWlTL2xaYVdsbWUzMjRkTEtadEpLWk9PSERtQ3dZTUhDZDl1ZndBQUlBQkpSRUZVWTlLa1NUaDE2cFRaOGJ4S1RrNE9ac3lZZ2I1OSsrTFFvVU1BOExQTDVXcHR0OXNIWFdsS0t5SnY5Zi90M1hsNFZPWDVQdkQ3blV3Q0lnaEZrUzgvUUNxMW9rUUNtYkNZaXV4VVVZUWFFQUhGcFZnTHNyaEJLZGJhYXJXdGJGb3BGaEdzUzdFcUZBUWlLRHNDb2tMbWhNUllFRlNXc0VNZ0xDR1o1VHkvUDhLa0NabEVTREx6bmpQbi9seVhGek5ubHR3UnlNMzd6RmxZZ09SNGhtRnNNUXlqdllqOEhzRFp4WXNYWThDQUFWaXhZb1hqRDZBWEVheGZ2eDUzM1hVWDNuLy9mWWhJa1lqOHhldjFKbVZuWjMrcU94OVJkYkFBaVlvRkRNTjRIa0NTaUh4NjRzUUovUGEzdjhYamp6K09nd2NQNnM2bXhiRmp4L0RVVTAvaHNjY2V3NUVqUnlBaW00UEJZSHZETUo0QzROZWRqNmk2V0lCRXBYaTkzcDJHWVhRRk1FSkVqcTlmdng0REJ3N0UvUG56SFhNQXZXbWFTRTlQUjFwYUdwWXZYdzRBcDBUa1NjTXdPbVZsWlgybE94OVJUV0VCRW9YaDlYcGY4L2w4clVWazBkbXpaL0dYdi93Rnc0Y1B4M2ZmeGZhaGJibTV1UmcxYWhUKzhJYy80UFRwMHdDd1hDbDFnMkVZMHdBNGV4NU1NWWNGU0ZTQm5KeWNnNFpoL0VKRUJvckkvcXlzTEF3Wk1nUno1c3lCeitmVEhhOUcrZjErekowN0Z3TUhEc1NYWDM0SkVUa2lJdmQ3dmQ1Yk1qSXk5dWpPUnhRSkxFQ2lIMkFZeG45T25UcDF2WWk4NGZmNzVkVlhYOFhRb1VPUm5aMnRPMXFOK09hYmIvREFBdzlnMnJScDhQbDhJaUx2K1h5KzZ3ekRlRnQzTnFKSVlnRVNYWUNkTzNlZU5BeGp1SWowRUpGdnZ2Lytleno0NElPWU1tVUt6cHc1b3p0ZWxadzlleFl6WnN6QTBLRkRzVzNiTmdEWUxTSjlEY01Za3BPVGs2YzdIMUdrc1FDSkxrSm1adWJhVTZkT0pRR1lMQ0wrZi8vNzM3anJycnZ3MldlZjZZNTJVVEl5TWpCNDhHQzg4Y1liRUpFQWdCbUhEeCsrUGpNemM2bnViRVRSd2dJa3VrZzdkKzRzOG5xOXZ3SFFYa1F5RGgwNmhERmp4dURwcDU5R1hwNjFGMDc1K2ZsNDRZVVg4UERERHlNM054Y2lrZ1BnWnEvWE96bzNONWZuZ2lOSFlRRVNWWkhYNjgweURLTWpnQWtpY21iWnNtVVlNR0FBbGkxYlpya0Q2RVVFb1dzaUxsaXdBQURPaXNoemhtRzA5WHE5bit2T1I2UURDNUNvZWt5djF6dEpSRzRBc09ya3laTjQrdW1uTVhyMGFPemJ0MDkzTmdEQTRjT0hNWDc4ZUl3ZlB4NTVlWGtRa2MvOGZyL0hNSXcvQUFqcXprZWtDd3VRcUFaa1ptYnU4bnE5dlVSa09JQmpuMy8rT1FZTkdvVDMzbnNQd2FDZWpna0dnMWk0Y0NFR0RCaUFOV3ZXQUVDK2lJdzFET09tN096c2JWcENFVmtJQzVDb0JobUc4WWFJWEE5Z1htRmhJU1pQbm93SEhuZ0FPM2JzaUdxTzNidDNZK1RJa1hqKytlZFJVRkFBQU9raTB0b3dqT2xSRFVKa1lTeEFvaHBtR01ZUnI5YzdDRUEvQUh1Ky92cHIzSFBQUFpnNWN5YUtpb29pK3JWOVBoL2VmUE5OREJvMENCa1pHUkNSUXlJeXhPdjEzbUVZeHY2SWZuRWltMkVCRWtXSTErdGRVbFJVbENnaXJ3VUNBZlAxMTEvSDRNR0RZUmhHUkw3ZTExOS9qZnZ1dXcvVHAwK0gzKzgzUmVSdGw4dlZ5akNNOXlMeUJZbHNqZ1ZJRkVFNU9UbW5EY01ZSVNJM2k4alhlL2Jzd1VNUFBZUy8vdld2T0hYcVZJMThqWUtDQXJ6ODhzc1lObXhZYU5UNm5ZamNhaGpHL1JrWkdmazE4a1dJWWhBTGtDZ0tNak16UC9QNWZNa0FYaENSb25uejVtSEFnQUZZdDI1ZHRkNDN0TFBOTysrOEF3QitFWmwyOHVUSjFwbVptU3RxSWpkUkxIUHJEa0RrRkRrNU9UNEFUeWNuSjc4TDRJMWp4NDUxZXVLSko5Q3JWeStNR3pjT2pSbzF1dUQzT243OE9GNSsrV1drcDZlSE5tMEZNTnd3akl5YVQwNFVtN2dDSklveXd6Qys5bnE5cVFBZUIzQnk1Y3FWR0Rod0lCWXZYdnlEQjlDTENKWXZYNDZCQXdjaVBUMGRJbklHd08rOFhxL0g2L1d5L0lndUFndVFTQS94ZXIwdkJ3S0JSQkg1K1BUcDAzajIyV2N4WXNRSTdOa1QvdXBEQnc4ZXhHT1BQWWFKRXlmaXhJa1RFSkYxU3FsMlhxLzN6d0NjY2JWZW9ockVBaVRTS0Nzcks5Y3dqRDZtYWQ0cklvZTJiTm1DdSsrK0crKzg4dzRDZ1FDQTRnUGFRNThaYnRpd0FTS1NaNXJtcnczRDZPYjFlbmRxL2hhSWJJdWZBUkpaUUdabTV0ekV4TVJsQ1FrSjAzMCszNUNYWDM1WkxWMjZGUGZlZXkvbXo1K1ByS3dzb1BpSzdCLzYvZjZSWDMzMTFTSE5rWWxzandWSVpCSG5yc0YzajhmamVWdEUvdkhOTjk5Yy9jd3p6d0FBUkdTZlVtcXMxK3Rkb0RjbFVlemdDSlRJWXJ4ZTd5ZUhEaDI2UVVTbUF5Z1FrZGtGQlFYWHMveUlhaFlMa01pQzl1L2ZYMkFZeGxnQWRaUlNEMjNmdnIxbWpwb25vaElzUUNJaWNpUVdJQkVST1JJTGtJaUlISWtGU0VSRWpzUUNKQ0lpUjJJQkVoR1JJN0VBaVlqSWtYZ21HQ0tOUkVRQlNBQlFDMEE4enZ0SGFhOWV2VUxQQzNldEpCT0FIMEFSQUo5U3F2SkxTUkJSR1N4QUlyM2lBVFFDME96Y3J3bWxIL1I0UEtHYlhjSzgxZ2ZnQ0lCY0FJZlAzU2VpQzhRQ0pOS3JGb3JMYjFPNEJ5ZE5taFM2T2IrUzkwZ0ZrQThXSU5GRjRXZUFSSG9sb0hqbFZ4M2xWbzVFOU1OWWdFUjZ1VkQ5OHFvRi9sMG11bWo4UzBORVJJN0V6d0NKTEtoOSsvWm8yclJwMk1mMjdkdUhMVnUyUkRrUlVleGhBUkpaVUh4OFBCWXRXaFQyc2RUVTFDaW5JWXBOTEVBaUMvTDcvUmcwYUZDRmp4RlI5YkVBaVN3b1BqNGVIM3p3UWRqSHVBSWtxaGtzUUNJTDh2djk2TisvZjRXUEVWSDFzUUNKTE9odmYvc2JicnJwcHJDUGJkeTRNY3BwaUdJVEM1RElJbmJzMklHeFk4ZUdmZXp3NGNPNDhzb3J5MjFmdG14WnBHTVJ4U3dXSUpGRi9QU25QeTBwdEE4Ly9CQU5HelpFbHk1ZEVBd0cwYkZqUjVZZFVRMWpBUkpaVEY1ZUhxWlBuNDdubm51dXpQYnpQeE1jTkdnUTdybm5ubWhHSTRvcExFQWlDemw1OGlTZWZQSkpkT2pRQVMrOTlCS09IVHVHenAwN0EwQ0Z4d1VTVWRXd0FJa3NJaWNuQjcvNXpXL1F1WE5uVEpnd0FYdjM3c1hzMmJNeGMrWk11TjF1OU9qUkF5NlhDeUlDMHpRUkNBU3dmdjE2M2JHSmJJc0ZTR1FSVjE5OU5TWk9uRml5NG12Um9nWCs5S2MvbFR3dUlpWGxCd0JLS1MwNWlXSUZDNUJJTHhQbnJ1TlhwMDZka3ZJTFJ5a0ZwUlJjcm5MbnNDODY5ejVFZEJGNE5RZ2l2VUpYZGErT0krREZjSWt1R2xlQVJIb1ZBY2hGOFZYZEc2SDQybjVZdkhpeForUEdqUk5MUDdGdDI3WXpoZzRkdXZhODF4NDU5L3FpcUtRbGlpRXNRQ0s5L0NndXNaTUE0bkZ1S2xPblRwMHZ2Vjd2b3lKUzU5enpDcnQzN3o0RndKbFNyelhQdmI3bzNLOUVkQkZZZ0VRYUthVUV4UVZXYmdYbjhYZ1dBZ2dkNkxlMlQ1OCt1NklZalNqbThUTkFJb3N5VFhOK3Fic2ZhZ3RDRktOWWdFUVdkZmJzMlZVQUNrWEU1L2Y3dzE4YmlZaXFqQVZJWkZIYnQyOC9KU0xwU3FrTjJkblp4M1huSVlvMS9BeVF5TUpFNUFNQS82YzdCMUVzWWdHUzQzazhubCtMeUt0S0tjdE9SRHdlenl1Nk0rZ2lJbDhhaHRGSmR3NktQWmI5QzA4VVJlT3NYSDVPcDVUeTZNNUFzWWtyUUhLMDVPVGt0Z0N1dWZ6eXkvSEpKNS93L0pvVzh2cnJyMlBtekprUWtiZDBaNkhZeEgvMWt0UDFCNERPblR1ei9DeEVSUERSUng4QkFFelRuS3M1RHNVb0ZpQTVtbEpxR0FEMDZkTkhkeFFxWmNlT0hkaTdkeThBSE5pNmRldGF6WEVvUnJFQXliRktqei9idDIrdk93NlZzbTdkT2dDQWlDd0ZJSHJUVUt4aUFaS1RjZnhwUVJ4L1VyU3dBTW14T1A2MEpvNC9LVnBZZ09SSUhIOWFGOGVmRkMwc1FISXFqajh0aU9OUGlpWVdJRGtTeDUvV3hQRW5SUk1Ma0J5SDQwL3I0dmlUb29rRlNFN0U4YWNGY2Z4SjBjWUNKTWZoK05PYU9QNmthR01Ca3FOdy9HbGRISDlTdExFQXlXazQvclFnamo5SkJ4WWdPUXJIbjliRThTZnB3QUlreCtENDA3bzQvaVFkV0lEa0pCeC9XaERIbjZRTEM1QWNnK05QYStMNGszUmhBWklqY1B4cFhSeC9raTRzUUhJS2pqOHRpT05QMG9rRlNJN0E4YWMxY2Z4Sk9yRUFLZVp4L0dsZEhIK1NUaXhBY2dLT1B5Mkk0MC9TalFWSU1ZL2pUMnZpK0pOMFl3RlNUT1A0MDdvNC9pVGRXSUFVNnpqK3RDQ09QOGtLV0lBVTB6ait0Q2FPUDhrS1dJQVVzemordEM2T1A4a0tXSUFVeS9vQkhIOWFEY2VmWkJVc1FJcFpTcW43QUk0L3JZYmpUN0lLRmlERkpJNC9yWXZqVDdJS0ZpREZxcWlNUDJmUG5vMUZpeGFWMlNZaUdEZHVITDc0NG9zZmZQMnBVNmZ3bTkvOEpsTHhMSWZqVDdJU3QrNEFSSkVRcmZGblZsWVdoZzhmWG1iYlN5KzloTXN2dnh6ejU4OUh5NVl0MGFoUm81TEhmRDRmRWhJU3l0eGZ0V3BWbWRlZi94d0FTRTFOUllNR0RTck5jdUxFQ1d6YXRLbmtma3BLQ3VyWHIxL2g4L1B6ODVHUmtWSHBlOVkwamovSlNsaUFGSE9pTWY1ODc3MzNzR0RCQXV6ZHV4ZTV1Ymx3dTkzNDk3Ly9qVW1USmlFUUNPQjN2L3NkRGh3NGdJa1RKK0twcDU1Q3k1WXRBUlFYMmFwVnF5b3RzNHFlczJ6WnNrb3pwYWFtbHR1MmV2WHFDcCtma3BKUzZmdEZBc2VmWkNVc1FJcEZFUjkvRGg0OEdHM2F0TUdzV2JQd3Q3LzlEYm01dVhqd3dRZFJXRmhZOGpnQTVPWGw0ZW1ubjhiQWdRT1JscFpXcmEvWnQyL2ZpMzVONzk2OXEvVTFheExIbjJRMUxFQ0tPZEVhZjY1YnR3N2R1M2RIV2xvYVhucnBKZHg2NjYwWU9uUm91ZWZ0M3IwYmZyKy8ybDh2UFQyOTBzZkRyUUJYckZoUjRmT2p2UUxrK0pPc2hnVklGOFRqOGRoaVhHV2E1aUJFYWUvUE5XdldZUGJzMlhqNzdiZlJva1VMVEowNkZVdVdMQUVBTkcvZUhDMWJ0c1NJRVNNd2RlcFV2UExLS3lXdkMxZk00Y3FydEFZTkdxQlhyMTZJajQ4SFVMeWFPbkxrQ0s2ODhzb0tYL1BxcTY5VytwN3Z2dnR1cFkvWE5JNC95V3BZZ0ZRcEVmbFNLZFZSZDQ0TDVYSzV1Z0dSMy9zekx5OFBlL2Jzd1lNUFBvajkrL2NqTFMwTmJyY2JIM3p3QVFCZzBLQkIyTFZyRjBhTUdJSGR1M2VYdk83OG5VNk9IVHVHbi8vODUrVjJYam5mblhmZWlhKysrcXFrU0lQQklEcDI3RmptYzhFMWE5WUFBS1pQbjQ2RkN4Y2lHQXlpb0tBQTllclYrOEh2cDdMUENtdEM2ZkZuTUJpTWJ2TVNWWUFGU0pVeURLT1Q3Z3dYSXprNStSdWxWTVRIbncwYk5pdzV6Q0V0TFEwTEZpeEF2Mzc5Y1AvOTkxZjZ1bkI3ZUo0dkl5TURQcCt2NUg1dWJpN2VmdnR0eE1mSGwvdE03L3o3ZnI4Zlk4YU13Wmd4WS9DUGYvd0RKMCtleElRSkV5N21XNHVJVXVQUGcxbFpXV3QwNXlFQ1dJQVVRendlVHhLQW4rbzQrUDNNbVRPb1hiczIzbnJyTFFERks4QndMbVF2MEJNblRxQm56NTdJeU1oQVFVRUJubmppQ1l3Y09STDMzSE5QeVhOQ0s4REtQdVBic1dNSHNyT3pzWExseWdxL3p0eTVjM0h0dGRkZXlMZFlMV3ZYcmdVQWlNaEg0UGlUTElJRlNERkRSUG9ycGFKeTdzOHZ2L3dTQ3hZc3dOR2pSN0Z2M3o0ODhNQUR5TS9QeHk5Lytjc2EvVHA1ZVhubzBLRURqaDA3aGg0OWVwUjcvUHh0cFVlWjA2Wk5xL0I5VGRORTE2NWQwYXhaczVvTFd3RVJ3ZEtsU3dGdy9Fbld3Z0trV0JLMVN4KzFiZHNXMTE1N0xTNjc3RElNSERnUTgrYk53NkJCZy9ER0cyOEFLRjRCaGo0UHJJNW16WnBoL1BqeEFJQ3hZOGVXYkErdEFDLzBzN3Y4L0h6VXFWTUg4Zkh4TUUwVGl4Y3ZSdE9tVFZHblRwMXFaL3doSEgrU1ZiRUFLU1pFZS94WnExWXQxS3BWcTl6MllEQ0l3c0pDMUs1ZEc3dDM3NGJMNVNvNU5qRGtZdllDM2Jkdkg0WU5HMVpoam5DcnduQ2xPR1RJRUJ3K2ZCZ0E0SEs1MEtKRkMveis5Nyt2OEgxckVzZWZaRlVzUUlvSjBSeC9udSsyMjI0REFQVHIxdzg3ZCs2RVlSaDQ1cGxuOE82NzcrTHJyNy9HblhmZVdmTGNDem4xV09nelFBQm8yclJwamV5aEdScEJtcVlKb0xnRW80SGpUN0l5RmlERkNtMVhmbi9vb1ljQUFQZmVleThBb0ZXclZnQ0FpUk1uVnVuOUdqUm9FTEZ6ZEVhcitFS3NQdjRVRVFVZ0FVQXRBUEVvZFlHQXUrNjY2OUxqeDQramJ0MjZkVEl5TWhxRmVia0p3QStnQ0lCUEtjWFZyYzJ3QU1uMmRPNzlTWld6d2ZnekhrQWpBTTNPL1ZweWpFcWZQbjFhYnR1MkRjMmJOMjhHb0V1WTEvb0FIQUdRQytEd3VmdGtJeXhBc2oyZDQwK3FtRTNHbjdWUVhINmJ6bitnMUI2OS9jNzlWNUZVQVBsZ0FaWlQyUXE3VjY5ZW9lZUVXMTBEVVZoaHN3QXBGbWdiZjFMRnJENytQQ2NCeFN1LzZpaXpjcVF5S2x4aGV6eWUwTTF3cTJzZ0NpdHNGaURaR3NlZjFtV0Q4U2RRdkNLcGJublZBaTh1WHBFS1Y5aVRKazBLM1p6L0ErOFJzUlUyZjlQSTFrU2tQeEQ1YzMvU3hiSEorSk1pejlJcmJLNEF5ZTQ0L3JRZ200dy95d2wzWE9YcDA2ZVJrSkJRN2h5dWQ5NTVKOGFNR1JPdGFIWmw2UlUyQzVCc2krTlA2N0xKK0xPYzg0KzVYTEJnQWViT25ZdlhYMzhkRFJzMjFKU0tJb1VGU0xiRnZUK3RLUmJHbjBWRlJaZzJiUnF5czdPeGE5Y3VMRm15QkRrNU9Yam9vWWVpY3ZMd1dHVzFGVFlMa095TTQwOExzdXY0TStTTEw3N0FpeSsraU1URVJNeVpNd2VkTzNmR2tDRkRrSjZlamtjZmZSUkpTVWtZTldvVXJycnFLdDFSYmNkcUsyd1dJTmtTeDUvV1pkZng1L2ZmZjQvSmt5ZmoyMisveGJoeDQ4cGNhekV1TGc1cGFXbTQ3YmJiTUdmT0hBd2RPaFFEQmd6QTQ0OC9yakd4ZlZsbGhjMjlRTW1XdVBlbk5kbDUvRm0vZm4xNFBCNHNYTGl3VFBsMTY5YXQ1TTlZN2RxMU1XclVLTXlkT3hjdFdyVFFGZFhXdnZqaUN3d1pNZ1FGQlFXWU0yY09nT0tUdGQ5NDQ0MTQ5TkZITVdIQ0JPelpzeWNxV2JnQ0pMdmkrTk9DN0R6K2JOaXdJUjU2NkNGMDZOQUI5ZXJWSy9OWTZLd2xBSERxMUNsczNMZ1JhV2xwMFk1b2ExWmNZYk1BeVhZNC9yU3VVdVBQcGJEUitMTTAwelR4OGNjZmw5c3BJeVFsSlNYS2lXSkRhSVU5WmNxVU10ZWhETGZDN3R1M2I4Uk9DRjhhQzVCc2gzdC9XcE9JNEtPUFBnSUFCSVBCdVpyamtNVlljWVhOQWlRNzR2alRnbmJzMklIYzNGekFodU5QaWg0cnJiQlpnR1FySEg5YVZ5eU1QMFA2OSsrdk93SkZBUXVRYklYalQydUtwZkZudDI3ZDhPS0xMOEx0RHYvamNlTEVpVkcvc0RCRkJndVE3SWJqVHd1eThmalR4SGxYR1pnNmRXcWxML2pMWC81eS9xYWljKzlERjhncUsyd1dJTmtHeDUvV1plUHhaK2lhYzlWeEJMd1k3Z1d6MGdxYkJVaTJ3ZkduTmRsOC9GbUU0Z3V1cHFMNHNqdTFRZy9NbVRPbjN6ZmZmRE9zZWZQbWkwZVBIdjFPQmE4TlhiQzFLQnBoYmNqU0syd1dJTmtKeDU4V1pPUHhKd0Q0VVZ4aUoxRjg5ZktTcGNmSEgzK2NlUHo0Y1d6ZnZqMTM5T2pSNjhLODFqejMrcUp6djFKNWxsNWhzd0RKRmpqK3RDNGJqeitobEJJVUYxaTVGVnhLU3NvWkVjSHg0OGNMbEZMVi9TSHVWQld1c0NkTW1EQVBBRjU4OGNXN0tubHRSRmZZTEVDeUJZNC9yYW4wK0ZNcFpiZnhKMFZlaFN2c1VtZDZDYmU2QnFLd3dtWUJrbDF3L0dsQnBjZWZYcS9YYnVOUGlyREtWdGdlanlmMEhHMnJheFlnV1I3SG45Wmw1L0VuRVkvbUpNdmpwWStzaWVOUHNqc1dJTmtCeDU4V3hQRW4yUjFIb0dScEhIOWFGOGVmWkhkY0FaS2xjZnhwVFJ4L1VpemdDcENzYmhnQUxGcTBDSXNXTGRLZGhjcmorSk5zaXdWSVZuZGNkd0FLVDBRRXdEL0I4U2ZaRkF1UUxNMHdqRTY2TXhCUmJPSm5nRVJFNUVnc1FDSWljaVFXSUJFUk9SSUxrSWlJSElrRlNFUkVqc1FDSkNJaVIySUJFaEdSSTdFQWlZaklrVmlBUkVUa1NDeEFJaUp5SkJZZ0VSRTVFZ3VRaUlnY2lRVklSRVNPeEFJa0lpSkhZZ0VTRVpFanNRQ0ppTWlSV0lCRVJPUklMRUFpSW5Ja0ZpQVJFVGtTQzVDSWlCeUpCVWhFUkk3RUFpUWlJa2RpQVJJUmtTT3hBSW1JeUpGWWdFUkU1RWdzUUNJaWNpUVdJQkVST1JJTGtJaUlISWtGU0VSRWpzUUNKQ0lpUjJJQkVoR1JJN0VBaVlqSWtWaUFSRVRrU0N4QUlpSnlKQllnRVJFNUVndVFpSWdjaVFWSVJFU094QUlrSWlKSFlnRVNFWkVqc1FDSmlNaVJXSUJFUk9SSUxFQWlJbklrRmlBUkVUa1NDNUNJaUJ6SnJUc0FVWFcxYTlmdWVaZkw5VHZkT2FoeUl2S2xZUmlkZE9jZ0N1RUtrR3d0SlNXbGpsSnF2TzRjZEVIYTZnNUFWQnBYZ0dScnBtbTJWa29sTkcvZUhCOSsrS0h1T0JUR2M4ODloMFdMRmdIQTg3cXpFSlhHRlNEWjNRZ0E2TnExcSs0Y0ZJWnBtdmowMDA5RHR4ZHFqa05VQmd1UWJDc3BLZWxTQU1OY0xoZnV2LzkrM1hFb2pDKy8vQkxIang4SGdQOXUzYm8xUjNjZW90SllnR1JiTHBlcnRWSXFvVm16Wm1qWXNLSHVPQlRHeHg5L0RBQXdUZk1kelZHSXltRUJrbTBwcFg0TkFGMjZkTkVkaGNJd1RSTWJObXdBQUlqSVlzMXhpTXBoQVpJdGNmeHBmUngva3RXeEFNbVdPUDYwUG80L3llcFlnR1JMU3FsUkFOQzllM2ZkVVNpTTBudC91bHd1SHA5Q2xzVGpBTWwyRWhNVDZ5cWxocnBjTHR4MzMzMjY0MUFZbXpadFFuNStQa1FreHpDTS8rck9ReFFPVjRCa08zRnhjWWtBNHBzM2I0NEdEUnJvamtOaGZQTEpKNkdiSEgrU1piRUF5WGJpNHVKR0FrQzNidDAwSjZGd1N1LzlxWlRpM3A5a1dSeUJrcTF3L0dsOUhIK1NYWEFGU0xiQzhhZjFjZnhKZHNFQ0pGdHh1OTFqQUtCbno1NjZvMUFZcGZmK0RBYUQzUHVUTEkwRlNMYlJxbFdyZWdEdTV2alR1alp1M0loVHAwNEJRRlpXVnRaMjNYbUlLc01DSk51NDlOSkxFd0c0cjdycUt0U3JWMDkzSEFvak5QN2t3ZTlrQnl4QXNwUFJBTkNqUncvZE9TaU0wbnQvbXFhNVJITWNvaC9FQWlSYmFOZXVYUU53L0dscEhIK1MzYkFBeVJaRXBDTTQvclEwbnZ1VDdJWUZTTFlRT3ZpOWQrL2V1cU5RR0tacFl2MzY5UUI0N2sreUR4WWdXVjVpWW1KREFIZkV4Y1ZoMkxCaHV1TlFHSjkrK2luT25Ea0RBSWJYNjkycE93L1JoV0FCa3VXNTNlNE9BT0phdEdpQlN5KzlWSGNjQ21QNTh1V2hteHgva20yd0FNbnk0dUxpUmdBOCtOMnFnc0ZneWQ2ZkFMajNKOWtHQzVBc2plTlA2MXU1Y2lYSG4yUkxMRUN5dE5ENHMxV3JWaHgvV3RTeVpjdENOem4rSkZ0aEFaS2x1Vnl1VVFCd3l5MjM2STVDWVFTRFFXemV2QmtBNFBmN0YybU9RM1JSV0lCa1dkZGRkOTNsQUc1M3U5MFlPSENnN2pnVXh2TGx5MUZZV0FnUjJaS2RuZjJkN2p4RUY0TUZTSloxeVNXWGRGUkt1YTY3N2pyVXJsMWJkeHdLZytOUHNqTVdJRmtaRDM2M3NHQXdpSXlNREFCQUlCQkkxeHlINktLeEFNbVNTbzgvNzdyckx0MXhLSXhTNDg5TkhIK1NIYkVBeVpKS2p6OXIxYXFsT3c2RkVScC9LcVZtYVk1Q1ZDVXNRTEtxTVFCdzY2MjM2czRSVnVpcTV5RjVlWG5ZdUhGanBhODVjK1lNSG5ua0VXemZidjhMSlpUZSt6TVlESzdRSEllb1N0eTZBeENkTHlVbDVRclRORysxOHQ2ZkV5Wk13S1pObTBydXYvRENDL0I2dldXT1ZadzBhUkphdDI0TkFCQVJQUGZjY3poeDRnU3V2dnBxVEpreUJSOStHUDZjMGFYT3FtSlp5NVl0ZzgvbkE0QU5XN2R1M1hjaHIyblRwazNMaElTRXRJeU1qQ21SVFVkMFlWaUFaRG5CWUxDVHkrVlMxMTkvUGVMajQzWEgrVUZ2dnZrbTJyWnRpNmxUcHdJb0xvZTMzbm9MMTF4elRjbHpwazZkaXV6c2JMejU1cHRJU0VqQXVISGpNRzdjT0YyUnF5MTA2U01ScVhUOG1aS1NjcDJJREFBd0FFQ3lpQUFBQzVBc2dRVklscU9Vc3V6Qjd3OC8vREFPSFRvRXY5K1AvdjM3WStqUW9WaTVjaVhlZXVzdEFNV2owTC8vL2UrWU1XTUdFaElTQUFCLyt0T2Y4TVVYWCtEMTExL0hoZzBiMEtoUkk5eDg4ODA2djQxcUtiMzNwMm1hcTg5L1BEazV1UzJLQzIrQWlMU09janlpQzhZQ0pFdXgrdmh6MXF6aUJVOXFhaW9XTFZxRVRaczJZZS9ldmVqZnZ6K0E0cy81QW9FQVJvOGVqY3N1dXd6dnZ2c3VXclZxaFVjZWVRUW5UNTdFbENsVE1IbnlaSjNmUXJXRkdYK3FkdTNhdFkrTGl4c2dJbWtBZnFvM0lkR0ZpWWtDVEU1T2ZoYUFjcmxjU2tRVUFDVWlMZ0JLS2FVQWhMYXBTcmE1THVBNXBiZTVmdWc1b2UzbnRsWDYvbUZlOTRQdmZ5SFp3NzMvK2U5ZFNZWWF5WDR4N3gvYVpvZng1NzU5KzVDYW1vcUVoQVNrcDZkRFJOQ25UeCtzV2JNR3dQK09YeHcwYUJET25qMkxrU05IWXNTSUVlalFvUU02ZCs1YzVyM09uajJMU3k2NXBPUytsVDhITERYK1hOT3VYYnRwTHBjckRVQ0xjK1BOSCtUeGVQNFF3WGcxUmtSK3Bqc0RSWmF0QzFCRWlwUlN0WlJTejV5N1gvSlk4Yy9Wc2k1a1cwMitMdEx2YjhVTU5mWCtmZnIwS2ZkOEs5aTFheGMyYjk0TW44K0hwNTU2cW1UMENSVC8rWXVMaXl2M0dyL2ZqL0hqeCtQYmI3L0Z3SUVEa1pDUVVLN2dVbEpTa0o2ZWpnWU5Ha1Q4ZTZpT1lEQ0lMVnUyQUFDVVVwdEZwSHNWM3VhUE5Sb3E4bnk2QTFCazJMMEEwNVJTSGFTNCtRU0FLS1drK0NFeFM5OVhTb2xwbWxMSk5qUGNjd0NJYVpybFhxT1VLdlArNXorbjlMYlN6dzBHZzZGdEpjOEpQVlpxbTFuNnZVcS83dnh0QU1UbGNwbEtLUWtFQWlXUGhmNDdmNXZmN3hlWHkyVzZYSzR5MjBLM1E5dDlQbC9KL2JpNE9OUGxja2xSVVZISk5wZkxKWVdGaGFXZkU5cG1odTdIeGNXSjIrMldFeWRPaU52dGxyaTRPSW1QajVlRWhBUTVjT0NBdU4xdXFWKy92bG12WGoxWnUzYXQzSERERFZja0pDUWN0T3I0RXdBZWYveHh0RzdkR3ZIeDhmam5QLzlaNXJHQ2dvSXlxN2lRc1dQSG9tSERodEdLR0ZIcDZlbncrLzBRa2JXR1lTeEI4ZlgvbnZSNFBNK1lwbG5mNVhMMXhRK1BRUDhZOGFBMXhEUk52MUxxZGQwNUtESnNYWUNabVpsTEFTelZuWU5xUmtKQ1FrY0FhTjI2ZGRpVmxCVXNYTGdRQUxCNjlXcWNQWHNXZDk5OU4yclZxb1crZmZ1aXNMQVF4NDhmeCsyMzN3NmxWTW4ySjU5OEVsMjdkaTBaSGRyWko1OThBZ0FRa2RtbE5vdlg2MzMyM08wblBCNVBVbWpQVDZWVTR2bnZVZXE1UkZyWnVnQXB0b2pJR0tXVVpjZWY1N3YwMGt1Um52Ni9VMkJPbmp3WlM1Y3V4YWhSbzNEYmJiZHBUQllad1dBUVhxOFhBQkFYRjFkdTc4OFFyOWViQlNBTHdCL09Qd3dpS2tHSkxoQUxrQ3doT1RtNWtWS3F0OXZ0eG9BQkEzVEh1V2pMbHkvSG1qVnI4TnBycitHeHh4N0ROZGRjZzJ1dnZiYlMxeFFVRktCMjdkbzRlUEFnQUZoMjFSdFNldnpwOVhvUFhNaHJNakl5dGdGNEFjQUxTVWxKVjd0Y0x2djk1bExNWWdHU0pZaklUVW9wM0hERERaWXVnb0tDQWdTRFFiamR4WDkxOXU3ZGk5bXpaMlByMXEzNCs5Ly9qcFl0VzJMQ2hBbDQrT0dITVhUb1VQVHYzeCtOR3pjTysxNHZ2UEJDeVZpMFU2ZE9xRmV2WHRTK2o2b29OY0o5clNxdno4cksraDQ4Q0o2SXFLems1T1JWSG85SDVzK2ZMMWJXcTFjditkblBmaVl2dnZpaWVMMWU2ZDY5dTd6MjJtdHk5dXpaTXMvTHljbVJCeDk4VUtaTm0xYXliY3VXTFJJTUJrdnUrLzErS1Nnb2tLS2lvcWpscnlxZnp5Y2RPM2FVNU9Sa016RXg4ZjkwLzNraCsvTjRQT0x4ZUM3czJKa0lDYi9mUEZFVXRXM2J0bWxjWEZ4dWZIdzhQdnZzTTdoYzlqaEh1Mm1hQ0FRQ0pXZDhDVWRFS2p3OHhVNFdMbHlJNTU5L0hpS3l5akNNWHJyemtQMkZ5cy9yOVdyN0MyS1BuelFVMDF3dVYwOEFTRXhNdEUzNUFZREw1YXEwL0lDS2o4MjBtK1hMbDRkdXpxN3NlVVIyWXArZk5oU3psRksvQWhDVGUwN0dBci9mRDYvWGkzT2owTFc2OHhEVkZCWWdhZFcyYmR2bWZnOGFBQUFQZVVsRVFWU21BRHJIeDhmanpqdnYxQjJId2toUFQwY2dFQUNBMVRrNU9RZDE1eUdxS1N4QTBpb3VMdTduQU5DbVRSdGJqVCtkSkxUM3ArS1YzeW5HOENjT2FTVWl2d0tBMjIrL1hYY1VDcU93c0JDWm1aa1FFVE1RQ0t6Vm5ZZW9KckVBU1pzT0hUbzBWMHFsMXE1ZEcvMzY5ZE1kaDhLWVAzOCtBb0VBbEZJcnM3S3lEdXZPUTFTVFdJQ2tUVEFZN0FVVVh3bUI0MDlyS3JYMzV4eWRPWWdpZ1Q5MVNKdlErTk11NS81MG1zTENRbXpidG8zalQ0cFpMRURTb3ZUNDg1WmJidEVkaDhLWVAzOCtnc0VneDU4VXMxaUFwSVhmNzc4RkFEcDA2TUR4cDBXVnV2UVJyNGRITVlrL2VVZ0xIdnh1YlFVRkJkaStmVHNBQkFHczB4eUhLQ0pZZ0JSMXljbkpMWlJTSGV2VXFZTmV2WGhhU1N1YU4yOGVnc0VnQUN3MkRPT0k3anhFa2NBQ3BLZ1RrZDRBOS82MHNwVXJWd0lBZ3NGZ2xTNTlSR1FIL09sRFVjZnhwN1dWSG4rYXB2bWw3anhFa2NJQ3BLamkrTlA2U284L3M3T3pqK3ZPUXhRcExFQ0tLcVhVclFEMy9yU3kwTUh2cG1uK1EzTVVvb2ppVHlDS05wNzcwOEpPbno2TkhUdDJBRUFBd0diTmNZZ2lpZ1ZJVVpPVWxIUTFnSlM2ZGV1aWUvZnV1dU5RR0I5ODhFRm8vTGt3TXpQemhPNDhSSkhFQXFTb2NidmRQd2U0OTZlVnJWcTFDZ0JnbWlZUGZxZVl4NTlDRkUwY2Yxb1l4NS9rTkN4QWlncU9QNjN2L2ZmZjUvaVRISVVGU0ZIaGNybjZBTno3MDhwQzQwOFI0Y0h2NUFqOFNVUlJFVHI0dlcvZnZycWpVQmo1K2ZuWXVYTW5BUGhkTHRjVzNYbUlvc0d0T3dERnZwU1VsSitJU0x0NjllcWhTNWN1dXVOUUdLRzlQMFhrUDE2dk4xOTNIcUpvNEFxUUlpNFlETjRDQU8zYnQrZjQwNkxXckZrVHVqbGJadzZpYU9KUEk0bzRqait0amVOUGNpcU9RQ21pT1A2MFBvNC95YW00QXFTSU1rM3pOZ0RvMkxFang1OFd0WHIxYWdDQWFacXpORWNoaWlxdUFDbWlRdVBQVmF0V0lTVWxSWGNjcW9DSStBc0xDem4rSkVmaFA4a3Bva1NrVUhjR3VpQXp0Mi9mZmtwM0NLSm80Z3FRSXNvd2pJNjZNeEFSaGNNVklCRVJPUklMa0lpSUhJa0ZTRVJFanNRQ0pDSWlSMklCRWhHUkk3RUFpWWpJa1ZpQVJFVGtTQ3hBSWlKeUpCWWdFUkU1RWd1UWlJZ2NpUVZJUkVTT3hBSWtJaUpIWWdFU0VaRWpzUUNKaU1pUmVEa2tJZzA4SHM5NkFKMTE1eUJ5TXE0QWlmUmcrUkVCWCtuODRsd0JFbW5rOVhxVjdneEVUc1VWSUJFUk9SSUxrSWlJSElrRlNFUkVqc1FDSkNJaVIySUJFaEdSSTdFQWlZaklrVmlBUkVUa1NDeEFJaUp5SkJZZ0VSRTVFZ3VRaUlnY2lRVklSRVNPeEFJa0lpSkhZZ0VTRVpFajhVejBSRkhRcmwyNzI1VlMzVVAzbFZKUEFvQ0lUQzMxdEdXR1lheUtlamdpaCtMbGtJaWl3T1Z5QlFFOGVmNzJVQkVDZ0lnc2lXb29Jb2ZqQ0pRb0NwUlNxMFRrUkVXUGkwaWVZUmdibzVtSnlPbFlnRVJSa0pHUjRWZEtWYmJDZXg5QUlGcDVpSWdGU0JRMUlqSy9rb2NYUkMwSUVRRmdBUkpGemZIang1ZUx5T2t3RDUzeStYeWZSajBRa2NPeEFJbWlaTmV1WFlWS3FZL0NQUFJSVGs2T0wrcUJpQnlPQlVnVVJhWnAvdWY4YlNKU2Joc1JSUjRMa0NpS1ROTmNDdUJzcVUwRndXQndtYTQ4UkU3R0FpU0tvcXlzckRNQVBpNjE2ZU56MjRnb3lsaUFSTkczb0lMYlJCUkZQQk1NVVpRcHBaYVlwbGtFQVBuNStlbTY4eEE1RlZlQVJGR1drWkdScjVSYXFaUmErZDEzMytYcnprUGtWRndCRXVuQlBUK0pOT1BWSUNpbXBhU2sxQkdSVzBXa3ExTHFKZ0JOQVZ3T0lGNXpOS3NJaUVnZWdQMUtxYzhBckR0ejVzeXk3ZHUzbjlJZGpDalNXSUFVazlxMGFmT2orUGo0Y1FCR0E3aE1keDQ3RVpFeklqTExOTTIvWm1WbEhkYWRoeWhTV0lBVWMxSlNVdTR5VGZNMXBkU1BsRkpvMTY0ZGJycnBKbmc4SGpSdDJoUU5HalNBMjgzcFB3QUVBZ0hrNStmandJRUQ4SHE5K095eno3Qmx5eGFJQ0FDY0JQQ28xK3Q5VTI5S29zaGdBVklzaWZONFBGTUJQQW9BWGJ0MnhhT1BQb29XTFZwb2ptVXYrL2Z2eHl1dnZJSVZLMWFFTnIzaDlYcC9EVjZ0Z21JTUM1QmloZHZqOGJ3TzRJRjY5ZXJoOTcvL1BYcjI3S2s3azYxOS92bm5lUHJwcDNIOCtIRUErRkFwTlNnakk4T3ZPeGRSVFluVEhZQ29KaVFuSjA5U1NqM1NxRkVqeko0OUd4NlBSM2NrMjJ2V3JCbDY5KzZOZGV2VzRkU3BVOWNCYUhiZ3dJRkZ1bk1SMVJTdUFNbjIyclZyTjlUbGNzMXQwS0FCM256elRUUnYzbHgzcEpoeTZOQWgzSC8vL1RoeTVBZ0FqUEY2dlgvWG5ZbW9KckFBeWRhU2s1UC9uMUxxdjNGeGNaZE5uejRkblRwMTBoMHBKbjMxMVZjWVBudzQvSDcvbVVBZ2tKU2RuZjJkN2t4RTFjVXp3WkN0S2FWZUJuRFo0TUdEV1g0UmRNTU5OMkRFaUJGUVNsM3FkcnRuNmM1RFZCTzRBaVRiU2twSzZ1UjJ1ejl2MHFRSkZpeFlnSVNFQk4yUllwcmY3OGZnd1lPeGE5Y3VCSVBCVzdadTNicGNkeWFpNnVBS2tHd3JMaTd1V1FENDFhOSt4ZktMZ3ZqNGVJd2RPeGJBLy83ZkU5a1pDNUJzcVczYnRvbEtxVnVhTm0yS2Z2MzY2WTdqR0YyNmRFSExsaTBCNE1hVWxCVE9uTW5XV0lCa1MzRnhjUThCd0M5KzhRc294VWwrdENpbE1HellNQUNBYVpxUGFZNURWQzBzUUxLZHhNVEVCQkc1eisxMkl5MHRUWGNjeCtuUm93Zmk0K09obE9yejR4Ly91TGJ1UEVSVnhRSWsyMGxJU09paWxHcVluSnlNQmcwYTZJN2pPSFhyMWtYWHJsMEJvSDdEaGczNzY4NURWRlVzUUxJZEVla05BRGZkZEpQdUtJN1Z2WHQzQUlDSTNLNDVDbEdWc1FESmRwUlNkd0RGTzJTUUhtM2J0ZzNkdkZsbkRxTHFZQUdTclNRbUpqWlVTbDNmc0dGRFh1VkJveVpObXFCeDQ4WlFTdjA0S1NucFN0MTVpS3FDQlVpMkVoOGZud1FBMTF4emplNG9qcGVVbEFRQWNMdmRuVFZISWFvU0ZpRFppbExxT2dDNCt1cXJkVWR4dk91dnZ6NTBNMFZuRHFLcVlnR1NyWVFLMEtyanoxV3JWbUhHakJubHRxZWxwY0UwelF0Nmo5VFUxSnFPRlJGTm16WUZBSWpJVHpSSElhb1N0KzRBUkJkRFJLNVZTdUdxcTY3U0hhVWNFY0hzMmJNeGZ2ejRjby90M3IwYklsSm1XNTgrZmNLK2o4L25DL3ZZczg4K2k0NGRPOVpNMkJyUXVISGowRTNyL1dZUVhRQVdJTmxORXdDNDRvb3JkT2NvNTZPUFBrTExsaTNScmwwNzdOcTFDNy84NVMvTFBONjdkKzh5OTFldlhoMzJmVkpUVTdGczJiS0k1YXdwOWV2WEQ5MjhYR2NPb3FwaUFaS3RLS1grRHdCKzlLTWY2WTVTeG9rVEovRFBmLzRUczJiTndqdnZ2SU92di82NlRNR2xwS1JneFlvVmlJdUwwNWl5WmwxMjJXVUFBS1VVQzVCc2lRVklkbk1wQU5TcFUwZDNqakxTMDlOeCtQQmhEQjgrSFBuNStYanZ2ZmN1NkhXcHFhbTQ4c3F5UnhINC9YNzA3LysvRTZ6czI3Y1BXN1pzcWRHOE5hRjI3Wkt6b0YyaU13ZFJWYkVBeVc0dUFXQzV5eDhOR0RBQS9mdjN4MjkvKzFzTUd6WU1qUnMzUm84ZVBjbzhwL1FJZE1hTUdTVjdVUzVhdEtqTTgxSlRVOHRzcytwT01mSHg4YUdiMXZyTklMcEFMRUN5SmF0ZEFlS1NTeTdCdkhuekVCOGZqd0VEQmdDbytETytHR1N0M3d5aUM4UUNKRnNSa1VLbFZOMmlvaUpMalVHLysrNDdUSjA2RmNuSnlianZ2dnRRcDA0ZHpKdzVzOEk5UFV2djVOSzNiOStTMnlkUG5vVFA1MFBQbmoxeHlTWEZrMFdmenhmWjhGWGs5L3RETjR0MDVpQ3FLaFlnMmMwWkFIWFBuajFycVFLc1c3Y3U3cjMzWHJSczJSSXRXN1lzT1U3eDhPSER5TWpJS1BQY0RoMDZsTnllTW1WS3lVbTlOMnpZZ0Ztelp1Ry8vLzB2cnJubUdqejMzSE5vM0xneE5tN2NHTDF2NUNJVUZSWDNub2dVYW81Q1JCVDdQQjdQVm8vSEl6dDI3QkNyS2lvcWtzek1UQkVSOFhnODVSNXYzNzU5bWZ0bnpweVJQLy81enpKeTVFZzVjZUtFM0hqampmTHR0OS9La0NGRFpPM2F0VkhKWEJWNzl1d1JqOGNqeWNuSjMraitjMEZVRlR3VERObk5BUUE0ZXZTbzdoeGxmUGZkZDVnelp3NGVlZVFSOU9qUkF5Ky8vUElQdnNibjgySCsvUGtZTW1RSXJycnFLc3lZTWFQazJMcVdMVnZpbFZkZXdidnZ2b3V4WThjaUt5c3IwdC9DUmN2UHp3Y0FLS1dPYVk1Q1ZDVWNnWkt0aU1nM1NxbGI5dTdkaXh0dnZGRjNuQks3ZCs5R1hsNGU3cjc3YnZ6MXIzOHRPVVlPS0gvR0Y5TTBFUWdFY045OTk2Rk5temFZUFhzMkdqVnFWTzQ5cjdqaUNzeWNPUlBwNmVuNDR4Ly9pTW1USitNblA3SE9XY2NPSFRvVXVybFhadzZpcW1JQmtxMkl5RGFsRkhidDJxVTdTaG5kdTNjdnVVaHNhYSsrK2lvNmRlcFVadHZtelp2aGRydnh6anZ2bEQ2VW9NVFFvVU5MYml1bGNNY2RkK0NPTys2bytkRFZ0SC8vZmdDQWlIeXJPUXBSbFhBRVNyYWlsTm9Pd0hJRldKSHp5dy80MzA0dzRjb1BBTWFNR1JQUlREVmwyN1p0QUFEVE5BM05VWWlxaEFWSXR1Snl1YllDd002ZE8zVkhjYnl0VzdjQ0FGd3Uxd2JOVVlpcWhBVkl0cEtSa1hGVVJIWWNQWG9VdWJtNXV1TTQxdUhEaDNIZ3dBRUEyR3NZeG43ZGVZaXFnZ1ZJZHJRRUFOYXZYNjg3aDJPRlZuOGl3dFVmMlJZTGtHeEhLYlVDZ0dVUEVIZUNkZXZXQVFDVVVrczFSeUdxTWhZZzJVNWVYdDVhQUNlM2JObUNVNmRPNlk3ak9BVUZCVmk5ZWpWRTVJeFNhb0h1UEVSVnhRSWsyOW0xYTFjaGdILzUvZjV5VjFLZ3lGdTNibDNvTkdnZloyUmtGT2pPUTFSVkxFQ3lwV0F3T0JzQUZpeFlBQkhSSGNjeFJBVC8rdGUvUW5lbjY4eENWRjBzUUxLbHJWdTNHaUt5YnZmdTNmamtrMDkweDNHTXp6Ly9QSFQ4bjljd2pIVzY4eEJWQnd1UTdPd1pBSGp0dGRkS1g1cUhJaVFRQ0dENjlPSkZuMm1hejJtT1ExUnRjYm9ERUZYVndZTUhkemRwMHFSRGZuNyt0U0pTNWpKRFZQUGVmLzk5TEZteUJDS3lNVE16YzRMdVBFVFZ4UlVnMlZvZ0VCZ0Q0TXhiYjcyRjdPeHMzWEZpMXM2ZE8vSEtLNjhBd0ZuVE5IK3RPdzlSVFdBQmtxMWxaV1Y5YjVybVk0RkFBT1BIank5OWhRS3FJWGw1ZVhqaWlTZmc4L2xnbXVhZnRtN2RtcU03RTFGTjRBaVViTy9nd1lQZUprMmFOQzBvS0VoWnUzWXR1blhyaG5yMTZ1bU9GUk9PSGoyS2tTTkhZdmZ1M1FBd3p6Q01SM1ZuSXFvcFhBRlNURkJLalFMdzRiNTkrekJzMkRCczNyeFpkeVRieTg3T3hyQmh3L0R0dDk4Q3dLcVRKMDhPMDUySnFDWXAzUUdJYXBEYjQvRzhBV0FZQVBUcjF3OFBQL3d3bWpScG9qbVd2Unc5ZWhSejVzekJ2SG56UXNkWUxsUkszWjJSa2NGZGJTbW1zQUFwNW5nOG5sOERtQVRnTXFVVWJyNzVadlRzMlJPdFdyVkNvMGFOVUxkdVhiamR2QlkwQUFTRFFadytmUnBIang3Rjl1M2JzVzdkT3F4ZXZScW1hUUxBR1JINWcyRVlVM1huSklvRUZpREZwS1NrcEN2ajR1TCtER0N3VXVwUzNYbHM1aXlBQllGQTRMZFpXVm04NWhURkxCWWd4YlJXclZyVnExT256cjFLcVc0QWtnQTBBbEFmQUplQXhZSWlrZy9nR0lBc0VWa2ZEQWJmenM3T1BxNDdHQkVSRVJFUkVSRVJFUkVSRVJFUkVSRVJFUkVSRVJFUkVSRVJFUkVSRVJFUkVSRVJFUkVSRVJFUkVSRVJFUkVSRVJFUkVSRVJFUkVSRVJFUkVSRVJFUkVSRVJFUkVSRVJFUkVSRVJFUkVSRVJFUkVSRVJFUkVSRVJFUkVSRVJFUkVSRVJFUkVSRVJFUkVSRVJFY1djL3c4a1N2M2pjRG84OGdBQUFBQkpSVTVFcmtKZ2dnPT0iLAoJIlRoZW1lIiA6ICIiLAoJIlR5cGUiIDogImZsb3ciLAoJIlZlcnNpb24iIDogIjE3Igp9Cg=="/>
    </extobj>
    <extobj name="ECB019B1-382A-4266-B25C-5B523AA43C14-2">
      <extobjdata type="ECB019B1-382A-4266-B25C-5B523AA43C14" data="ewoJIkZpbGVJZCIgOiAiMjA4MDM4Njg1MjMzIiwKCSJHcm91cElkIiA6ICIxOTQ0MzA4MzEyIiwKCSJJbWFnZSIgOiAiaVZCT1J3MEtHZ29BQUFBTlNVaEVVZ0FBQXNJQUFBTDRDQVlBQUFCeDg1RVNBQUFBQ1hCSVdYTUFBQXNUQUFBTEV3RUFtcHdZQUFBZ0FFbEVRVlI0bk96ZGVYaFU1Y0grOGZ1Wm1ZUTFnT3k3aWxUVWFETG54SXJXRlZBVUs0c2JBckpJWmJHL3V0U3FkVVVVcXEwVyt4WnRWUkFCMmJjZ29xTFl1cjIyZFNzeldWekFGeXUwc29jdEpKQnQ1dm45QVprR1pDZkp5V1Mrbit2aXVzNmM1Wmw3a2dIdW5EeHpqZ1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EVWVNYnJBS2k1TWpJeTZsdHJyN0xXWG1xTXVWQlNPMG5OSkNWNUhLMm1LTFBXYnBPMDNoanpEMGtmRmhZV3ZyVnExYXBkWGdjREFBQkhSaEhHRDV4enpqa25KU1VsM1N2cGRrbU52TTRUVDZ5MWhkYmF5ZEZvOUhjNU9UbWJ2YzREQUFBT2pTS00vV1JrWk53WWpVWW5HV05PTXNZb0dBenF3Z3N2bE91NmF0ZXVuWm8wYWFKQUlPQjF6QnFockt4TU8zZnUxSVlOR3hRS2hmU1BmL3hELy96blAyV3RsYVI4U1hlRlFxSHAzcVlFQUFDSFFoRkdPYi9ydXM5SXVrdVNMcjMwVXQxMTExMDYrZVNUUFk0Vlg5YXZYNjlubjMxV2YvbkxYOHBYVFEyRlFxTWxsWGtZQ3dBQUhBUkZHSklVY0YzM0pVbTNwS1NrYU15WU1lclJvNGZYbWVMYUo1OThva2NlZVVUYnQyK1hwQ1hHbVA0clZxd285VG9YQUFENEw3L1hBZUE5eDNHZU5zYjh2eFl0V21qS2xDbHlYZGZyU0hHdmZmdjJ1dUtLSy9UaGh4OXExNjVkWjBocXYySERodGU4emdVQUFQNkxNOElKTGhnTUR2TDVmTE9iTkdtaTZkT25xME9IRGw1SHFsVTJiZHFrWWNPR2FjdVdMWkowUnlnVStwUFhtUUFBd0Y0VTRRVG1PRTViWTh6WGZyKy8wWFBQUGFldVhidDZIYWxXK3VLTEwzVHJyYmVxdExTMHNLeXNMQzAzTi9kZlhtY0NBQUNTeitzQThJNHg1bytTR2cwWU1JQVNYSVhPUHZ0czNYYmJiVExHTkFnRUFwTzl6Z01BQVBiaWpIQ0NTa3RMNnhvSUJENXAwNmFORmk5ZXJPVGtaSzhqMVdxbHBhVWFNR0NBMXF4Wm8wZ2tjbVYyZHZZN1htY0NBQ0RSY1VZNFFmbjkvc2NsYWVUSWtaVGdhcENVbEtRNzc3eFQwbisvOWdBQXdGc1U0UVNVbnA2ZWFveTVzbDI3ZHVyVHA0L1hjUkxHSlpkY29rNmRPa25TK1JrWkdjeEZBUURBWXhUaEJPVDMrMGRJVXI5Ky9XUU1zMk9xaXpGR1E0WU1rU1JGbzlGZmVod0hBSUNFUnhGT01LbXBxY25XMnFHQlFFRFhYWGVkMTNFU1R2ZnUzWldVbENSalRLOVRUam1scnRkNUFBQklaQlRoQkpPY25IeUpNYWFwNHpocTBxU0oxM0VTVHNPR0RYWHBwWmRLVXVPbVRadjI5VG9QQUFDSmpDS2NZS3kxVjBqU2hSZGU2SFdVaE5XdFd6ZEprclgycHg1SEFRQWdvVkdFRTR3eHByZTA5NE5iOEVaNmVucjU0c1ZlNWdBQUlORlJoQk5JYW1wcVUyUE1tVTJiTnRYSko1L3NkWnlFMWFaTkc3VnExVXJHbUZQUzB0SmFlcDBIQUlCRVJSRk9JRWxKU1dtUzFMbHpaNitqSkx5MHREUkpVaUFRdU1qaktBQUFKQ3lLY0FJeHhwd2hTYWVlZXFyWFVSTGVtV2VlV2I2WTRXVU9BQUFTR1VVNGdaUVg0ZG95TFNJU2lXanMyTEdLUnFQN3JkKzllN2NlZSt3eEZSY1hlNVRzeU5xMWF5ZEpzdGFlNW5FVUFBQVNWc0RyQUtnKzF0clRqVEhxMkxHajExSDJzMlRKRW8wZlAvNm85MSt4WW9Va2FlUEdqZnIwMDAvbDgrMy84OXlzV2JOVVhGeXNPblhxVkdyT3l0U3FWYXZ5eFpyMXpRQUFBS2lOSE1jSnU2NXJ2L25tRzF1VFJLTlJXMVpXWnN2S3lxenJ1bmJYcmwyeHh3ZGJWKzdqanorMlAvLzV6L2NiYTkyNmRiWmJ0MjUyM2JwMU5oS0oyT0hEaDlzdFc3WlU5MHM2b3JWcjExclhkYTNqT0t1OGZsOEFBSkNvT0NPY1FJd3hyU1hwcEpOTzhqcktmb3d4OHZ2OXNjYytuMisveHdkYk4zejRjSDMxMVZjeXh1aWlpeTdTbmoxNzlQbm5uMnZjdUhFYVBIaXcyclp0SzBucTI3ZXZKa3lZb04vOTduZlY4MktPVXFOR2pTUkp4cGhtSGtjQkFDQmhVWVFUU3dOSnFsKy92dGM1VHRpMGFkTTBkdXhZZGUzYVZWZGNjWVY2OXV5cHA1OStXcDkvL3JraWtZamVmLzk5N2RxMVM0V0ZoY3JQejFkMmRuYkY2L2Q2cm03ZDJOMlY2M21aQXdDQVJFWVJUaXoxSkNrNU9kbnJISlZpMWFwVit0blBmcVpObXphcGJkdTJ1dnp5eS9XakgvMUk3ZHUzVi9QbXpkVzBhVk0xYnR4WVM1Y3UxY3N2djZ4bm4zM1c2OGd4U1VsSjVZdTE0NXNCQUVBY29nZ25JR09NMXhIMms1R3gveFhFTHI3NGh6ZGNxN2h1MUtoUkdqSmtpTFp1M2FxT0hUdnEzWGZmMWVtbm42NXp6ejFYNTU1NzdnK083ZFdybDNyMDZGSDV3U3RIemZwbUFBQ1FRQ2pDQ2NSYVcyU01hVmhjWEZ5anBrZVVYd1dpcEtSRUYxeHdnVDc3N0xQOTVnTm5aR1RvbzQ4KzJpOXpkbmEyVWxKU1ZGQlFvSTgvL2poV3BqTXlNdFN5NWY0M2E5dXhZNGMrL3ZqamFuZ2xSNiswdExSOHNlWmU0dzBBZ0ZxT0lweFlDaVUxM0xOblQ0MHF3dVcyYk5taVJvMGEvZUNEY2dlVG5wNnVxNisrV3NPR0RWTkJRWUYrK2N0ZlN0bzc3ZU90dDk3YWI5OExMcmlnU3ZLZWlQSnJIRnRyaXp5T0FnQkF3dUtHR2duRUdMTkprclp2Mys1MWxJUDY1Sk5QbEpxYWV0VDdqeGd4UXExYnQxWkpTWW0rKys2N0treFcrZkx6ODhzWHQzcVpBd0NBUkVZUlRpd2JKQ2t2TDgvckhEL3dyMy85U3krODhJSUdEaHg0MU1jc1diSkVPM2JzMEcyMzNhYWYvL3puK3RlLy9sV0ZDU3ZYenAwN0pVbkdHSW93QUFBZVlXcEVBckhXZm1PTXVmSS8vL21QemovL2ZLL2p4THoyMm12Nnd4LytvRkdqUnVuQ0N5ODhxbVBtenAyckJRc1dhTktrU1dyWnNxWFMwdExVcVZNbmxaYVdxbS9mdmxXYytNUnQyclNwZlBFL1h1WUFBQ0NSVVlRVGlMVjJwVEZHYTlhczhUcktmbHExYXFVLy92R1BjaHpub050SGpScFY4WEpqa3FSVFRqbEZVNlpNVWJObWUrOUhjZFpaWjBuYWUzV0ovL21mLzlsdjM3dnZ2cnNLVXArWTlldlhTNUtzdGQ5NkhBVUFnSVJGRVU0Z3hwaFZrbXBjRVQ3UzJlblJvMGYvWU4yaFBnQjNZQWsrMURxdnJWeTVVcElValViREhrY0JBQ0JoTVVjNGdmaDh2bXhKV3IxNnRkZFJFbDUyZHJZa3llZnovYzNqS0FBQUpDeUtjQUpac1dKRm5yWDIvL0x5OHZUOTk5OTdIU2RoYmQ2OFdSczJiSkNrLzRURDRmVmU1d0VBSUZGUmhCUFA2NUwwMFVjZmVaMGpZWldmRGJiV2NqWVlBQUFQVVlRVGpESG1MNUwwOTcvLzNlc29DZXZERHorVUpCbGpsbmtjQlFDQWhFWVJUakRidG0zN1FGTCtQLy81VCszYXRjdnJPQWxuOSs3ZGV1Kzk5MlN0TFRUR0xQWTZEd0FBaVl3aW5HRFdyRmxUSkdsV2FXbXBYbnZ0TmEvakpKd1BQL3l3L1BiS2I2OVlzV0szMTNrQUFFaGtGT0VFRklsRXBralM0c1dMWmEzMU9rN0NzTlpxMXF4WjVRK2Y4eklMQUFDZ0NDZWs3T3pzc0xYMnc3VnIxMnI1OHVWZXgwa1luM3p5U2ZuMWcwUGhjUGhEci9NQUFKRG9LTUtKNjFGSm1qUnBra3BMUzczT1V1dVZsWlhwdWVmMm5nU09ScVBqUEk0REFBQWsrYjBPQUc5czNMaHhiWnMyYlg2OGMrZk8wNjIxK3ZHUGYreDFwRnB0L3Z6NWV2MzExMld0L1h0V1Z0YjlYdWNCQUFDY0VVNW9aV1ZsZDBncWZPV1ZWNVNibSt0MW5GcHI5ZXJWZXZiWlp5VnBUelFhL2VIOW9nRUFnQ2Nvd2drc0p5Zm51MmcwK3N1eXNqTGRkOTk5MnJScGs5ZVJhcDF0MjdicFY3LzZsVXBLU2hTTlJzZG5aMmQvNlhVbUFBQ3dGMU1qRXR6R2pSdERiZHEwYWJkNzkrNk1Eejc0UUpkZGRwbFNVbEs4amxVcjVPWGw2ZWMvLzduV3JsMHJTUXZENGZCZFhtY0NBQUQveFJsaHlCanpDMGxMMXExYnB5RkRodWp6enovM09sTGN5ODNOMVpBaFEvVHR0OTlLMHJ2NStmbER2TTRFQUFEMlo3d09nQm9qNExydVZFbERKS2xQbno0YU5XcVUyclJwNDNHcytKS1hsNmVYWDM1WkN4Y3VMTDlHODZ2R21KdFdyRmpCcFRrQUFLaGhLTUxZait1Nm95VTlMYW1STVVZWFgzeXhldlRvb1M1ZHVxaEZpeFpxMkxDaEFvR0ExekZyaEVna29vS0NBdVhsNVduVnFsWDY4TU1QOWQ1Nzd5a2FqVXBTb2JWMmJEZ2Nmc2JybkFBQTRPQW93dmlCdExTMGxuNi8vMGxKQTR3eERiek9FMmYyU0ZwY1ZsYjJRRTVPenZkZWh3RUFBSWRHRWNZaGRlblNKYVYrL2ZxRGpUR1hTVXFUMUVKU1kwbWNFdDRyWXEzZEtXbXJwQnhyN1VlUlNHUkdibTd1ZHErREFRQUFvQlp5WGRlNnJtdTl6Z0VBQU9JYlY0MEFBQUJBUXFJSUF3QUFJQ0ZSaEFFQUFKQ1FLTUlBQUFCSVNCUmhBQUFBSkNTS01BQUFBQklTUlJnQUFBQUppU0lNQUFDQWhFUVJCZ0FBUUVLaUNBTUFBQ0FoVVlRQkFBQ1FrQ2pDQUFBQVNFZ1VZUUFBQUNRa2lqQUFBQUFTRWtVWUFBQUFDWWtpREFBQWdJUkVFUVlBQUVCQ29nZ0RBQUFnSVZHRUFRQUFrSkFvd2dBQUFFaElGR0VBQUFBa0pJb3dBQUFBRWhKRkdBQUFBQW1KSWd3QUFJQ0VSQkVHQUFCQVFxSUlBd0FBSUNGUmhBRUFBSkNRS01JQUFBQklTQlJoQUFBQUpDU0tNQUFBQUJJU1JSZ0FBQUFKaVNJTUFBQ0FoRVFSQmdBQVFFS2lDQU1BQUNBaFVZUUJBQUNRa0NqQ0FBQUFTRWdVWVFBQUFDUWtpakFBQUFBU0VrVVlBQUFBQ1lraURBQUFnSVJFRVFZQUFFQkNvZ2dEQUFBZ0lWR0VBUUFBa0pBb3dnQUFBRWhJRkdFQUFBQWtKSW93QUFBQUVoSkZHQUFBQUFtSklnd0FBSUNFUkJFR0FBQkFRcUlJQXdBQUlDRlJoQUVBQUpDUUtNSUFBQUJJU0JSaEFBQUFKQ1NLTUFBQUFCSVNSUmdBQUFBSnlYZ2RBRGdTeDNGNlNPcFYvdGdZYzQ4a1dXdWZxYkRieCtGd09MTzZzd0VBZ1BnVjhEb0FjQlRLeXN0dlJSWFhSU0tSNjZvM0VnQUFpSGRNalVDTkZ3NkgvMjZ0M1hhWVhmTEx5c3JlckxaQUFBQ2dWcUFJSXg2VVNacC9tTzEvL2ZMTEwwdXFLd3dBQUtnZEtNS0lGNHNQdGNGYXU3QTZnd0FBZ05xQklveTRzR3ZYcm84azVSKzQzbHBidUgzNzlpVWVSQUlBQUhHT0lveTRzSHIxNm1KcjdhSUQxeHRqM2x1elprMlJGNWtBQUVCOG93Z2pibGhyZjNCNXRHZzB5aVhUQUFEQWNhRUlJMjVzM3J6NUEwbUZGVmJ0S1MwdHBRZ0RBSURqUWhGRzNGaS9mdjF1U1JYbkEzLzQ1WmRmRm5pVkJ3QUF4RGVLTU9KS05CcXRPRStZRDhrQkFJRGpSaEZHWE5telo4Kzdrb3FzdFNXbHBhVUx2TTREQUFEaUYwVVljV1hWcWxXN3JMVnZHR1ArbHB1YnU5M3JQQUFBSUg0RnZBNEFIQ3RyN1FKSnJiM09BUUFBNHB2ZjZ3REEwVXBMUzJ2ZnJsMjdjY2FZWjR3eHZtYk5tbjI4ZWZObXpnb0RBSURqWXJ3T0FCeEphbXBxeCtUazVIdU5NYmRKU3Fxd3FVelNORWxQaDBLaDFkNmtBd0FBOFlvendxaXhITWM1dVczYnRrOEVBb0VaeHBnTGZENmZ2MXUzYnJyOTl0dmw4L24wM1hmZitheTFHWkorMGJwMTY0NnRXN2YrZXVQR2pkdTh6ZzBBQU9JRFo0UlI0d1NEd1ZPTU1iODJ4b3lVRlBENWZPcldyWnR1dSswMmRlclVLYmJmOTk5L3J4ZGZmRkh2dlBPT0lwR0lKRVVrelloRUlyL0x6czcreHFQNEFBQWdUbENFVVdPa3BhV2Q2dmY3eXd1dzMrLzNxM3YzN2hvOWVyUk9QZlhVUXg2M2J0MjZXQ0V1S3l1VDloYmltV1ZsWmIvTHljbFpWVTN4QVFCQW5LRUl3M1BubkhOT3A2U2twUHNsM2FwOUJiaEhqeDRhUFhxMFRqbmxsS01lWi8zNjlYcnh4UmUxZlBseWxaV1Z5Vm9ibFRTcnJLenN0N201dVN1cktENEFBSWhURkdGNEppTWo0N1JvTlBxQU1XYTQ5aFhneXkrL1hMZmRkcHM2ZHV4NDNPTnUyTEJCa3laTjBsdHZ2UlVyeE1hWU9kYmEzNGJENGE4cTd4VUFBSUI0UmhGR3RYTmR0N08xOWdGSnc0MHh2a0Fnb0N1dXVFS2pSbzA2b1FKOG9JMGJOOFlLY1dscGFma1o0bm5SYVBUSjdPenNMeXZ0aVFBQVFGeWlDS1BhcEtlbm4yNk1lY0FZTTZ4aUFSNDllclE2ZE9oUVpjKzdhZE1tVFpvMFNjdVdMYXRZaUJkRUlwRW5jbkp5dnFpeUp3WUFBRFVhUlJoVkxpMHRyWXZmNzM5UTBsQmpqQWtFQXJyeXlpczFldlJvdFd2WHJ0cHliTjY4V1pNblQ5YWJiNzZwa3BJU1dXdXRNV1poYVducGIzSnpjM09yTFVnY1NrdEx5enR3bmQvdmIyeXRMWTVHbzBVVjErZmw1VTFadjM3OUE5V1hEZ0NBNDBNUlJwVTU1NXh6emdnRUFnOUpHbXlNTVVsSlNiRUMzTFp0Vzg5eWJkbXlSWk1uVDlZYmI3eFJzUkF2c3RZK0VRNkhzejBMRmtlYU4yOCtxbVhMbG5kLzlkVlhsMG5hNUhVZUFBQ09CMFVZbGM1MTNUTWxQU3hwa0NTVGxKU2txNjY2U3FOSGoxYWJObTA4VHZkZmVYbDVzVUpjWEZ3c1NkWmF1OWhhKzV1c3JLd3NyL1BWVVBVNmR1ejRoL3IxNjNldFg3KytzMzc5K3Z2cjE2OS8zcVpObThZWEZoYnlRd1FBSUs1UWhGRnAwdFBUVTMwKzMwUEdtSUdTVEhKeXNucjE2cVZSbzBhcGRldldYc2M3cEx5OFBFMlpNa1ZMbHk2TkZXSkpTeUtSeVBqczdPeXd4L0ZxakFZTkdseCt5aW1uL0xtZ29PQ3p0V3ZYM3VhNmJrRW9GS3JidkhuellXM2F0SG0wb0tEZ0grdlhyMys0dUxqNC83ek9DZ0RBMGFBSTQ0U2xwYVdkSFFnRUhwWTBRSktTazVOMTlkVlhhOVNvVVdyVnFwWEg2WTdlMXExYlk0VzRxS2hJMm51R2VLa3habndvRkZyaGRUNnZKQ2NubjlteFk4ZUo5ZXJWTzN2ZHVuVy8zTFp0MndKSmNsM1hoa0toSkVsbGt1cTNhOWZ1NFJZdFd0eTFaY3VXU2V2V3JidFBVdFRUNEFBQUhBRkZHTWN0SXlQakhHdnRJNUw2UzFLZE9uVjA5ZFZYYStUSWtYRlZnQSswYmRzMlRaa3lSYSs5OWxwNUlaYTFkcW1rOGVGdytKL2Vwdk5FcXpadDJvemNzR0hEUkVtN3lsZWVkdHBwUzc3OTl0dnJWS0h3MXFsVHAwdEtTc3FsZVhsNWs3MElDZ0RBc2FBSTQ1ZzVqcE11NlJGanpBM1MzZ0w4MDUvK1ZDTkhqbFRMbGkwOVRsZDV0bS9mSGl2RWUvYnNLVi85UmpRYUhaZVZsZlc1bDltODREaE9XU1FTMlhHbzdYNi92MGs0SEc0Z3FiZ2FZd0VBY053b3dqaHF3V0F3YUl3Wlk0eTVUdHBiZ0h2MzdxMFJJMGFvUllzV1hzZXJNdHUzYjlmTEw3K3MxMTU3VGJ0Mzc1WWtXV3VYUlNLUmNUazVPWjk2SEsvYTdKc0tVVTlTMGZGc0J3Q2dwcUVJNDRqUzB0TGNRQ0R3aUtSckphbHUzYnF4QXR5OGVYT1AwMVdmSFR0MmFPclVxWHIxMVZjckZ1SzNJNUhJNHprNU9aOTRISy9LVVlRQkFMVU5SUmlINUxwdWhyVjJqREdtcjdTM0FQZnAwMGNqUm94UXMyYk52STdubVowN2Q4WUtjV0ZoWWZucWQ2eTFqNFhENFkrOXpGYVZLTUlBZ05xR0lvd2ZjQnpuWEVtUEdtTjZTMUs5ZXZYVXQyOWYzWHJycldyYXRLbkg2V3FPL1B6OFdDRXVLQ2lRSkZsci8ycXRmU3dySyt2dkhzZXJkSzdyMnRMUzBuV0gycDZVbE5TT0lnd0FpQ2NVWWNTa3A2ZWY1L2Y3SDVYMFUybHZBZTdYcjU5dXZmVlduWFRTU1I2bnE3bnk4L00xZmZwMFpXWm14Z3F4cEhmTHlzb2V6OG5KK2NqTGJKVnAzMVVpYnBSVWVyRHRwNTU2NnJ6dnZ2dHV5S0cyQXdCUTAxQ0VvYlMwdEs1K3YzK3NNYWFYSk5Xdlh6OVdnSnMwYWVKMXZMaXhhOWN1dmZMS0sxcTBhSkYyN1lwZFplejlmVk1tL3RmTGJBQUE0SWNvd2duTWNad0x0SGNLeEZYUzNnSjg3YlhYNnRaYmIxWGp4bzA5VGhlL0Nnb0s5TW9ycjJqaHdvV3hRbXl0L1ZEUzJIQTQvS0czNlFBQVFEbUtjQUlLQm9NLzhmbDhZeVgxbEtRR0RScm91dXV1MC9EaHd5bkFsYWlnb0VBelpzelF3b1VMbForZlg3NzZvMGdrTWpZN08vdDlMN01CQUFDS2NFSUpCb01YR21NZU04WmNMa2tOR3phTUZlQkdqUnA1SGEvV0tpd3NqQlhpblR0M2xxLyttNlN4b1ZEb1BRK2pBUUNRMENqQ0NjQjEzWXNsUFNhcHU3UzNBRjkvL2ZVYVBueTRVbEpTUE0yV1NIYnYzcTJaTTJkcS92ejVzVUpzcmYySDlrNlorS3UzNlFBQVNEd1U0VnJNY1p4TGpER1BTZW9tU1NrcEticmhoaHMwYk5nd0NyQ0hkdS9lclZtelptbisvUG5hc1NOMngrSlBvdEhvbzFsWldYL3hNaHNBQUltRUlsd0xCWVBCeS9aTmdiaFUybHVBYjd6eFJnMGJOa3dOR3piME9oNzIyYk5uVDZ3UWI5KytYWkprcmYzTUdQTm9LQlJhN25FOEFBQnFQWXB3TGVLNmJuZnRuUUp4c1NRMWF0UW9Wb0FiTkdqZ2FUWWMycDQ5ZXpSbnpoek5temRQMjdadGt5Ulphei9mVjRqZjlqZ2VBQUMxRmtXNEZuQWNwNGVreDQweEYwcFM0OGFOMWI5L2Z3MGRPbFQxNjlmM09CMk9WbEZSVWF3UWI5MjZ0WHoxaW4xVEp0NlNaRDJNQndCQXJVTVJqbC9HY1p3ZXhwakhKZjFFMmx1QWI3cnBKZzBaTW9RQ0hNZUtpb28wZCs1Y3paMDd0MkloRGtlajBURlpXVm5MUkNFR0FLQlNVSVRqajBsUFQ3L0M3L2MvTHVsOFNXclNwRW1zQU5lclY4L2plS2dzeGNYRm1qZHZudWJNbWFPOHZEeEprclUyS3hLSlBKcVRrL09HS01RQUFKd1FpbkQ4TUs3cjlwVDB1S1N1a25UU1NTZHB3SUFCR2p4NHNPcldyZXR0T2xTWjR1Sml6WjgvWDNQbXpOR1dMVnZLVitkWWE4ZUV3K0hYUlNFR0FPQzRVSVJyUHVNNHpsWGFPd2Y0eDlMZUFqeHc0RURkZlBQTkZPQUVVbEpTb2dVTEZtajI3Tm5hdkhseitlcmNmWE9JbDBxS2VoZ1BBSUM0UXhHdXVYekJZTENYTWVaeFkweUdKRFZ0MmxTREJnM1NvRUdEVktkT0hhL3p3U01sSlNWYXVIQ2haczJhRlN2RTF0b3ZvOUhvbU96czdOZEVJUVlBQU5VbEdBeisxSFhkcXpJeU1wSXFZVGhmZW5yNk5hN3JybkJkMTdxdWE2KzQ0Z283YmRvMFcxUlVaS3ZheG8wYmJkKytmVzBrRXFueTUvTEt1KysrYTRjTUdXSkxTa3BzSkJLeDRYRFlUcGd3d1phV2xoN3gyRysrK2NhT0hqM2FYbkRCQmZiU1N5KzFmL25MWDZ5MTF1Ymw1ZG5ldlh2YlZhdFdWWFg4bUpLU0VqdG56aHpicTFjdlcvNWVjVjMzUzhkeHJwZmtxNFQzSWdBQXRScG5oQ3VCNHpnVGpESDNXR3QzR0dOZXQ5WXUycjU5K3p0cjFxd3BPb1poZkk3alhLTzlVeUNDa3RTc1dUUGRmUFBOR2pod29KS1RrNnNtZklMWnNXT0hycnZ1T3Izd3dndnEwcVdMZXZic0tXT004dkx5OVBISEh4LzI2L3o5OTk5cnlKQWhHalpzbVByMzc2K0NnZ0lWRnhlclE0Y09rcVEzMzN4VHI3enlpdWJObXllZnIvcDZhR2xwcVRJek16Vno1a3h0M0xpeGZQWEtmVk1tRmt1S1ZGc1lBQURpQ0VXNEVwUVg0WXJyckxVRnhwZzNvOUZvWmpRYVhaYVRrMU40aU1OOXdXQ3c5NzRwRU9tUzFLSkZDOTE4ODgyNjZhYWJhbXdCM3JScGsxcTFhdVYxakdQMjV6Ly9XYXRXcmRLenp6NHJTVnE1Y3FWS1MwdDF5eTIzSExFSVAvVFFRL0w3L1JvL2Z2eEJ0MGVqVWZYcDAwZTMzMzY3cnJycXFpckpmemlscGFWYXZIaXhaczZjcVEwYk5wU3ZYaVhwMFZBb2xDa0tNUUFBKytIWHAxWEVHTk5RMGswK24yOUJJQkRZN0xydVl0ZDFCMmRrWkRRdTN5Y1lERjdodW02V3orZGJZb3hKYjlHaWhlNisrMjY5L3ZyckdqSmtpQ2NsT0RjM1Z4a1pHZHE5ZS9kQnQrZm41MnZpeElrYVBuejRVWSsxZE9sU2RlL2VYUk1tVEpBa2ZmYlpaeG8wYUpDNmR1MnEzcjE3NitPUFA5NXYvMDgvL1ZTREJnM1MrZWVmci83OSsrdnJyNytPamJsanh3N2RjODg5dXVDQ0M5UzdkMjlOblRwVkdSa1pLaWtwa2JSMy91elRUeit0YnQyNjZhS0xMdEpERHoya2dvS0MyUEhMbHkvWEZWZGNFWHQ4eGhsbkhOWFhKUktKNklNUFBsQ2ZQbjBPdVkvUDUxUDM3dDIxZkxrM2QwZE9Ta3JTVFRmZHBDVkxsdWlCQng1UTI3WnRKYW1McFBtTzQzd2REQWI3ZWhJTUFJQWFLdUIxZ0JNUkRBYXY5dmw4UC9ZNmg3WDJnaVBzVWwvU3RaS3VqVWFqeGE3ci9sVlNaalFhZlU1U0EwbEtUVTNWNU1tVGEreFZJTXB2OHJCbzBTTDE3ZHRYaXhZdE91cGpQLzMwVTczKyt1dXlkdTlWdmdvTEMvWElJNCtvYytmT2V1NjU1L1RiMy81V1M1Y3VqZTIvZVBGaVBmdnNzMHBPVHRZamp6eWk4ZVBIYTg2Y09aS2tzV1BIYXMrZVBiSHhmdjNyWCsvM1hMLzV6Vy8wL2ZmZmE5NjhlYXBUcDQ0ZWZQQkJQZlBNTXhvN2RxeTJiZHVtZGV2VzZheXp6anJtMS8vOTk5K3J1TGhZbXpadFV0KytmYlY1ODJZNWpxUEhIbnRNTFZ1MmpPMlhtcHFxWmN1V0hmUDRsU2tRQ09qR0cyOVVuejU5OUt0Zi9VcWZmUEtKakRFL01zYk1kUnpuUTJOTXhkUFZzVXV2MmZKdmtDUmpqRDNZUGdkNWZORGpqekRHSWNjNzBRemx5eFdHT1pyeGZqRDJVUnlmRUJrT0Z1WllNeHg0ZkdWa09IQy9veG52d0F3NnVxOUpwV2JROFgxZkRqZEdqY3BRR2UvUDR4bXZFcjR2aHh5akJtYW95dmVuakRFMkdvMGVkci9EZlUzS3QrMGI0NmoremxscnQ0WEQ0VC9Mbzk5YXhuVVJOc1lzbHVUNTVST01PYjRaSnNhWXV5UTlJS256bDE5K3FmNzkrK3UyMjI1VHo1NDlGUWpVbkcvTm9rV0xOR3ZXTFBYbzBVTno1ODVWbzBhTmp1bjRvVU9IcWtHREJySEgzYnAxVTFGUmtiNzk5bHMxYk5oUTY5YXRVMWxaV1d6NzdiZmZydWJObTB1U0Jnd1lvRHZ2dkZQUmFGUTdkKzdVMy83Mk44MllNU08yZmVUSWticmpqanNrU2R1M2I5ZXlaY3MwWjg2YzJMU053WU1INjhFSEg5VFlzV05qVjFobzBhTEZNWDhOQ2d2M3ptekp6czdXekprelZWcGFxdnZ2djErUFAvNjQvdnpuUDhmMmE5R2loYlp2MzY2eXNqTFB2b2RsWldYNjRJTVA5T0tMTCtxNzc3NHJYLzF2YSswNFNUY2NzSHZzeld1Tzk0MzgzK05QNVBCS0c2TXl4cWtKcjZVbVpLaXNjV3JDYTZrSkdTcHpuTnJ3OWVEcldmTXlXR3RQYUp6eUxuNHNZeGhqbEo2ZW5wdWRuZjMrY1QveENhZzViZXM0R0dQS1MvQmpYdWF3MXZZMHh2emtNTHZzbHZTMnBKeG9OUHB1ZG5iMjN5cHNtKzQ0emkyUzdsKzNidDJQeG93Wm94ZGVlQ0ZXaUpPU0t1TkNGQ2ZtdSsrK1V6UWFWYU5HamVUMyszK3dQUktKNkx6enpvczlQdSs4OC9UQ0N5L0VIcmR2MzM2Ly9aOTc3amt0WGJwVWFXbHBzY3ZBVmZnSlZNMmFOWXN0cDZTa3lGcXJzckt5MkFmQlRqNzU1UDIybDl1NGNhT3N0Um80Y09BUE1wYVdsaDdYWDlCeTVYZnNHejE2ZE93SGdWdHV1VVYzMzMyM290Rm83TU54NVdQLzhPUlQxU3NySzlONzc3Mm5TWk1tYWMyYU5lV3IxMHFhRUFxRlhwUlVKdW5sQXc0elIxcSs3TExMOXZ1QzdkcTFLL2E0cUtnb3RseGNYTHpmZm1WbFpiSEhiZHEwaVMyWGxKVHN0MTlwYVduc2NTUVNpUzFYUEw1OGZmbDc0MkRiRGx5V3BHZzArb050alJvMTJtKy9pdnNjT0ViRmJkWmFJeWwyKy9LSzJ3NjFYUEc0aXR2cTFhdDN6TWRVWEYvK202T0RiVHZTZUJXWGs1S1NEcnIrYURJY2FZeERMUi80T0JBSUhOVitoeHZ2VUdNYzdoaFZlSS83L2Y2anlsRHhtSVB0Vi83RDcyR2U5NGl2THhBSUhEYnJrVjVUK2IvUng1TDd3UDM4ZnY5Ulp6alkrbVBOY0todFBwL3Z1RE1jWW94S3pYQTBlUTRjNDJqZkR4VzNIZWI0bzg1Z3JUM2llK053MnlwK2I0ODNneVJUL245bCtYN1cyc0hHbU01K3Y5K3prNXB4WFlUTGhVS2h4NzE4ZnNkeFVpUWRXSVIzU1hyVFdwc1ppVVRlT3N5SDVTTGhjUGhsN1MzRXd5VGR2Mzc5K3RNZmZmVFJXQ0crOHNvclBTM0U5OTEzbjI2OTlWYk5uajFiTjZvLytLY0FBQ0FBU1VSQlZONTRvM3IyN0ttQkF3Zkd6cnI2L1g2dFdMSGlrTWRYTEo3ZmYvKzlwaytmcm9VTEY2cFRwMDc2K09PUGozcE9iY09HRFNWSm16ZHZqaTF2MnJRcHRyMXAwNmFTOWw2OW9YWHIxajg0dnZ3czh0YXRXL2NyMEVlalE0Y09xbCsvdmdvS0NtTGpHR05VcDA2ZC9hNFFrWmVYcDBhTkdsWHI5NnVzckV6dnZ2dXVKazJhcExWcjEwcVNyTFZyckxVVHNyS3lKbWx2QVQ2VXcvM0tUWkwwd1FjZm5IREdDc1g4aEt4ZXZicFN4Z0VBZU05eG5QTWxkZll5QXgrV3EwVFcyaDNXMmhuVzJyN2J0bTFyR1FxRkJvYkQ0VVdIS2NFVlJjTGg4TlJ3T0h4bU5Cb2RMbW5WaGcwYk5IYnNXUFhyMTA5TGx5NVZhV2xwVmIrRVEycmF0S251dU9NT3paOC9YdzBiTnRUUW9VT1BhNXp5S1JBYk5teFFmbjYrNXM2ZGU5VEhkdWpRUWFlZGRwcWVlKzQ1NWVmbmE5MjZkWm94WTBac2U2dFdyZVM2cmlaTW1LQk5tellwRW9ub20yKyswV2VmZlNacDc3U0ZsaTFiNnF1dnZqcm0zSUZBUUgzNjlORWYvdkFIN2RpeFExdTJiTkdVS1ZQVXExZXYvZmI3NnF1dmxKcWFlc3pqSDQreXNqSzkvZmJidXVHR0cvVFFRdzlwN2RxMXN0WitaNjM5ZVRnYzdweVZsZlZuSGI0RUF3Q1EwQ2pDbGNCYSs3NmtxM3crWDh0d09Ed3NIQTR2UGNackNGY1V6Y3JLbWg0S2hjNktScU8zU0ZxNWNlTkdQZjc0NCtyYnQ2OWVlKzIxMkJVU3ZKQ1NrcUlSSTBab3laSWx4M1g4S2FlY29nRURCdWkrKys3VDBLRkQ5Wk9mSEc1R3lRODk5ZFJUMnJwMXEzcjI3S2tISG5oQTExNTdyU1RGNXVNKzlkUlQ4dmw4dXVHR0czVGhoUmZxc2NjZTIyK2FRcytlUGZYWHYvNDE5amdqSTBPMzNIS0xKT21DQ3k1UVJrYUdNakl5SkVuYnRtMVQxNjVkdFczYk5rblNYWGZkcFpZdFc2cDM3OTY2OGNZYmRmcnBwK3ZlZSsrTmpXV3QxWHZ2dmFlZVBYc2UreGZtR0pTV2x1cXR0OTdTRFRmY29JY2ZmbGovK2M5L0pPbGZrbTRMaDhNL0NvZkRMNHBMcFFFQVVMdVYzMDNMNnh4VnpPZTY3bURIY2I0cWY3MVhYWFdWZmZYVlYyMXhjYkZOZEV1WExyVzlldlU2NnYzejh2THNwWmRlYWxldlhuM0VmZDkrKzIxN3h4MTNIUFhZeTVjdnQ5ZGVlNjB0S1NrNTZtT09SVWxKaVgzenpUZHRuejU5S3Q1SmJyWHJ1aVBGRDdVQWdEampPTTViKy80dnEvNkw3Ky9EZjU0MVh6UVVDczBLaDhPcDBXaDBzTFgyeTgyYk4ydjgrUEhxMDZlUFhuMzFWUlVYRjN1ZHNkcTg5OTU3V3JkdW5TS1JpTDc0NGd0Tm5qeFpmZnNlL2VWeG16VnJwb2NmZmxqang0L2Y3MG9WQi9QWlo1L3A2cXV2UHFweHQyL2ZydWVmZjE1UFBQRkVwYzhQTGkwdDFSdHZ2S0hycjc5ZVk4YU0wZmZmZnk5cjdXcHI3WWhRS0hSNktCUjZTVkwwaUFNQkFJRDlIUGlKdnJoU2ZqWTRGQXJGOWVzNFJzWnhuQUhHbUlja25TM3QvUkRZcUZHamRNMDExOFN1d2xCYlRaczJUZlBuejlmMjdkdlZ2SGx6WFhQTk5SbzFhdFJCcjJZUjcwcEtTclI4K1hKTm5qeFo2OWV2bHlSWmE3K1I5RlE0SEo0dXlpOEFJSTQ1anZQV3ZtdmI5d3FGUW05N2tTR3VDMlNDRnVGeXhuWGQvcEllbG5TT3RQZHNaM2tocnFrMzVzQ1JsWlNVNk8yMzM5YWtTWk5pbDR6VDNsc2wveTRVQ3IyaVExemRBUUNBZUVJUlBrRUpYb1RMbVdBd2VJUFA1M3RZVXJxMHR4Q1BIRGxTdlh2M3BoREhrZUxpWXIzOTl0dWFQSGx5eFFLODBscjcyM0E0UEZNVVlBQkFMVUlSUGtFVTRmMDVqbk9EcEllTk1VRnA3eVhQUm93WW9UNTkrc1J1Q0lHYXA3aTRXTXVXTGROTEw3MFV1eTZ5dGZaclk4eVRvVkJvdGlqQUFJQmFpQ0o4Z2lqQ0IrZTY3bldTSHBIa1NOSkpKNTJrRVNOR3FHL2Z2aFRpR3FTNHVGaHZ2dm1tWG5ycHBkanRuNjIxWDFwcm44ekt5cHJqY1R3QUFLb1VSZmdFVVlRUEx4Z005dlA1Zkk5SXlwQ2tKazJheEFweCtXMWlVZjJLaW9waUJYakxsaTNscTcrdzFqNFJEb2ZuZVprTkFJRHFRaEUrUVJUaG8rTTRUaDlKWTR3eDUwcFM0OGFOTldMRUNQWHIxNDlDWEkyS2lvcjB4aHR2NktXWFhsSmVYbDc1NnR4SUpQSkVkbmIyZkMrekFRQlEzU2pDSjRnaWZHeGMxNzNHV3Z1b01lYkgwdDVDL0xPZi9VelhYbnV0R2pSbzRIVzhXbXZQbmoxNi9mWFhOV1hLRkczZHVsV1NaSzNOdHRZK2taV1Z0ZERqZUFBQWVJSWlmSUlvd3NjbkdBeGU3ZlA1SHBYVVZaSWFOV29VSzhRTkd6YjBPRjN0c1dmUEhpMWR1bFJUcGt5SjNhYlpXcHNsNlRmaGNEalQyM1FBQUhpTElueUNLTUlueG5HY1hzYVlSeVdkTDBrcEtTa2FQbnk0cnIvK2VncnhDZGk5ZTNlc0FHL2Z2cjE4ZFRnU2lZelB6czUrMWN0c0FBRFVGQlRoRTBRUnJoeXU2MTY1YjhyRVQ2UzloZmlXVzI3UjlkZGZyNVNVRksvanhZM2R1M2RyeVpJbGV2bmxsN1ZqeHc1SmtyVjJoYlYyZkZaVzFtc2V4d01Bb0VhaENKOGdpbkRsQ2dhRFZ4aGp4aHBqTHBTa2hnMGJ4Z3B4bzBhTnZJNVhZeFVXRm1ySmtpV2FPblZxeFFMOFQyUE11RkFvOUxySDhRQUFxSkVvd2llSUlsdzFITWZwWVl3WksrbGlTV3JRb0lHR0RSdW1HMis4a1VKY1FXRmhvVjU5OVZWTm5UcFZPM2Z1bENSWmF6K0xScVBqczdPejMvQTRIZ0FBTlZwTktNSUJMNTRVTlZzNEhINVgwcnZwNmVuZGZEN2ZZNFdGaFpjOC8venpldVdWVnpSMDZGRGRlT09OYXR5NHNkY3hQVk5RVUtERml4ZHIyclJweXMvUEwxLzlxYlgyOFhBNC9KYVgyUUFBd05HakNPT1Fzck96MzVmMHZ1TTRsMHA2dkxDdzhOSVhYbmhodjBMY3BFa1RyMk5XbTRLQ0FtVm1abXJhdEduYXRXdFgrZXFQSlkzejZpZFpBQUJ3L0NqQ09LSndPUHlocE10YzE3M1lXanR1OSs3ZGw3MzQ0b3VhTVdPR2hnd1pvdjc5KzlmcVFyeHIxNjVZQVM0b0tKQWtXV3YvRVkxR0g4L096bjdINDNnQUFPQTRVWVJ4MUVLaDBFZVN1cVducDEvazkvc2YzNzE3ZC9kSmt5WnB4b3daR2p4NHNHNjY2U2FkZE5KSlhzZXNOUG41K1ZxMGFKRmVlZVdWaWdYNDc1SWVDNGZEZi9VMkhRQUFPRkVVWVJ5ejdPenN2MG5xRVF3R2YyS01HYmRuejU0ZUw3MzBrbWJPbkJrcnhFMmJOdlU2NW5ITHo4L1h3b1VMOWNvcnI2aXdzTEI4OVVkbFpXV1A1ZVRrdk9kbE5nQUFVSGtvd2podVdWbFovNUIwdWV1NjUxdHJ4eGNWRmZXWU1tV0ttVFZybGdZTkdxUUJBd2FvV2JObVhzYzhhanQzN293VjROMjdkMHVTdGRaK0ZJMUdIOXMzWHhvQUFOUWlGR0djc0ZBbzlJbWtLOUxUMDgveisvM2ppNHFLcnBnNmRhcVpQWHUyQmcwYXBJRURCOWJvUXJ4ang0NVlBZDZ6WjQrMHR3RC9yNlN4KytaSEF3Q0FXb2dpakVxVG5aMzltYVFyZzhIZ2ozMCszN2ppNHVJcnAwMmJadWJNbWFPQkF3ZHE0TUNCYXQ2OHVkY3hZM2JzMktINTgrZHI1c3lac1FJczZRUHRMY0FmZVJvT0FBQlVPWW93S2wxV1Z0Ym5rbnE1cnB1eGI4ckVWZE9uVHpkejVzelJnQUVETkdqUUlMVm8wY0t6Zk51M2I0OFY0S0tpSWxscnJUSG12VWdrOHRpKytjOEFBQ0FCVUlSUlpVS2gwQXBKVjZlbnB6dCt2Mzk4Y1hIeDFUTm16RER6NXMzVFRUZmRwRUdEQnFsbHk1YlZsbWZidG0yYU4yK2VaczJhcGVMaVlsbHJyYVIzcmJWancrSHdQNm90Q0FBQXFCRW93cWh5MmRuWllVblhCSVBCb0RGbWZIRng4ZFV6Wjg3MHpaczNULzM3OTlmTk45K3NWcTFhVmRuemI5dTJUWFBuenRYczJiTmpCZGdZODVkSUpESTJKeWZua3lwN1lnQUFVS05SaEZGdHNyS3lzaVQxZGwwM3pWbzd2cVNrNUpyWnMyZjdGaXhZb0J0dnZGR0RCdyt1MUVLOGRldldXQUV1S1NtUnRUWmFvUUIvV21sUEJBQUE0aEpGR05VdUZBcmxTT3A3empubm5CTUlCTWFYbEpUMG5qTm56bjZGdUhYcjFzYzlmbDVlbnViTW1hTzVjK2ZHQ3JDa2Q2eTFqNGJENGM4cjdZVUFBSUM0UmhHR1ozSnpjM01sOVV0UFQwLzErLzNqUzB0TCs4NmRPOWUzY09GQ1hYLzk5Um95WklqYXRHbHoxT050MmJJbFZvQkxTMHZMQy9EYnhwaEg5ODFYQmdBQWlLRUl3M1BaMmRsZlNyck9jWnl6ckxYank4cksrczZmUDkrZm1abXA2NjY3VGtPR0RGSGJ0bTBQZWZ5V0xWczBhOVlzelo4L1AxYUFqVEhMZkQ3ZjJCVXJWb1NxNzVVQUFJQjRRaEZHalJFT2g3K1NkUDA1NTV4elJpQVFHRjlXVm5idGdnVUwvSm1abWJyMjJtczFkT2hRdFd2WExyYi81czJiWXdXNHJLeE1raUtTbGtXajBiSDdQcUFIQUFCd1NCUmgxRGk1dWJrckpkMllscGJXSlJBSWpJdEVJdGN2V3JUSS8rcXJyNnBmdjM2NjZxcXI5UDc3NzJ2QmdnV3hBbXl0ZlVON2I0U1I3VzE2QUFBUUx5akNxTEZ5Y25KV1Nib3BQVDM5ZEovUE55NFNpVnlmbVprWnlNek1MTjhsSXVuMWZYT0FjNzFMQ2dBQTRoRkZHRFZlZG5iMk41SUd1SzdiMlZvN3poalRUOUpiWldWbFkzTnljcjd3T2g4QUFJaFBQcThEQUVjckZBcXREb2ZEZ3lUVmszUWRKUmdBQUp3SWlqQUFBQUFTRWtVWUFBQUFDWWtpREFBQWdJUkVFUVlBQUVCQ29nZ0RBQUFnSVZHRUFRQUFrSkFvd2dBQUFFaElGR0VBQUFBa0pJb3dBQUFBRWhKRkdBQUFBQW1KSWd3QUFJQ0VSQkVHQUFCQVFxSUlBd0FBSUNGUmhBRUFBSkNRS01JQUFBQklTQlJoQUFBQUpDU0tNQUFBQUJKU3dPc0FTRXl1NjBhTGk0di9kYkJ0ZGVyVTZSUUtoZmdoRFFBQVZDbUtNRHhoclMzNThzc3ZPeDlzbStNNFJkV2RCd0FBSkI2S01EeGhqRWsrNjZ5enZqalV0cU1adzNWZHUyOXhheWdVYWw1cDRRQUFRRUtnQ01NVDF0cVNyNzc2NnV5RGJUdUtNOEo1a2lvVzMyYVZGZ3dBQUNRTWlqQThZWXhKVGsxTlhYMm9iWWM3TmhRS3RTaGZybkJXR0FBQTRKaFFoT0dKMWF0WC96US9QLyt0ZzIxcjFLaFJyK3JPQXdBQUVnOUZHTldtUVlNR2FaMDZkVnAyc0cxSlNVbnRTa3RMMXgyNFBqYzN0MzNWSndNQUFJbUlJb3hxVTFoWW1GTmViSnMzYno0aUVvbHMycjU5Kyt1U0FxN3JsbEo2QVFCQWRhSUl3d3V0MnJadCs5czFhOVlNcmJqeXdEbkRlWGw1Zjk2MGFkUC9WRzgwQUFDUUtDakNxRzRuZGVuUzVkVmR1M2E5MTc1OSsyYzJidHpZZXR1MmJjc2s2VkRYRmE2b2JkdTI5VnUxYWpYdXdQV080MHdvWDdiVy9pc3JLK3Y1eW8wTkFBQnFHNG93cWsyOWV2WE9PKzIwMHhidTNMbnp6Zi84NXorMzE2bFRwM1ByMXEzSHRHdlhicHkxdGpRdExTMVBVbFNTTWNiNGpURkpXVmxacDB2YVVEN0crdlhyZDdkdTNYcWtwRVlWeHpiRzNGTmgrWTdxZWswQUFDQitVWVJSYmZiczJmUDF2Ly85Ny8rWG41Ly9waVFWRnhkL3MzYnQyaUVWZGpHU2ZQditTSktWVkhiZ09OYmFMNHd4UHpuWWMxaHJTN1p2M3o2bGtxTURBSUJheUhma1hZQktzNnU4QkIrQ2xSU1JWTHJ2enc5S3NDVDVmTDc3OSszN0E4YVlmNjlaczRaYk5BTUFnQ09pQ0NQdXJGaXg0bS9XMnBKRGJKNVZyV0VBQUVEY29nZ2pYcTA5eUxxeTR1TGlaNm85Q1FBQWlFc1VZY1NsaWgrT0syZXQzZmJsbDE4V2VKRUhBQURFSDRvdzRsSW9GSHJqd09rUjF0cUZYdVVCQUFEeGh5S01lTGErd25La3FLaG9yR2RKQUFCQTNLRUlJMjVGbzlFSEtqemN0bkxseXEyZWhRRUFBSEdISW95NGxaMmRQYi9DdzhOZGxnMEFBT0FIS01LSWQvbldXbHRZV1BpdzEwRUFBRUI4b1FnanJobGpIalRHN0ZtMWF0WDZJKzhOQUFEd1h4Umh4TFVWSzFhOFlLMzl3T3NjQUFBZy9sQ0VFYmRPT2VXVXVvN2pQR0tNdWR4eG5PbHBhV2tOdk00RUFBRGlCMFVZY2NsMTNZdWJObTJhWll3Wkp5blpHRFBNNy9kL21aNmUzdFByYkFBQUlENVFoQkZYempqampHYXU2MDZXOUwrU3VweDY2cW02OTk1NzFhVkxGeGxqVHZiNy9jdGQxNTJWbXByYTJ1dXNBQUNnWnFNSUkxNFl4M0VHMUs5ZmY2V2trWFhxMU5Hb1VhTTBiOTQ4RFJ3NFVETm56dFNkZDk2cGV2WHFTZExOeWNuSlg3dXVPMXlTOFRZMkFBQ29xU2pDcVBIUzB0Sk9kVjEzbVRGbXJxVG1ydXRxM3J4NUdqMTZ0QUtCZ0NUSjcvZHIyTEJoV3JSb2tTNjQ0QUlaWTVwSW11cTY3b2RubjMzMm1aNitBQUFBVUNOUmhGRmpwYWFtSmdlRHdYdjlmdi9Ya3E1cTNMaXh4b3dabzhtVEo2dGp4NDRIUGFaMTY5WjY3cm5uOU9TVFQ2cDU4K2FTZEhGU1VsS1c0emhqVGpubGxMclZtUjhBQU5Sc0ZHSFVTT25wNmVjbEp5ZC83dlA1ZnUveitlcGNkZFZWZXZYVlY5V3ZYejhaYy9qWkRzWVlYWG5sbGNyTXpGUy9mdjNrOC9tU2pUSGpUanJwcEJ6SGNTNnBwcGNBQUFCcU9Jb3dhcFNNakl6R2p1Tk05UHY5bnhoajB0cTNiNjgvL2VsUGV1S0pKOVM0Y2VOakdxdGh3NFlhTTJhTXBreVpvazZkT3NrWTh5Tmp6QWVPNDd4MHhobG5OS3VpbHdBQUFPSUVSUmcxUmpBWTdCZU5Scjh5eHR5WmxKUmtoZzBicG9VTEYrcjg4ODgvMFhFMWQrNWNqUjQ5V3NuSnljWVlNNkorL2ZvckhjY1pVRW5SQVFCQUhLSUl3M05wYVdudFhkZDkxZWZ6dldxTWFYdjIyV2RyMXF4WnV2UE9PNVdjbkZ3cHp4RUlCRFJxMUNndFdMQkFHUmtaa3RUY0dEUFhkZDNsR1JrWnAxWEtrd0FBZ0xoQ0VZYVhBcTdyL2lJUUNLeVUxQzhsSlVXLy92V3ZOWDM2ZEhYdTNMbEtuckJEaHc2YU5HbVNIbjMwVVRWcDBrU1NlbHByYzRQQjRMMlNrcXJrU1FFQVFJMUVFWVluSE1kSmR4em43NUwrSktsQnQyN2RsSm1acVp0dXV1bUlINFk3VWNZWTllM2JWNW1abWVyVnE1Y2sxZlA1Zkw5M1hUZVVscGJXdFVxZkhBQUExQmdVWVZTcjFOVFVobzdqL0ZaU3lCaHpYdXZXcmZXSFAveEJFeVpNVUxObTFmdjV0U1pObXVnM3YvbU5ubi8rZVhYbzBFR1N6dmI3L2Y5d0hPZlpUcDA2SGRzbjh3QUFRTnloQ0tQYXVLNTdaWEp5Y3E0eDVvRkFJT0M3NmFhYmxKbVpxVXN2dmRUVFhGMjdkdFg4K2ZNMWJOZ3dKU1VsK1l3eGR6UnAwdVRyakl5TWZwNEdBd0FBVllvaWpDcVhtcHJhMm5HYzJaTGVOc2FjMHFWTEYwMmZQbDIvL3ZXdlZiZHV6YmpIUlowNmRYVG5uWGRxN3R5NU91ZWNjeVNwamJYMlZjZHhscVNtcGg3ODdoMEFBQ0N1VVlSUmxYeU80L3lzVHAwNks0MHhnK3JYcjYrNzdycExzMmJOMGxsbm5lVjF0b1BxMUttVHBrNmRxdnZ2djE4cEtTa3l4dlJOVGs3KzBuWGQyeVg1dmM0SEFBQXFEMFVZVlNJakkrTU0xM1hmTjhhOExLbnhoUmRlcUlVTEYycm8wS0h5K1dyMjI4N244NmwvLy83S3pNeFU5KzdkWll4cEtPazUxM1UvQ1FhRFFhL3pBUUNBeWhId09nQnFsL2J0MjlkcjFhclZmZGJhTVpJQ3paczMxejMzM0tPZVBYdDZIZTJZTld2V1RMLy8vZS8xMFVjZjZhbW5udEtHRFJ2TzlmbDgvOHpJeUpoUVdsbzZQaWNucDlEcmpJa2dMUzB0NzhCMWZyKy9zYlcyT0JxTkZsVmNuNWVYTjJYOSt2VVBWRjg2QUVBOG93aWowamlPYzZta3lkYmEwMzArbi9yMjdhdTc3NzViRFJvMDhEcmFDYm40NG90MTdybm42azkvK3BNV0xGamdqMGFqOXdjQ2dZR3U2NDRPaFVKdmU1MnZ0c3ZKeVdsZThYSHo1czFIdFd6Wjh1NnZ2dnJxTWttYnZFa0ZBS2dOYXZidnFCRVhUai85OU9hTzQwd3h4bnhnakRtOVU2ZE9ldW1sbC9USUk0L0VmUWt1VjY5ZVBkMTMzMzJhT1hPbXpqampERW5xS09rdHgzSG1ubm5tbVcwOGpwY282blhzMlBHRjVzMmIzMWEzYnQweldyZHVQYXhUcDA2TEdqUm9rTzUxTUFCQWZLSUk0MFFZeDNFR05telljS1V4NXRhNmRldHE5T2pSbWpkdm5tcnJWTm96empoRE0yYk0wRjEzM2FYNjlldkxHRE9nWHIxNlh6dU9jNnVrcXIwVFNBSnIwS0RCNWFtcHFWbkdtSVlyVjY2OFdKSTJidHc0TVQ4Ly81MU9uVHE5ZWVxcHB5Nm9VNmZPajd6T0NRQ0lMeFJoSEplenp6NzdOTmQxM3piR3pKSFU3Tnh6ejlXOGVmTTBhdFFvK2YyMSsrSUtmcjlmUTRjTzFhSkZpM1RoaFJkS1VtTmp6QlRYZGYvWGNaeWFlVG1NT0pXY25IeG01ODZkMytuVXFkT01EUnMyakZtN2R1MFFTZVZ6c3lONWVYbVRjM056VHk4cEtmbS9NODg4TTl5dVhidG54TDlyQUlDanhCeGhISlBVMU5Ua3BLU2t1NHd4NHlYVmFkS2tpZTY2Nnk3MTd0Mjd5bStOWE5PMGF0VktFeWRPMUYvLytsYzk4OHd6MnJKbHkwWEdtS3hnTVBqRWpoMDdubHF6WmszUmtVZkI0WlNVbEd3ckxDejgzOVdyVjE4dmFWZjUrcDA3ZDc0bUticnY0ZTUxNjlZOW5KZVhOeU1sSmVYU0N1c0JBRGlzdUc0dXJ1dGFTUXFGUW5IOU91SkZXbHBhMTBBZzhKS2tjNHd4NnRXcmwrNjk5MTQxYnN6ZGlBc0tDdlRIUC81UlM1WXNrYlZXMXRyVmtrYUV3K0VQdmM1V0d6aU9VeGFKUkhZY2FydmY3MjhTRG9jYlNDcXV4bGdBZ0JQZ09NNWJ4cGlySlBYeTZzUG5uQkhHRVFXRHdTYkdtUEhHbUY5SU1oMDZkTkNERHo2b3JsMjdlaDJ0eG1qWXNLRWVlZVFSOWVuVFI3LzV6Vy8wN2JmZmRwYjB2dU00MHdvTEMrLy81cHR2Zm5BSk1CdzlZNHcvSnllbnZhU0RubVhmOTBNeFB4QURBSTRKYytsd1dLN3JYdXZ6K2I0eXh0eWVsSlJrYnJubEZpMWN1SkFTZkFocGFXbWFNMmVPYnJ2dE50V3BVOGNZWTM3V3NHSERsY0ZnY0pEWDJRQUF3UDRvd2ppb3M4OCt1NFBqT0Vza0xaYlVKaTB0VGJObno5WWRkOXlocEtRa3IrUFZhSUZBUUNOSGp0U0NCUXQwN3JublNsSXpuODgzMjNHY3Y3aXUyOW5yZkFBQVlDK21SdUJBQWNkeGZtNk0rWjJrK2lrcEtmckZMMzZoRzI2NEllRStESGVpMnJkdnJ4ZGZmRkZ2dlBHR0prNmNxTzNidDE4dUtkZDEzYkhHbVA5WnNXSkZxZGNaNDhrNTU1eXoydXNNQUlEYWhTS01tR0F3R0RUR3ZHU01PVmVTZXZUb29mdnZ2MS9ObWpYek9scmNNc2FvZCsvZXV1U1NTelJod2dRdFc3YXNycVNub3RIbzBMUzB0QkU1T1RtZmVKMHhIdXpjdWZPMWI3Lzk5a1pKQi8zaDRkUlRUNTBuS1ZLOXFRQUE4UzZ1VC9GeDFZaktrWnFhMnJCT25UcGpyTFgzR21OOHJWdTMxdjMzMzY5TExybkU2MmkxenVlZmY2NG5uM3hTLy83M3YyV3RqUnBqbm85R28yT3lzcklPZVVVRUFBQnFvNXB3MVFqbUNDYzR4M0Y2SlNjbmZ5SHAxMGxKU2I2QkF3Y3FNek9URWx4RmZ2empIMnYrL1BrYVBueTRrcE9UZlpKdTkvbDhYN3V1ZTYzWDJRQUFTRFFVNFFSMTVwbG50bkVjWjY0eFpwa3g1dVF6empoRDA2ZFAxNzMzM3F1NmRldDZIYTlXUzA1TzF1MjMzNjY1YytjcVBUMWRrbHBMV3V3NHpsTEhjVTcyT0I0QUFBbURJcHg0L01GZ2NFUzlldlZXR21NRzFLOWZYNy84NVM4MWMrWk1uWG5tbVY1blN5aW5ubnFxWG43NVpUMzQ0SU5LU1VtUk1hYTNNZVpMeDNIdWxGUzc3MU1OQUVBTlFCRk9JSTdqbk9XNjdnYytuKzhsU1kwdXV1Z2lMVnk0VUVPR0RKSFB4MXZCQzhZWTNYREREY3JNekZTUEhqMGtxWUV4WnFMcnVwK2xwYVc1WHVjREFLQTJvLzBrZ1BidDI5ZHpYZmN4WTB5MnBJdWFOMit1My8zdWQ1bzRjYUphdDI3dGRUeElhdGFzbVo1KyttbE5uRGhSYmR1MmxTUTNFQWg4NXJydTcxTlRVeHQ2blE4QWdOcUlJbHpMQllQQnkxcTJiSmtqYWF6UDV3dGNkOTExV3J4NHNhNjQ0Z3F2bytFZ3lzL1NEeHc0VUg2LzN5L3AzanAxNm56bE9FNHZyN01CQUZEYlVJUnJxWXlNak9hdTYwNzErWHp2UytwODJtbW5hY3FVS1hyNDRZZlZvRUVEcitQaE1PcldyYXQ3NzcyMzRyenREc2FZWmE3cnpqL3p6RFBiZUowUEFJRGFnaUpjKzVoZ01IaXp0WGFscE9GMTY5YlZiYmZkVnZFS0JZZ1RYYnAwMFl3Wk0zVDMzWGVyZnYzNmt0Uy9YcjE2WHdlRHdaSGk3eTRBQUNlTS8weHJFZGQxT3p1Tzg0N1A1NXNscVZuNU5XdEhqaHlwdmI5bFI3engrWHdhUEhpd0ZpMWFwSXN1dWtpU0d2dDh2c21PNDN5VW5wNmU2blUrQUFEaUdVVzRGdWpjdVhNZHgzSHV0OVorWVl5NS9LU1RUdExqanordUYxOThVZTNidC9jNkhpcEJxMWF0TkhIaVJEMzExRk5xMGFLRmpERS84ZnY5WWNkeEhtL2Z2bjA5ci9NQkFCQ1BLTUp4em5HY0MxSlNVbFlZWTM3bjgvbnEvUFNuUDlYaXhZdDF6VFhYZUIwTlZlRHl5eTlYWm1hbXJyLytlaGxqa293eGo3WnMyVEkzUFQyOW05ZlpBQUNJTnhUaGF1UTRUZy9IY1M2VkZEalJzWUxCWUpOZ01QZ25ZOHcvakRHcEhUdDIxQXN2dktCeDQ4YXBVYU5HbFpEMnZ6WnQycVMrZmZzcUdvMVc2cmcxeVh2dnZhZWhRNGVxdExSVXVibTV5c2pJMk8vUGswOCtlZGpqTjIzYXBINzkraWthaldycjFxM3EwNmVQdnZubW15ckoycUJCQXozMDBFT2FObTJhT25mdUxFbW4rZjMrOTF6WG5lWTRUb3NxZVZJQUFHb2g0M1dBRStHNnJwV2tVQ2dVRjYvRGNad0p4cGg3ckxYYkpNMlh0SGpYcmwwZnJWNjl1dmdZeDduZUdQTW5TYTJUazVNMWVQQmdqUm8xU2tsSlNWV1N1N2Jic1dPSHJydnVPcjN3d2d2cTBxV0xjbk56ZGNzdHQraWpqejRxLzVEYU1Ydnp6VGYxeWl1dmFONjhlVlY2czVLeXNqSk5uejVkMDZaTlUxRlJrU1J0bGZUTFVDZzBxOHFlRkFDQVN1QTR6bHZHbUtzazlRcUZRbTk3a1lFendoNHd4alExeHZ6Y0dQT1hSbzBhYlhZYzUrVmdNSGgxMjdadEQ5dTZNakl5T2pxT3M5UVlzMGhTNi9UMGRNMmVQVnUvK01VdmFrUUozclJwazljUmpzdnMyYk4xOXRsbnEwdVhMcFUyWnE5ZXZiUjc5MjY5ODg0N2xUYm13UVFDQVkwWU1VSUxGaXpRZWVlZEowbk5KTTEwSE9mZFlERDRveXA5Y2dBQTRoeEYySHVOakRFLzgvbDhiN1p1M1hxejY3cXpnc0Zndnk1ZHVxUlUyQ2ZKY1p3N3JiVXJqVEc5R3pWcXBBY2ZmRkF2di95eU9uWHFWT1VCeTZjSzdONjkrNkRiOC9Qek5YSGlSQTBmUHZ5b3gxcTZkS202ZCsrdUNSTW1TSkkrKyt3ekRSbzBTRjI3ZGxYdjNyMzE4Y2NmNzdmL3A1OStxa0dEQnVuODg4OVgvLzc5OWZYWFg4ZkczTEZqaCs2NTV4NWRjTUVGNnQyN3Q2Wk9uYXFNakF5VmxKUklra3BLU3ZUMDAwK3JXN2R1dXVpaWkvVFFRdytwb0tBZ2R2enk1Y3RQK0FZakIzNk5mRDZmdW5mdnJ1WExsNS9RdUVlclhidDJldjc1NXpWdTNEZzFiZHBVeHBqdVBwOHZ4M0djQjFKVFU1T3JKUVFBQUhIbWhPZXE0cjljMTMxWFV2Y1RHS0tCcEp0OVB0L05EUm8wS0hJYzV3MXI3UUtmejNlbnBJdWt2UitXdXYvKys5VzBhZFBLaUh4Q2lvcUtOSGZ1WEMxYXRFaDkvejk3ZHg1V1JiMy9BZno5UFd5dTVJTEx2V29MV2k0b01rT2JtWlY1ODJyZEZnRzV1T2JlNGxxWlMybFdhbWFobG1zWm10Y0ZWQkJMVTFQVHNselNZdVlBb21sWWFJSTdtOGgyT1BQOS9XSHdRMFVGQllZRDc5ZnorRHlIbVhObTNzZktQazN2K2M3enp5TWlJcUxZbjkyL2Z6ODJidHdJS1NVQTROS2xTNWcwYVJKYXRHaUJlZlBtWWNhTUdkaXdZVVBCK3lNakl6RjM3bHk0dXJwaTBxUkptRHAxS2tKRFF3RUFVNlpNUVZaV1ZzSHh4bzBiZDhXNXBrMmJocE1uVDJMMTZ0VndjM1BEeElrVE1XdldMRXlaTWdYSnljbElURXhFbXpadHJzbllxVk1uMUtwVkN4MDdkc1M0Y2VOUXAwNmRFdjMrZUhsNVlmUG16U1g2ek8wUVF1Q1paNTVCcDA2ZEVCd2NqRTJiTmxVVFFzeHdkWFgxVjFYMS9uSUxRa1NPNG54dWJxNTY4T0RCdjh3T1FtUVdYaEV1WGJjekJGOUJTbW41dTBMUldFcFpLMzk3blRwMTRPeHMvbisvUkVSRUlDZ29DQmtaR1FnTEM4T3dZY05LMUtmdDM3OC9hdGFzaVZxMUxuKzF6cDA3dzlQVEU4ZU9IVU90V3JXUW1KaUl2THk4Z3ZlUEdERUNIaDRlY0hkM1IxQlFFSTRlUFFyRE1KQ1NhbnQrMHdBQUlBQkpSRUZVa29MZHUzZGo5T2pSOFBEd1FJTUdEVEIwNk5DQ3o2V2twR0R6NXMyWU1HRUNHalZxaERwMTZxQnYzNzdZc1dNSEFPRHMyYk1BZ0FZTi92OGVzelp0Mm1EUG5qMDRjT0FBRmk5ZWpJU0VCRXlaTXFYRXYwY05HalJBU2tyS0ZkK2pQRGc1T2FGdTNicUZOOTFhMFptSUtqc1BWMWZYNTh3T1FXUW04eWVxU3VoNk4rL2wzeXgzZzQ5bUFkZ0Y0S3U4dkx5MXNiR3hLUURnNWVYMXVhdXI2MlFoeE5pSWlJaHFPM2Z1eFBqeDQ5R2xTeGNJWWM1OWduLysrU2NNdzRDN3UzdVJEK3V3MiszNW5WVUF3SU1QUG9oRml4WVYvSHoxK3NiejVzM0RoZzBiNE8zdERUYzNOd0M0WXBXSyt2WHJGN3l1WGJzMnBKVEl5OHZENmRPbkFRQjMzWFhYRmZ2em5UNTlHbEpLOU9yVjY1cU1OcHV0NElwMDRkOUhKeWVuZ3UvVXNtVkxEQjgrSEsrOTlob013NENVOG9iZnE3RDhZK2FmbzZ4SktiRjc5MjdNbURFRFo4NmNnWlF5RjhEOGxKU1V0eE1TRXJMTEpRUVJPWVJDTnlrZE16c0xrWms0Q0p0TVNubEpDTEhUTUl4MU5wdHRYVnhjWE1iVjc0bUxpOHNGTU5uYjIzdWxzN056U0hKeThxUGp4NDlIeDQ0ZE1YNzhlRFJwMHFUY2M3LzU1cHNZUEhnd1ZxMWFoWjQ5ZTZKcjE2N28xYXNYR2pWcUJPRHlNQmtWRlhYZHp4Y2VQRStlUElsbHk1WWhQRHdjbnA2ZTJMZHZYN0c3dGZsWGxNK2VQVnZ3dXZCTmUva1ZrazJiTnFGeDQ4YlhmTjdEd3dNQWNPSENoU3NHNk1KeWMzUGg1dVpXc1ByRGpiNVhZZWZQbjRlN3UzdTUzTWg0N3R3NUJBY0g0N3Z2dmdNQVNDbC9sVklPdFZxdDFqSS9PUkVSa1lOaU5jSWM2UUFpcFpTOXpwMDcxMERUdE9lc1Z1di9paHFDQzR1SmlUbWlhVm9uQUM4QnVMQm56eDRFQmdZaU5EUzAzUC8zTzNCNXlCdzVjaVRXckZtRFdyVnFvWC8vL3JkMG5QenNwMDZkUW5wNk9zTEN3b3I5MldiTm1xRjU4K2FZTjI4ZTB0UFRrWmlZaU9YTGx4ZnNiOVNvRVZSVlJYQndNTTZjT1FPNzNZNmpSNC9pd0lFREFDN1hGeG8yYkloRGh3NFZmR2JuenAxSVRFeUUzVzdId1lNSE1YZnVYRHovL1BNbC9sNkhEaDJDbDFmWlBnWFpicmRqM2JwMThQUHp5eCtDMHdDOHJ1djZneHlDaVlpSWJveURjUG5hWnhoR2o1eWNuQWFhcHZucnVyNzY1TW1UV1NVOWlLWnBpNldVclFHc3pjN094cXhaczlDdlg3OHJocm15Y0wzMWNHdlhybzBoUTRiZ3E2Kyt1cVhqM24zMzNRZ0tDc0tiYjc2Si92Mzc0NUZISGluUjUyZk9uSWtMRnk2Z2E5ZXVtREJoQW5yMDZBRUFCVjNxbVRObndtS3hJQ0FnQUIwN2RzUzc3NzU3UlYyaGE5ZXVCVmRTZ2NzclFPU3ZVREYrL0hqOCs5Ly94bXV2dlZhaVRGSks3Tnk1RTEyN2RpM1I1MG9pUGo0ZVE0WU13UWNmZklETXpFeElLVGZhN1hZdlRkUG1BQ2lmUGdZUkVSR1pRMVZWbWY5UWpZckFqRHlxcW5aVFZmV1lxcXJTMTlkWHpwNDlXMlprWk1qUzlOTlBQOGxISDMyMFZJOVpsalpzMkNDN2QrOWU3UGVmUDM5ZVB2NzQ0ekkrUHI3VU1temR1bFgyNk5GRDV1Ym1sdG94ODJWbVpzcUZDeGZLKysrL1g2cXFLaFZGT2Frb2luOTUvbjFIUkk1TlVaUXRmLzg3cTV2WldhanFxZ2gvSC9LS3NJUFROTzNiczJmUHRwVlN6cFpTMmxhdVhBbC9mMy84OU5OUHQzM3NjK2ZPSVRNekV4RVJFWGpzc2NkS0lXM1p1THJLc0hqeDRoSlZHZXJYcjQrMzMzNGJVNmRPTFpXS1NVcEtDaFl1WElqcDA2ZVhlai80d0lFRENBb0tRa2hJQ0F6RHlKTlNMckxiN1MxMVhWOVhxaWNpSWlLcUFoemkwY1RYVTlFZXNXeDJIbDlmMzNhR1lTd1JRandBQUYyNmRNSFlzV1BSc0dIRFd6cmVwRW1Uc0dQSERqend3QU40Ly8zM1M3eU9ibm41OHNzdnNXYk5HcVNrcE1ERHd3UC8rYzkvTUd6WXNDSlhzM0JVeWNuSitPU1RUN0JwMDZiOFRiRkNpS0ZSVVZIN3pjeEZSSTZoYmR1MnpWMWNYRjRwdE1sZkNIRzNsRElTd0o5L2IwdlNkWDIyQ2ZHb2lxb0lqMWl1RUFQa3JUSjc4THhhQmNsalVWVjFGSUIzQWR4Um8wWU5qQmt6QmoxNjlMaHV4NWNxTHNNd3NIbnpaZ1FIQitQaXhZdVFVbVpJS1dkWXJkWVBBUmczUFFBUkVRQXZMNjlhYm01dTV3QlV1OEhiRm1xYU5yeThNaEZWaEVHWWsxSGxZMmlhOXNtbFM1ZmFTQ2szWkdabTRvTVBQc0RBZ1FQeCsrKy9tNTJOU3VERWlSTjQ5ZFZYTVdYS2xQd2hlTHZkYnZlMldxMGZnRU13RVpWQVhGeGNocFR5bXh1OXh6Q00wUExLUTFSUmNCQ3VwSTRjT1pLazYvcnpkcnZkRDhCZkJ3OGVSSjgrZmJCdzRVSmtaL1BaQ2hWWlRrNE9saTVkaXA0OWUrS1hYMzZCbFBJTWdINjZybmVOaVluNTg2WUhJQ0lxZ21FWTRkZmJKNlZNdEZxdGU4b3pEMUZGd0VHNGtvdU9qbDZmazVQVDV1K2JxdXhMbGl4Qno1NDlzWDgvcTZVVmtkVnFSWjgrZmJCZ3dRTGs1ZVhaQVN5eldDd3ROVTFiYVhZMkluSnNobUZzQjJDN3p1NHQ1Wm1GcUtMZ0lGd0Z4TVhGWmVpNi9xcmRibjlFU2htZGxKU0VWMTk5RmUrODh3NlNrNVBOamtjQTB0TFNNR1BHREF3ZVBCaC8vdmtuQUJ3eERPTmZtcVlOaklxS1NqTTdIeEU1dnRqWTJCUUFSZll3N1haNzhaOWtSRlNKY0JDdVFxS2pvdy9vdXU1ckdNWmJBQzV0MnJRSmZuNSsrT2FiYjY1NHdBU1ZIeWtsdG0vZkRuOS9mMFJFUkFCQWxwUnltcVpwYmExVzZ3OG14eU9peW1mTjFSdWtsR2RqWW1LK055TU1rZGs0Q0ZjOWRxdlZPa05LNlNXbDNIN3g0a1ZNbVRJRkw3MzBFaElTRXN6T1ZxVWtKU1ZoekpneG1EQmhBbEpTVWdEZ3A3eThQRVhYOWNrQXl2K1oyVVJVNlVrcHR3R3dYN1g1Vy9CcGxGUkZjUkN1b25SZFA2N3JlbGZETVBvQ09CMFZGWVdnb0NBc1diSUV1Ym01WnNlcjFHdzJHMEpEUStIdjc0L2R1M2NEd0FYRE1JWnBtdlpZVEV6TUViUHpFVkhscGV2Nk9Tbmx6c0xicEpUWFhDVW1xaW80Q0ZkeFZxdDFsV0VZclFGOG1adWJheXhjdUJCQlFVR3dXcTFtUjZ1VURoMDZoQmRmZkJHelpzMUNUazZPbEZLdUZrSzBzbHF0WDVpZGpZaXFCc013VnVlL2xsSW1XNjNXcldibUlUSVRCMkdDMVdwTjFUUnRrTjF1ZndMQTRlUEhqMlB3NE1HWVBuMDYwdEo0bjFacHlNakl3T3paczlHdlh6OGNPWElFQVA2dzIrMVA2N3JlS3lvcTZyelorWWlvNm5CMmRpNVlJVUlJc1IzWFZpV0lxZ3dPd2xRZ0ppYm1wNXljSEI4cDVWUUEyWkdSa2ZEMzk4ZjI3ZHQ1TTkwdGtsTGl4eDkvUk0rZVBiRnExU3BJS1hNQkJLZW5wN2VKaVlreDVTazZSRlMxUlVWRm5aSlNIZ0FBS2VYWFp1Y2hNaE1IWWJwQ1hGeGNycTdyN3hpRzRTMmwvREVsSlFVVEprekFxRkdqa0ppWWFIWThoM0wyN0ZtTUh6OGVyNzMyR3M2ZVBRc3A1UUVoeEFPYXByMFpIeCtmWTNZK0lxcTZoQkJMQWFUbjV1YXVNenNMa1prNENGT1JyRmJyNzdxdVAyNFl4bEFBNS9mdTNWdHdWVE12andzYTNJamRia2RFUkFUOC9QeXdZOGNPQUVnVFFvelJkZjBoVGROaXpNNUhSSlNibTd0WlNya3RMaTZPZDBkVGxjWkJtRzdJYXJXR1pHUmt0SlpTcnM3SnlaR3paODlHMzc1OUVSY1haM2EwQ2lrK1BoNkRCdy9HakJremtKV1ZKYVdVWDBzcDIwUkZSWDFxZGpZaUlnQzQrKzY3cTdtNHVBd0E4SnlpS011OHZiMXJtcDJKeUN3Y2hPbW1qaDQ5ZWw3WDlWNTJ1NzBiZ0dPLy8vNTd3Y29IR1JrWlpzZXJFTEt5c3JCZ3dRSUVCUVVoTmpZV1VzcVRkcnZkWDlmMUYzUmRUekk3SHhFUkFLaXEycWxldlhwV0ljVDdRZ2hYSWNTTFRrNU9jZTNidCs5cWRqWWlNM0FRcG1LTGpvN2VscHljM0JaQXNKVFNGaG9haW9DQUFQejQ0NDlWOW1ZNktTWDI3OStQd01CQUxGMjZGRkpLRzRDRmRydTlWWFIwOUhxejh4RVJBVUNyVnEzcXE2cTZHTUNQQUZyZWM4ODlHRHQyTEZxMmJBa2h4RjFPVGs1YlZWVmQ2ZVhsMWRqc3JFVGxpWU13bFVoQ1FrSzJwbWx2NXVYbHFRRDJuenQzRHErOTlockdqUnVITTJmT21CMnZYQ1VuSitPZGQ5N0JxNisraXFTa0pFZ3BvKzEyKzZPYXBnMlBpWW01WkhZK0lpSUFRbEdVb0JvMWF2d0dZS2libXh1R0RSdUcxYXRYbzFldlhsaXhZZ1ZHalJxRjZ0V3JBMEFmVjFmWHc2cXFEZ1FnekkxTlZENDRDTk10aVltSk9haHBXZ2NwNVdnQXFUdDM3a1JBUUFBaUlpSmd0MWZ1SlNrTnc4REdqUnZSbzBjUGJONjhHVkxLRENubFJGM1gxZWpvNkFObTV5TWlBZ0J2Yis5N1ZGWGRMSVFJQStDaHFpcFdyMTZObDE1NkNjN096Z0FBSnljbnZQamlpNGlJaUVDSERoMGdoS2dEWUttcXFydmF0bTNiMnRRdlFGUU9PQWpUN1pDNnJzL055c3BxSTZYOE9qTXpFek5tek1EQWdRTng5T2hSczdPVmlZU0VCTHo4OHN0NDk5MTM4L3ZSVzZXVTdYUmQveENBWVhJOElpSjRlWG01K3ZqNGpIVnljam9Nb05zZGQ5eUJ5Wk1uWS9IaXhianp6anVML0V6anhvMHhiOTQ4ZlBEQkIvRHc4QUNBVGk0dUxsWkZVU2JmZmZmZDFjb3pQMUY1NGlCTXQrM3c0Y09uZEYxL3dUQ01Gd0NjaUl1TFE1OCtmVEIvL254a1pXV1pIYTlVNU9Ua0lDUWtCSUdCZ1lpS2lnS0EwNFpoOU5FMHJadlZhazB3T1I0UkVRQ2dmZnYyRDdxNnV2NWlzVmcrdGxnc2J0MjZkY1A2OWV2eHdnc3ZRSWdidHgyRUVQajN2LytOZGV2VzRZVVhYb0RGWW5FVlFyeGZ0MjdkR0VWUkhpdW5yMEJVcmpnSVU2bXhXcTFmNStYbHRRR3d3REFNKzVkZmZvbWVQWHZpNTU5L05qdmFiZEYxSGIxNzk4YWlSWXRndjl6N1dKcWFtdHJLYXJXR21wMk5pQWdBZkgxOTcxQVU1Vk1uSjZlZmhSRGVUWnMyeGZ6NTh6RjkrblRjY2NjZEpUcFdyVnExTUhueVpJU0VoTURUMHhOQ2lIdUZFRDhvaXZKRnExYXQ2cGZSVnlBeUJRZGhLbFV4TVRHWE5FMGJZYlBaSHBKU1drK2RPb1hodzRkajBxUkp1SERoZ3RueFNpUXRMUTNUcDAvSGtDRkRrSkNRQUFDSGJUYmJrNXFtRGY3amp6L1NUSTVIUkFRQThQSHhlY0V3akVOQ2lGRXVMaTdpeFJkZlJIaDRPQjUrK09IYlBTN0N3c0x3MGtzdndkWFZWUWdoaHRTb1VlTTNSVkdDU2lrNmtlazRDRk9aaUkyTmpkSjEvWDRwNVFRcFpjYVdMVnZnNysrUGpSczN3akFxZHBWV1NvbHQyN2JCMzk4ZmtaR1JBSkFscFp5cWFacDNiR3pzajJibkl5SUNBRzl2NzZhcXFxNjNXQ3pyaFJEL2JOdTJMVmF1WElsUm8wYkIxZFcxVk03aDdPeU1ZY09HWWUzYXRmRDE5UVVBRHlGRW1LcXFXMzE5Zlp1WHlrbUlUTVJCbU1xU1hkZjFtYm01dVY0QXRsNjhlQkh2dnZzdWhnMGJoai8vL05Qc2JFVktURXpFcUZHak1ISGlSS1NrcEVCS3VjdHV0L3ZvdXY0T0FENWJtb2dxQW1kVlZZYzdPenYvQnVDRjJyVnJZOXk0Y1ZpMmJCbGF0R2hSSmlkczFxd1pQdi84Yzd6enpqdW9VNmNPQUhTVlVzYjYrUGlNQmVCU0ppY2xLZ2NjaEtuTXhjWEZuZEEwclp1VXNqZUFVN3F1SXlnb0NDRWhJY2pKeVRFN0hnREFack5oNWNxVkNBZ0l3TjY5ZXdIZ3ZHRVlRM1ZkZnlJNk9ycHlMb0ZCUkE1SFVaVDJpcUxzQVRBZlFNM09uVHRqM2JwMStPOS8vM3ZUbStGdWx4QUN6ei8vUE5hdFc0ZnUzYnNEUUhXTHhmS3hxcXFhdDdmM1EyVjZjcUl5d2tHWXlvMnU2MkdwcWFtdHBaUkxiVGFic1dqUklnUUZCVUhUTkZOenhjWEZvVisvZnBnelp3NXljbklNS1dWWVptWm1LNnZWR21KcU1DS2l2M2w1ZWRWU0ZHVUdBRTBJOFdEanhvMHhlL1pzQkFjSG8zNzk4cjEvclU2ZE9wZzJiUm9XTGx5SVpzMmFBVUJiSnllbnZZcWl6UFgwOUN6Wm5YbEVKdU1nVE9YcWp6LytTTk4xZmJCaEdJOUxLUStkT0hFQ1E0Y094YlJwMDVDYW1scXVXVEl5TWhBY0hJeisvZnZqOTk5L0I0QmpobUYwMTNXOTkyKy8vZVpZZC9ZUlVhV2xxdXEvWFYxZFk0VVFFNXlkblMzLy9lOS9zVzdkT2p6KytPT201bnJvb1lld1pzMGF2UGppaTNCeGNiRUlJVWJXcVZQbnNLK3Y3d3VtQmlNcUFRN0NaSXJvNk9qZHVxNzdBSGdQUU5iNjlldmg3KytQclZ1M1FrcFpwdWVXVW1MWHJsMElDQWhBV0ZnWXBKUTVBRDdPeWNscEV4MGR2YTFNVDA1RVZFeGVYbDZORlVWWkJlQmJJY1RkTFZ1MnhMSmx5ekJ1M0RoVXExWXhubkhoNXVhR1VhTkdJU3dzRE8zYXRRT0FmMGdwMXl1SzhwV1hsMWZSVCs4Z3FrQTRDSk9aYkpxbXZRdkFXMHE1S3pVMUZXKzk5UlpHamh5Smt5ZFBsc2tKejV3NWd6ZmZmQk92di80NnpwMDdCd0Q3TFJiTEE1cW1qWXVMaThzdGs1TVNFWldNUlZHVVFXNXVicjhKSVhyWHFGRURvMGVQeHNxVks5R21UUnV6c3hYSjA5TVRTNWN1eGZqeDQxRzdkbTBJSVo1M2RYV05VMVYxQkFBbnMvTVJYUThIWVRLZHBtbnh1cTQvSWFVY0RPRDh2bjM3RUJnWWlCVXJWc0JtczVYS09mTHk4aEFlSGc0L1B6OTgvLzMza0ZLbVNpbEhhWnIyY0ZSVVZHeXBuSVNJNkRiNSt2cTJVbFgxZXlIRUVnQjNkT3pZRWVIaDRlamZ2ejhzbG9yOXIyeUx4WUxBd0VDc1c3Y09Uejc1SklRUXRRRE1VMVgxWng4Zkh4K3o4eEVWcFdML1UwVlZpcTdyU3pNek0xdEpLVU56Y25Ma0o1OThncjU5KytMZ3dZTzNkZHlqUjQ5aThPREIrUERERDVHZG5TMEJyTS9OelcydDYvcTgwa2xPUkhSN21qWnRXdDNYMS9jZEtXVXNnTWM4UER3d1k4WU16SjA3RjQwYk56WTdYb25VcjE4ZkgzLzhNVDc1NUJQODR4Ly9BSUQ3TFJiTHI3Nit2aDk2ZTN2WE5Ec2ZVV0VjaEtsQytlMjMzeTdvdXQ1SFN0bFZTdmw3Zkh3OEJnd1lnSTgvL2hnWkdSa2xPbFptWmlibXo1K1AzcjE3NXcvVEp3ekQ2S0ZwbWw5Y1hOenBNdmtDUkVRbHBDaks0dzBhTkxCS0tkK3pXQ3pPUFhyMFFHUmtKTHAyN1dwMnROdlNxVk1uaEllSEl5Z29DQmFMeFVsS09kN1oyZm1RcXFyZHpNNUdsSStETUZWSXVxNS9sNUtTNG0wWXhrZFN5dHpWcTFmRDM5OGZQL3p3dzAxdnBwTlNJcjllOGVXWFgwSkthWk5Temo5OStuUnJxOVg2ZFRsOUJTS2lHN3J2dnZzOEZFVUpFVUw4SUlTNHo5UFRFMTk4OFFVbVRacUVtalVyeDRYVDZ0V3I0ODAzMzhTS0ZTdlFxbFVyQUxnVHdCWkZVY0phdDI3OUQ1UGpFWEVRcG9vcklTRWgyMnExanJmYjdTcUFuOCtmUDQ4MzNuZ0RZOGVPeGVuVFJWL1F2WERoQWlaUG5vd1JJMGJnMUtsVGtGSmFwWlNQNkxvK01pa3BLYk44dndFUlVaR0VvaWk5YXRXcTlac1FZbkMxYXRYdzBrc3ZZZlhxMWFpc1ZkcFdyVnBoK2ZMbEdEMTZOR3JVcUFFaFJGRDE2dFVQSzRveUdFRFpQZ21FNkFZNENGT0ZGeDBkSGFkcDJpTUFSa29wVTMvNDRRY0VCQVJnN2RxMXNOdnRBQURETUxCaHd3YjQrZmxoeTVZdEFIQVJ3SGhkMTMxMVhmL1Z4UGhFUkFYYXRtM2JYRlhWYjRVUW9RRHEzMy8vL1ZpOWVqV0dEUnNHSjZmS3ZiaUNrNU1UK3Zmdmo0aUlDSFRzMkJFQTdoQkNoS2lxK3FPaUtCVnpPUXlxOUJ6NnY4SlVWWlVBb0dsYWhmZ2VGUzFQWmVUbDVkWFl4Y1Zsb2NWaTZRRUFiZHEwUWI5Ky9SQWVIbDd3aERvcDVSYUx4Zkp5VkZUVUNWUERFaEg5emN2THk5WEZ4V1cwRUdLcUVNS3RUcDA2R0QxNk5KNTk5dGt5ZnpSeVJTU2x4SGZmZllkWnMyYmxMMlZwTXd4amVtcHE2c3lFaElSc3MvTlIrVkFVWllzUW9odUE3cHFtZld0R0JvZitwNitpRFo0VkxVOWxwaWpLY3dEbUNpSHVLclQ1bEpUeWRWM1hWNXVWaTRqb2F0N2UzZzg1T3p0L0FhQ2RFQUxkdTNmSDJMRmpjY2NkZkJweFJrWUdQdm5rRTN6MTFWZVFVa0pLR1E5Z2lLN3J1OHpPUm1XdklnekNyRWFRUTlKMWZZUGRidmVTVXM0RGtDV2xERWxQVDIvRklaaUlLZ29mSDU4NmlxTE1jM1oyM2dlZ1hiTm16YkJnd1FKTW5UcVZRL0RmYXRXcWhVbVRKbUhwMHFWbzNydzVoQkF0aEJEZks0cXk1TDc3N3ZNd094OVZmaHlFeVdIRnhNUmNFa0tNQkZCZDEvV2g4Zkh4NldabklpSUNBRlZWZTFnc2xrTkNpQkV1TGk1aXdJQUJDQThQeDBNUFBXUjJ0QXJKMjlzYm9hR2hlUG5sbCtIbTVpYUVFSU5xMWFyMW00K1BUMit6czFIbHhrR1lpSWlvbExSdDI3YVpvaWhmQVlnRThBOXZiMitzV3JVS0kwZU9oSXVMaTlueEtqUm5aMmNNSFRvVWE5ZXV4ZjMzM3c4QTlTMFd5eXBGVWJhcnF0ckM3SHhVT1RtYkhZQ0lpS2dTY0ZZVTVSVWh4SWNBYXRTdVhSdkRodzlIUUVCQWxid1o3blkwYmRvVW4zMzJHYjc1NWh0OCt1bW5TRWxKK1JlQVdGVlZwd2doNWtSRlJkbktPb08zdC9mNXE3YzVPVG5kSWFYTU1RemppcHY1enA4L0g1S1VsRFNockROUjJlQWdURVJFZEJ0OGZIeDhoQkJmQ0NIdUI0QXVYYnBnL1BqeHFGKy92dG5SSEpZUUFzOCsreXdlZSt3eEJBY0hZL1BtemRVQXpEUU1vNyszdC9lUW1KaVluOHZ5L0RFeE1WZjBrejA4UElZMWJOand0VU9IRGowQjRFeFpucHZLRjZzUlJFUkV0OERMeTZ1V3Fxb3poUkJSUW9qN0d6ZHVqRGx6NXVDamp6N2lFRnhLN3JqakRreWRPaFdmZmZZWjdyenpUZ2dodkp5Y25QYW9xanJQeDhlblRqbEVxSDdublhjdTh2RHdlTGxhdFdxdEdqZHUvS0tucDJkRXpabzEyNWZEdWFrY2NCQW1JaUlxSVVWUnVydTZ1aDRFTU03RnhjWFNxMWN2ckZ1M0RvODk5cGpaMFNxbEJ4NTRBR3ZXck1IQWdRUGg2dXBxQVREQ1lyRWNWbFcxUjFtZHMyYk5tdi95OHZLeUNpRnEvZmJiYjUwQTRQVHAwNSttcDZkdjgvVDAzSFRQUGZlc2RYTnp1N2VzemsvbGc0TXdFUkZSTWJWdTNmb2ZpcUtFQ1NFMkN5SHVhdFdxRlpZdFc0YXhZOGVpV3JWcVpzZXIxRnhkWFRGaXhBaUVoWVdoZmZ2MkFOQVlRS1NpS0JzVVJibnJKaDh2eVhsYXQyalJZcHVucCtmeVU2ZE9UVDUrL0hnL0FKZiszbTAvZi83ODR0alkyUHR5YzNOL2I5MjZ0ZDZrU1pOWjREemxzUGdYam9pSTZPYWNmSHg4aGxTdlh2MDNJVVJRalJvMU1HYk1HS3hZc1FLdFc3YzJPMXVWY3M4OTkyREpraVdZT0hFaWF0ZXVEU0hFczBLSU9FVlJSZ0c0N2VkVTUrYm1KbCs2ZE9uSDJOallsc25KeVd2enQ2ZWxwWDBOd1BqN3g4ekV4TVMzRHg4KzdKdVRrM09rMEhaeU1MeFpqb2lJNkFZVVJXa2poUGdjd0tNQThPaWpqMkxpeElsbzNMaXh5Y21xTGlFRUFnSUMwTGx6Wjh5Y09STTdkdXlvS1lUNFZGWFZGL1B5OG9iR3hNUm90M0g0TTZkT25acW1LRXFlM1c1UExiekQyOXY3YlA1ckp5ZW5PcnF1MS94N0VDWUh4VUdZaUlpb0NFMmJOcTNlc0dIRDhRRGVCdURzNGVHQnNXUEg0cW1ubmpJN0d2MnRmdjM2K09pamo3Qjc5MjdNbkRrVFNVbEpxck96OHdGVlZlZms1T1M4RnhjWGwzR3J4eFpDT01YRXhEUUZrRjNVZmxWVkpRQ3VqZWZnV0kwZ0lpSzZpbytQenhNTkd6YU1BVERGWXJFNCsvbjVJVEl5a2tOd0JmWG9vNDhpUER3Y3ZYcjFncE9Ua3hPQXNXNXVib2NVUmVsdWRqYXEyRGdJRXhFUi9jM1gxOWREVmRXbEZvdmxld0F0bWpkdmpwQ1FFTHo5OXR1b1diT20yZkhvQnFwVnE0YXhZOGNXN20wM0UwSnNWbFYxVGV2V3JmOWhkajZxbUZpTklDSWlBb1NQajA5dktlV25BT3BYcTFZTkF3WU13S0JCZzNENUFpTTVpcFl0VzJMNTh1VUlEUTNGNTU5L2pzek16TURxMWF2LzI4Zkg1MDJyMWJvRUpiaXhyVjI3ZHZGbEdKVXFBQTdDUkVSVXBhbXEya0pLdVVnSThTL2c4cHExa3laTlF0T21UYzJPUnJmSVlyR2diOSsrZU9xcHAvREJCeDlnOSs3ZGQxZ3Nsc1dLb2d3d0RHTllkSFIwM00yT2taYVc5dld4WThkNkFpanlrYzczM0hQUGFnRDIwczVPNVl2VkNDSWlxcEphdEdqaHBpaktlQ25sUVNIRXYrcldyWXYzM25zUG4zMzJHWWZnU3FKUm8wYjQ5Tk5QTVhQbVREUm8wQUJDaUVlY25KeDBSVkhlYTlxMGFmVWJmZmJZc1dNdjREcERNQUQ4K2VlZlFUZmFUNDZCZ3pBUkVWVTVpcUowcUYyN2RwUVE0a09MeGVMMnpEUFBJREl5RXYvNXozL01qa1psNEYvLytoZldyVnNIZjM5L0NDRmNoQkR2Tkd6WU1MWjkrL2FkemM1RzV1SWdURVJFRlpxaUtGMFVSWGtjcFZEbjgvSHhxZVBqNHpOZkNMRlhDT0YxNTUxM1l0R2lSWGovL2ZmaDd1NWU3T1BFeHNiQzE5Y1htWm1adHh2SlllemN1UlA5Ky9lSHpXYkRpUk1uTUc3Y09IVHUzQmtkT25UQXl5Ky9qTVRFeEN2ZUh4SVNnbFdyVmhYOGZPYk1HYnp3d2dzd2pCdFhkQTNEZ05WcXhheFpzNUNYbDNmRnZnc1hMdUM1NTU3RDBhTkhTNXkvWnMyYWVPdXR0L0RsbDEraVJZc1dBTkRjeWNscHA2cXFYeXFLMHFERUI2UktnWU13RVJGVmROMkZFRDhvaW5KR1VaU0ZpcUw4cTBXTEZtNGxQWWlpS1A0V2krV3d4V0laN3VycWlrR0RCbUh0MnJWNDRJRUh5aUp6cFpLYW1vcHAwNmJoN2JmZmhvdUxDM2J0Mm9YNzc3OGZYMy85TlRadDJnUlhWMWRNbWpRSkFIRHMyREdzWDc4ZUxpNHVjSFoyUm5oNE9CSVRFOUdvVVNOODlkVlhzRmh1UEhwMDY5WU40OGVQUjJobzZEVkRjLzM2OWZIU1N5OWgwcVJKTngyb3I2ZGR1M1pZdFdvVlhubmxsZnpIWWc4UVFoeFdWYlh2TFIyUUhCb0hZU0lpY2doQ2lIcENpRmVFRU52ZDNkM1BLb3F5eE1mSDUrbC8vdk9mTlc3ME9WOWYzenNWUmRrZ2hJZ0EwTGg5Ky9aWXRXb1ZoZzhmRGhjWGwzSktmOW1aTTJmSzlYeWxaZFdxVldqYnRpMWF0bXdKQU9qVHB3OENBd1BoN3U2T2V2WHFvVStmUG9pTmpZVmhHS2hXclJxeXNyS3daczBhaElXRndUQ01FdjArejUwN0Y4SEJ3ZGZkMzcxN2QyUm1abUxidG0yMy9IMmNuWjB4Wk1nUXJGMjdGZzgrK0NBQTFBZXdRbEdVSFQ0K1B2ZmU4b0hKNFhBUUppSWlSK1F1aEJoa3NWZzJOVzdjK0t5cXFpdDlmSHhlYU5teVplMUM3M0ZSRkdXVWxQSTNJY1N6N3U3dW1EaHhJcFlzV1FKUFQ4OVNEVE4vL254MDdkb1ZmLzMxVjVINzA5UFQ4ZW1ubjJMZ3dJRTNQVlorN1dMRGhnMTQ4c2tuQzRiQ0F3Y09vSGZ2M25qb29ZZnc3TFBQWXQrK2ZWZThmLy8rL2VqZHV6Y2VmdmhoQkFZRzR2RGh3d1hIVEUxTnhSdHZ2SUVPSFRyZzJXZWZ4ZEtsUytIcjY0dmMzRndBUUc1dUxqNzY2Q04wN3R3Wmp6NzZLTjU2Nnkxa1pQei9ROW0yYnQxNnhjTkVycjZxbTV5Y2pMcDE2OEppc2FCSmt5Wm8yTEFodkwyOWNjODk5K0N1dSs1Q3c0WU5pMTBuYWRXcTFRMzNXeXdXUFBua2s5aTZkZXROZnk5dnBrbVRKbGk0Y0NIZWYvOTkxS3RYRDBLSUp5MFdTNHlpS0JPOHZMeGNiL3NFVk9GeCtUUXloYXFxUms1T3poOUY3WE56Yy9QVU5JMy9rVVpVU2FpcXVnUEFrMlY0aXBvQStsZ3NsajQxYTliTVZoVGxHeW5sV292Rk1nckFvOERsbTZYR2p4K1BldlhxbGZySjE2NWRpOGpJU0h6eHhSZG8xcXpaRmZ1eXM3TVJGaGFHaUlnSVBQLzg4NGlJaUNqMmNmZnYzNCtOR3pkQ1Nna0F1SFRwRWlaTm1vUVdMVnBnM3J4NW1ERmpCalpzMkZEdy9zaklTTXlkTzdlZ3BqQjE2bFNFaG9ZQ0FLWk1tWUtzckt5QzQ0MGJOKzZLYzAyYk5nMG5UNTdFNnRXcjRlYm1ob2tUSjJMV3JGbVlNbVVLa3BPVGtaaVlpRFp0MmhTWk15OHZENnRXcllLL3YzL0J0blBuenVIMTExOUhkblkyTkUwcjluY3VMaTh2TDJ6ZXZMbFVqaVdFd0RQUFBJTk9uVG9oT0RnWW16WnRxaWFFbU9IcTZ1cnY2K3U3VDBvNXNsUk9WRXhTeWh6RE1KNkxqbzYrOVV2ZVZHd2NoTWtVVXNyY3VMaTRGa1h0VXhTbHlPZTZFNUhES3NzaCtBcFNTb3NRb2g2QXhsTEtXa0lJQUVDZE9uWGc3Rno2LzhyYnVYTW5GaTVjaUFVTEZxQjU4K1pYN0l1SWlNREtsU3ZScFVzWGhJV0ZsZWhtUEFERnpLdXlBQUFnQUVsRVFWVG8zNy8vRlUrejY5eTVNN0t6czNIczJESFVxbFVMaVltSlY5eE1ObUxFQ0hoNGVBQUFnb0tDTUdyVUtCaUdnYlMwTk96ZXZSdkxseTh2MkQ5MDZGQ01ISGw1dmt0SlNjSG16WnNSR2hxS1JvMGFBUUQ2OXUyTGlSTW5Zc3FVS1RoNzlpd0FvRUdEb3U4bm16RmpCaXdXQ3dZTkdsU3dyVmV2WGdXdjc3enp6aEo5NytKbzBLQUJVbEpTa0plWFYycC9YWjJjbkZDM2J0M0NtMjVZdVNrclFnZzNKeWVuRGdBNENKY0REc0prQ2lHRWE1czJiUTVlYjE5NTV5R2lzcWRwbXJpVnp5bUtFaXlFZU9NR2I4a0NzQXZBVjNsNWVXdGpZMk5UQU1ETHkrdHpWMWZYeVVLSXNSRVJFZFYyN3R5SjhlUEhvMHVYTHNnZmtHL1hwNTkraXE1ZHU4TEx5K3VhZlgvKytTY013NEM3dTN1UlQ2ZXoyKzM1L1ZRQXdJTVBQb2hGaXhZVi9IejFXc2J6NXMzRGhnMGI0TzN0RFRlM3kvY0tGcjVockg3OStnV3ZhOWV1RFNrbDh2THljUHIwYVFEQVhYZmRkY1grZktkUG40YVU4b3JoTlovTlppdTRJbDNVNzltY09YT2c2enBDUWtMZzZscjhQN3B2OXQxdkpqOUxmcmJiSWFYRTd0MjdNV1BHREp3NWN3WlN5bHdBODFOU1V0NU9TRWpJQmpEcXRrOVNUTDYrdmxPbGxKT2tsSHhRUnpuaElFeW1rRkxtSGpwMHFHMVIrM2hGbUlodVJrcDVTUWl4MHpDTWRUYWJiVjFjWEZ6RzFlK0ppNHZMQlREWjI5dDdwYk96YzBoeWN2S2o0OGVQUjhlT0hURisvSGcwYWRMa3RuTjgrT0dIR0RObURPNjk5MTcwN05uemluMXZ2dmttQmc4ZWpGV3JWcUZuejU3bzJyVXJldlhxVlhEVjFjbkpDVkZSVWRjOWR1SEI4K1RKazFpMmJCbkN3OFBoNmVtSmZmdjJGYnNqVzZ0V0xRREEyYk5uQzE0WHZta3Z2eTZ5YWRNbU5HN2MrSnJQNTE5RnZuRGh3aFVEOVB6NTg3Rjc5MjRzWHJ5NHhKV1RtMzMzbXpsLy9qemMzZDF2KzJiSGMrZk9JVGc0R045OTl4MEFRRXI1cTVSeXFOVnF0ZDdXZ2NsaHNJZEpwaEJDdUhwNWVjVVg5WXRYaElub090SUJSRW9wZTUwN2Q2NkJwbW5QV2EzVy94VTFCQmNXRXhOelJOTzBUZ0JlQW5CaHo1NDlDQXdNUkdobzZEWHIxSlpVNjlhdE1YUG1UTXlhTmF2SXptcTlldlV3Y3VSSXJGbXpCclZxMVVMLy92MXY2VHo1T1UrZE9vWDA5SFNFaFlVVis3UE5talZEOCtiTk1XL2VQS1NucHlNeE1SSExseTh2Mk4rb1VTT29xb3JnNEdDY09YTUdkcnNkUjQ4ZXhZRURCd0JjcmlFMGJOZ1FodzRkS3ZqTTU1OS9qbDI3ZHVHTEw3NG9HSlRMMDZGRGg0cThDbDljZHJzZDY5YXRnNStmWC80UW5BYmdkVjNYSCtRUVhMWHdpakNaSWo0Ky9wbjA5UFF0UmUxemQzZnZYdDU1aUtoQzIyY1lSZytiemJiNTc2dTh0MFRUdE1XS29xd1hRc3pQenM0T25EVnJGalp1M0lqSmt5ZGY5MGF3NG5qa2tVY3dhZElrdlBmZWU2aFJvd2FlZU9LSmE5NVR1M1p0REJreUJIMzY5TG1sYzl4OTk5MElDZ3JDbTIrK2lZWU5HeUlvS0FoNzl1d3A5dWRuenB5SktWT21vR3ZYcnJqMzNudmg1K2VIdUxpNGduN3R6Smt6OGVHSEh5SWdJQUEybXcyZW5wNFlQWHAwd2VlN2R1Mks3Nzc3RGs4Ly9UUUFZUEhpeFFCd3hVb1NBTEJ2Mzc0U1ZTU0s0dXZyVy9DNlE0Y09CYS96cnlCTEtiRno1MDRNSGp6NGxvNGZIeCtQNmRPbkl5WW1Kdjk0R3czRGVDVTZPanJ4SmgrbFNxaDBTbEltVVZWVkFyZmVPeXR0RlMxUFJWT3paazF2VDAvUEltL3pkWEZ4YVdLejJhNzVReWcyTnJacFVlL1B4OTl6b29xdkl2NXpxcXBxTndBTEFIZ0tJZENuVHg4TUd6YnNpcHZUS3JPTkd6ZGkwYUpGeFY1NTRjS0ZDL0QzOThlU0pVdXV1U213dkczYnRnMmZmZllaMXF4WlU2SnFSRlpXRnBZdFc0YWxTNWZDTUF4SUtSTUJqTloxZlYzWnBTMlpRaDNoeWJxdVR6TTdUMWxURkdXTEVLSWJnTzZhcG4xclJnWmVFYVp5YytuU3Baajh3ZGJEdzJPSTNXNC9rNUtTc2hHQXM2cXF0cHNOdlVSRXBVWFR0RytiTm0zYXRrR0RCdE1BakZ5NWNxWEwxcTFiOGZiYmI2TlRwMDVteHl0MU8zZnVSTXVXTGRHNGNXTWNQbndZaXhjdnh2UFBQMS9zejlldlh4OXZ2LzAycGs2ZGlwQ1FrREpaZ2FNNFVsSlNzSERoUXN5WU1hTkVRL0NCQXdjd2ZmcDBuRHg1RWdEeXBKUmYyTzMyTjJOaVlpNlZXVmh5Q0J5RXlReU4vdm5QZjg1SVNFaTRvaXpuNWVVVlgvam44K2ZQTHpoejVzeWM4bzFHUkZYRnlaTW5zMDZlUFBtR3I2L3ZNc013bHB3N2QrNkJNV1BHb0V1WExoZzdkaXdhTm14b2RzUlNjL3o0Y1h6MDBVZElTVW1CaDRjSC92T2YvMkRJa0NFbE9zWlRUejExVFJXaXZOV3RXeGRmZmZWVnNkK2ZuSnlNVHo3NUJKczJiY3JmRkN1RUdLcHAydjR5Q1VnT2g0TXdsYmU2TFZ1MlhIL3g0c1dkVFpzMm5YWDY5T25HeWNuSm13SGdldXNLRXhHVnBhaW9xRmdBRDZ1cU9nckF1enQyN0xoajM3NTlHRE5tREhyMDZISE5VOVFjMGNDQkE0djFWTHZLd2pBTWJONjhHY0hCd2JoNDhTS2tsQmxTeWhsV3EvVkRBTVpORDBCVkJnZGhLamZWcTFkL3NIbno1dUZwYVdtYi92cnJyeEZ1Ym00dEdqZHVQTGxKa3lidlN5bHQzdDdlNTNINUR5Z2hoSEFTUXJoWXJkYjdBSnd5T1RvUlZYNkdwbW1mdEd6WmNtMk5HalVXWldabVB2ZkJCeDlndzRZTm1EUnBFdTY5OTE2ejgxRXhuVGh4QWg5ODhBRisrZVVYQUlDVWNydmRibjhwSmlibVQ1T2pVUVhFUVpqS1RWWlcxdUVUSjA2OG1wNmV2Z2tBY25KeWpoNC9mcnhmb2JjSVhGN1NMLy95aXdSd2Uyc2JFUkdWd0pFalI1SUFQTisrZmZzZVRrNU9ueDQ4ZUxCWm56NTlNR0RBQUF3YU5BalZxbFV6T3lKZFIwNU9EbGF0V29YUFAvOGNlWGw1a0ZLZUVVS00xWFY5cGRuWnFPSnkvUC9mUTQ3a1l2NFFmQjBTZ0IyQTdlOWZISUtKeUJUUjBkSHJjM0p5MmtncEY5bnRkdnVTSlV2UXMyZFA3Ti9QYW1sRlpMVmEwYWRQSHl4WXNBQjVlWGwyQU1zc0ZrdExUZE00Qk5NTjhZb3dFUkZSRWY1K1VNZXI3ZHUzWDJheFdCWW5KU1cxZi9YVlYvSE1NODlnekpneEpYNmFHcFcrdExRMExGeTRFQkVSRWZtYmpoaUc4YkxWYXYzQnhGamtRSGhGbUlpSTZBYWlvNk1QNkxydWF4akdXd0F1YmRxMENYNStmdmptbTI4Z3BUUTdYcFVrcGNUMjdkdmg3KytmUHdSblNTbW5hWnJXbGtNd2xRUUhZU0lpb3B1elc2M1dHVkpLTHlubDlvc1hMMkxLbENsNDZhV1hrSkNRWUhhMktpVXBLUWxqeG96QmhBa1RrSktTQWdBLzVlWGxLYnF1VHdZcmRWUkNISVNKaUlpS1NkZjE0N3F1ZHpVTW95K0EwMUZSVVFnS0NzS1NKVXVRbTN2TFQzK21ZckRaYkFnTkRZVy92ejkyNzk0TkFCY013eGltYWRwak1URXhSOHpPUjQ2Smd6QVJFVkVKV2EzV1ZZWmh0QWJ3Wlc1dXJyRnc0VUlFQlFYQmFyV2FIYTFTT25Ub0VGNTg4VVhNbWpVTE9UazVVa3E1V2dqUnltcTFmbUYyTm5Kc0hJU0ppSWh1Z2RWcVRkVTBiWkRkYm44Q3dPSGp4NDlqOE9EQm1ENTlPdExTMHN5T1Z5bGtaR1JnOXV6WjZOZXZINDRjT1FJQWY5anQ5cWQxWGU4VkZSVjEzdXg4NVBnNENCTVJFZDJHbUppWW4zSnljbnlrbEZNQlpFZEdSc0xmM3gvYnQyL256WFMzU0VxSkgzLzhFVDE3OXNTcVZhc2dwY3dGRUp5ZW50NG1KaWJtVzdQelVlWEI1ZE9JaUlodVUxeGNYQzZBZDN4OGZGWUlJVUpTVWxJZW16QmhBaDU1NUJGTW1EQUJUWm8wTVR1aXd6aDc5aXlDZzRPeFk4Y09BSUNVOG9BUVlxaW1hVEVtUjZOS2lJTXdPUlJGVWJvQTZGN0U5dUJDUCs3VGRYMWQrYVVpSXJyTWFyWCtEdUJ4SHgrZklSYUxaY2JldlhzOWV2YnNpZUhEaCtPLy8vMHZuSjM1cjkzcnNkdnRXTDkrUFQ3NTVCTmtaV1VCUUpvUVlvcW1hWithblkwcUwvNFRTWTRtVHdqeHh0VWJDMit6MisxKzVSdUppT2hLVnFzMTVMNzc3dnVxWnMyYTgzSnljdjQ3ZS9ac3NYSGpSa3llUEJsZVhsNW14NnR3NHVQak1XM2FOTVRHeGdLQWxGSnVBUENxcG1sSkprZWpTbzRkWVhJb3VxN3ZrVkltMytBdDZYbDVlVGQ2akRNUlViazRldlRvZVYzWGU5bnQ5bTRBanYzKysrOEZLeDlrWkdTWUhhOUN5TXJLd29JRkN4QVVGSVRZMkZoSUtVL2E3WFovWGRkZjBIV2RRekNWT1E3QzVHanlBS3k1d2Y3di91N3FFUkZWQ05IUjBkdVNrNVBiQWdpV1V0cENRME1SRUJDQUgzLzhzY3JlVENlbHhQNzkreEVZR0lpbFM1ZENTbWtEc05CdXQ3ZUtqbzVlYjNZK3FqbzRDSk1qaXJ6ZURpbGxlSGtHSVNJcWpvU0VoR3hOMDk3TXk4dFRBZXcvZCs0Y1hudnROWXdiTnc1bnpwd3hPMTY1U2s1T3hqdnZ2SU5YWDMwVlNVbEprRkpHMiszMlJ6Vk5HeDRURTNQSjdIeFV0WEFRSm9kejhlTEZud0NrWDcxZFNua3BKU1hsS3hNaUVSRVZTMHhNekVGTjB6cElLVWNEU04yNWN5Y0NBZ0lRRVJFQnU5MXVkcnd5WlJnR05tN2NpQjQ5ZW1EejVzMlFVbVpJS1NmcXVxNUdSMGNmTURzZlZVMGNoTW5oeE1mSDUwZ3BJNjdlTG9UWW1aQ1FrRzFHSmlLaUVwQzZycy9OeXNwcUk2WDhPak16RXpObXpNREFnUU54OU9oUnM3T1ZpWVNFQkx6ODhzdDQ5OTEzOC92Ulc2V1U3WFJkL3hDQVlYSThxc0k0Q0pORGtsSmVzenlhWVJoY01vMklITWJodzRkUDZicitnbUVZTHdBNEVSY1hoejU5K21EKy9QbjV5NGM1dkp5Y0hJU0VoQ0F3TUJCUlVWRUFjTm93akQ2YXBuV3pXcTBKSnNjajRpQk1qdW5zMmJNL0FDamNKY3V5Mld3Y2hJbkk0Vml0MXEvejh2TGFBRmhnR0liOXl5Ky9STStlUGZIenp6K2JIZTIyNkxxTzNyMTdZOUdpUmJCZjduMHNUVTFOYldXMVdrUE56a2FVajRNd09hU2twS1JNQUlYN3dMdmk0dUs0SGhFUk9hU1ltSmhMbXFhTnNObHNEMGtwcmFkT25jTHc0Y014YWRJa1hMaHd3ZXg0SlpLV2xvYnAwNmRqeUpBaFNFaElBSURETnB2dFNVM1RCdi94eHg5cEpzY2p1Z0lIWVhKWWhtRVU3Z256SmpraWNuaXhzYkZSdXE3Zkw2V2NJS1hNMkxKbEMvejkvYkZ4NDBZWVJzV3Uwa29wc1czYk52ajcreU15TWhJQXNxU1VVelZOODQ2TmpmM1I3SHhFUmVFZ1RBNHJLeXRyQjRCc0tXV3V6V1piYTNZZUlxSlNZdGQxZldadWJxNFhnSzBYTDE3RXUrKytpMkhEaHVIUFAvODBPMXVSRWhNVE1XclVLRXljT0JFcEtTbVFVdTZ5MiswK3VxNi9nOHZydnhOVlNCeUV5V0VkT1hMa29wVHlHeUhFN3RqWTJCU3o4eEFSbGFhNHVMZ1RtcVoxazFMMkJuQksxM1VFQlFVaEpDUUVPVGs1WnNjREFOaHNOcXhjdVJJQkFRSFl1M2N2QUp3M0RHT29ydXRQUkVkSFY4NGxNS2hTNFNCTURrMUt1VlpLeVZvRUVWVmF1cTZIcGFhbXRwWlNMclhaYk1haVJZc1FGQlFFVGROTXpSVVhGNGQrL2ZwaHpwdzV5TW5KTWFTVVlabVptYTJzVm11SXFjR0lTc0RaN0FCVXNkeDMzMzBlTld2V1BDaUVhR1IybHBKUVZYV3UyUmtxZ04yYXBuVXlPd1FSbGI2L2J6SWIzTDU5K3k4dEZzdm5KMDZjYUROMDZGRDA2TkVESTBhTVFKMDZkY290UzBaR0JqNzc3RE9FaFlYbGJ6cG1HTWFyMGRIUjI4b3RCRkVwNFJWaHVrTDE2dFdmZExRaG1BbzhaSFlBSWlwYjBkSFJ1M1ZkOXdId0hvQ3M5ZXZYdzkvZkgxdTNib1dVc2t6UExhWEVybDI3RUJBUWdMQ3dNRWdwY3dCOG5KT1QwNFpETURrcVhoR21Lemc1T1UwQWdPblRwNk5idDI1bXg2RmltRDU5ZXY0ZDJndk16a0pFNWNLbWFkcTdxcXF1bEZLR3BLYW1QdjdXVzI5aDQ4YU5tREJoQXBvMmJWcnFKenh6NWd3Ky92aGpmUC85OS9tYjlsc3NscUZSVVZHeHBYNHlvbkxFSzhKVVFGR1Vmd0pRYXRTb2dhNWR1NW9kaDRwQlNvbmR1M2ZuditiS0dVUlZpS1pwOGJxdVB5R2xIQXpnL0w1OSt4QVlHSWdWSzFiQVpyT1Z5am55OHZJUUhoNE9QejgvZlAvOTk1QlNwa29wUjJtYTlqQ0hZS29NT0FoVEFjTXdIZ1dBZSsrOUZ4WUwvOVp3Qk5IUjBUaDc5aXlrbEFtNnJqdjJZNmlJNkpib3VyNDBNek96bFpReU5DY25SMzd5eVNmbzI3Y3ZEaDQ4ZUZ2SFBYcjBLQVlQSG93UFAvd1EyZG5aRXNENjNOemMxcnF1enl1ZDVFVG00N1JEQmZKckVZR0JnV1pIb1dMYXRHbFQvc3NWQU1xMklFaEVGZFp2di8xMlFkZjFQbExLcmxMSzMrUGo0ekZnd0FCOC9QSEh5TWdvMlVNM016TXpNWC8rZlBUdTNUdC9tRDVoR0VZUFRkUDg0dUxpVHBmSkZ5QXlDUWRoQXNCYWhDTXFYSXV3MisxY1FvNklvT3Y2ZHlrcEtkNkdZWHdrcGN4ZHZYbzEvUDM5OGNNUFA5ejBaam9wSmZMckZWOSsrU1drbERZcDVmelRwMCszdGxxdFg1ZlRWeUFxVnh5RUNRQnJFWTZvY0MwaUppYkczQVZGaWFqQ1NFaEl5TFphcmVQdGRyc0s0T2Z6NTgvampUZmV3Tml4WTNINmRORVhkQzljdUlESmt5ZGp4SWdST0hYcUZLU1VWaW5sSTdxdWoweEtTc29zMzI5QVZINDQ4UkFBMWlJYzBWVzFDQ0tpSzBSSFI4ZHBtdllJZ0pGU3l0UWZmdmdCQVFFQldMdDJMZXgyT3dEQU1BeHMyTEFCZm41KzJMSmxDd0JjQkRCZTEzVmZYZGQvTlRFK1Vibmc4bW5FV29RRFlpMkNpSXBKYXBvMjM4dkxLOExGeFdWaFZsWldqNWt6WjJManhvM28xNjhmd3NQREM1NVFKNlhjWXJGWVhvNktpanBoY21haWNzTkJtR0FZeHFOT1RrNnNSVGdRcTlYS1dnUVJGZHZmTjduNUtZcnlISUM1aHc0ZHVtdml4SW41dTA5SktWL1hkWDIxZVFtSnpNR3BoMWlMY0VDYk4yL09mOGxhQkJFVm02N3JHK3gydTVlVWNoNkFMQ2xsU0hwNmVpc093VlJWY1JDdTRyeTl2ZThCYXhFT2hiVUlJcm9kTVRFeGw0UVFJd0ZVMTNWOWFIeDhmTHJabVlqTXdrRzRpbk55Y25vUzRHb1Jqb1MxQ0NJaW90TEJ5YWVLRTBLTUJsaUxjQ1NzUlJBUkVaVU9Ec0pWMk4rMWlIYXNSVGdPMWlLSWlJaEtEd2ZoS295MUNNZkRXZ1FSRVZIcDRmUlRoYkVXNFhoWWl5QWlJaW85SElTcnFQeGFSTzNhdFZtTGNCQ3NSUkFSRVpVdURzSlZWSDR0b2wyN2RxeEZPQWpXSW9pSWlFb1hKNkFxS3I4VzBhTkhEN09qVURHeEZrRkVSRlM2T0FoWFFZVnJFVTg4OFlUWmNhZ1lXSXNnSWlJcWZSeUVxeURXSWh3UGF4RkVSRVNsajFOUUZjUmFoT05oTFlLSWlLajBjUkN1WWxpTGNEeUdZYkFXUVVSRVZBWTRDRmN4ckVVNG5sOS8vWlcxQ0NJaW9qTEFTYWlLeWE5RitQbjVtUjJGaXVucnI3L09mOGxhQkJFUlVTbmlJRnlGRks1RlBQNzQ0MmJIb1dJd0RBTy8vUElMQU5ZaWlJaUlTaHNINFNxRXRRakg4K3V2ditMQ2hRdXNSUkFSRVpVQlRrTlZpRm0xaUpDUWtNTC9leC9BNVhWeHg0NGRpLzM3OTkvMDh4Y3ZYc1M0Y2VOS2RNNmtwQ1FzWDc3OHB1Lzc3TFBQcnZqNXh4OS9oTlZxTGRHNXl0SlhYeFZjQkdZdGdvaUlxSlJ4RUs0aXpLeEZ4TVRFNE82Nzc3NWkyNXc1YzFDL2ZuMUVSRVRnM0xselYrekx6YzI5NXVjZE8zYmM4RDFYYzNkM3g0b1ZLM0Q0OE9FYnZtL2x5cFVGcnczRHdLeFpzNUNhbW5yRHo1UVh3ekR3NjYrL0FtQXRncWlxVTFYVjhQTHlpaS9xbDZxcWh0bjVpQnlWczlrQnFIeVlVWXRZdlhvMUlpTWo4ZGRmZitIa3laTndkblpHV0ZnWVB2cm9JK1RsNWVIdHQ5L0dxVk9uTUhIaVJMejExbHZ3OVBRRUFIVG8wQUU3ZHV4QW5UcDFybnZzcTkvajYrc0xWMWZYYTk0M2FOQ2dhN2JsNXVZaUtpcnFtdTNmZnZzdFVsSlNFQndjak9EZzRJTHROcHNOVzdkdUxmSDN2MTM1dFFnQXgxaUxJS3JhcEpTNWNYRnhMWXJhcHloS2Rubm5JYW9zT0FoWEVXYlVJb0tDZ3RDdVhUc3NYcndZbjM3NktVNmVQSW1CQXdjaU96dTdZRDhBSkNjblk5S2tTUWdJQ0xpdGZEdDI3RUNOR2pXUW1KZ0lEdzhQdUxtNUlTOHZEOGVQSDBmejVzMEJBSm1abWVqVXFSTzZkKzhPQU1qT3prYjM3dDB4YU5BZ3JGKy9IaDRlSGdnSkNVRzlldlVBQUhQbnpvV2JtOXZ0L0RiY3N2eGFoR0VZbjVzU2dJZ3FEQ0dFYTVzMmJRNWViMTk1NXlHcUxEZ0lWd0ZtMWlKMjdkcUZ6cDA3dzgvUEQzUG16RUczYnQzUXUzZnZhOTUzL1BoeDJHeTJXejdQeUpFajRlcnFpajE3OXVEZGQ5L0ZwRW1UOFBqamp5TWhJUUd2di80NkhuendRWXdZTVFLMWF0WEN5SkVqTVdEQUFCdytmQmhEaHc3RjVzMmJzWGp4WWd3ZVBCaUdZV0Q0OE9GNDc3MzNzR0xGQ21SbVp1TGpqeisrbmQrQ1cxSzRGaUdsM0h5VHR4TlJKU2VsekQxMDZGRGJvdmJ4aWpEUnJlTWdYQVpVVlpWbVp5aUtHYXRGZlAvOTl3Z0pDY0h5NWN0eDExMTNZZGFzV2RpNGNTTUFvRm16WnZEMDlNVExMNytNV2JObVllN2N1UVdmeTc5aVcxaUhEaDJ1ZTU1ZXZYcGg3dHk1K082Nzd6Qno1a3lvcWdvQWFOR2lCU0lpSXJCeTVVcjA3dDBidzRZTnc0QUJBd0FBVzdkdVJWNWVIa2FQSG8zMzNuc1BkZXZXaFdFWStPR0hIOUNyVnkvVXIxOGZ5NWN2TjJXRmpjSzFpT2pvNkxoeUQwQkVGWW9Rd3RYTHl5ditldnZLT3c5UlpjRkJ1QlJKS1E4SUlSNDBPOGYxbFBkcUVjbkp5VGh4NGdRR0RoeUlwS1FrK1BuNXdkblpHV3ZYcmdVQUJBWUdJaUVoQVMrLy9ES09IejllOExtcis3c1hMbHhBMTY1ZHNXL2Z2b0p0dnI2K0JhK1BIVHVHMTE1N0RhMWF0VUpvYU9nMTNXSlhWMWNNR2pRSVR6LzlOR2JPbklsdDI3YmhvNDgrd3Y3OSsrSHM3SXlubjM0YVAvMzBFNXlkbmZHLy8vMFA3dTd1bUR0M0xuYnYzbzNBd0VBODhNQURlTzY1NThyMWFucWgxU0pZaXlBaXhNZkhQNU9lbnI2bHFIM3U3dTdYWGprZ29tTGhJRnlLZEYxL3lPd01WL1AyOXI3SDJkbjVEek5xRWZYcTFTdFlIczNQencrUmtaRjQ3cm5uOE9LTEw5N3djN201dVVYZStGWllWRlJVd2NvUmQ5OTlOOTU2NnkyODl0cHJWMXhKTHVvNHUzYnRRbXhzTEpZdVhZb3VYYnBnMmJKbDZOYXRHMTU1NVJYVXJWc1hiNzMxRnRxM2J3OEE2Tml4STRZTkc0YXRXN2ZDeWNtcHhOLy9WbDIxV2dSckVVUlZWTTJhTmIwOVBUMkwvRFBBeGNXbGljMW1TN3g2ZTJ4c2JOT2kzcThvU2hjQTF3ek1pcUlFRi9weG42N3I2MjQxTDVFajRpQmN5VldraDJoY3VuUUoxYXBWdy8vKzl6OEFsNjhJRjZVNHEwYWtwcWFpUzVjdWlJcUtncE9URXg1KytPRXJyaGdEbDY4YWI5bXk1WnJqK1BqNFlOcTBhVml4WWdXV0xWc0dBRmk0Y0NFZWVlUVIvUHp6ejllYzYrTEZpd1ZQZHlzUHJFVVFFUUJjdW5RcEpuK3c5ZkR3R0dLMzI4K2twS1JzQk9Dc3FxcnRla1B2ZGVRSklkNjRlbVBoYlhhN3ZYei90eUZSQmNCQnVKSXo2eUVhQUhEZ3dBRkVSa2JpL1BuelNFeE14SUFCQTVDV2xsYmtrbWJseWNuSkNWOTg4UVZxMWFwVnNFMElBUURZdVhQbk5lOS80SUVIeWkwYndGb0VFVjJqMFQvLytjOFpDUWtKL1F0dnZMb3pmUDc4K1FWbnpweVpVOVFCZEYzZm95aEtzaENpM25YT2taNlhsN2VwbFBJU09Rd093cFdZdDdkM1M1aTBXZ1FBdEcvZkh2ZmRkeC9jM2QwUkVCQ0E4UEJ3QkFZR1l1blNwUUF1WHhITzd3dVhOdzhQRDFQT2V6T3NSUkRSVmVxMmJObHkvY1dMRjNjMmJkcDAxdW5UcHhzbkp5ZHZCb0RyclN0OEhYa0ExZ0I0NVRyN3Y0dUxpN3Z4azRxSUtpRU93cFdZczdOemQ4QzhXb1NibTF1UmEvRGE3WFprWjJlaldyVnFPSDc4T0N3V1M4SGF3dmxLdW1yRTlmWVZkWnlubm5vSzc3Ly9mcEh2Zi9MSko2OTdqdkxBV2dRUjVhdGV2ZnFEelpzM0QwOUxTOXYwMTE5L2pYQnpjMnZSdUhIanlVMmFOSGxmU21uejl2WStEOEFBSUlRUVRrSUlGNnZWZWgrQVU5YzVaQ1N1TXdoTEtjUEw2R3NRVldnY2hDc3hLZVV3SVlRcHRZaXJQZjMwMHdDQTU1NTdEdkh4OGRCMUhlKzg4dzVDUTBOeDZOQWg5T2pSbytDOVJUMzE3V3I1SGVGOFYvZURiNVhaMVFqV0lvZ29YMVpXMXVFVEowNjhtcDZldmdrQWNuSnlqaDQvZnJ4Zm9iY0lBSmEvZndHQXhPVXJ2MFc2ZVBIaVQrN3U3dWtBM0F0dmwxSmVTa2xKNFdQY3FVcmlJRnhKZVh0N3R4UkN0RGFyRm5HMUlVT0dBQUQ2OXUwTEFHalpzaVVBWU9MRWliZDB2RHAxNmhScllMNlozYnQzRjd5KzNqQmRYamZLc1JaQlJGZTVtRDhFWDRjRVlQLzcxMDNGeDhmbktJb1NJWVM0NGtZTkljVE9oSVFFUHBTRHFpUnpseEdnTW1OMkxZSktqclVJSWlwclVzcHJsa2N6RElOTHBsR1Z4UW1wa3BKU0RnUE1XUzJDYmcxckVVUlUxczZlUGZzRGdFdUZObVhaYkRZT3dsUmxjUkN1aFBKckVYWHExS2tRdFFpNk9kWWlpS2c4SkNVbFpRSW8zQWZlRlJjWGwyRldIaUt6Y1JDdWhQSnJFZmZmZno5ckVRN2lsMTkrWVMyQ2lNcUZZUmdSaFg3a1RYSlVwWEZLcW9UeWF4SFBQZmVjMlZHb21MNysrdXY4bDZ4RkVGR1p5c3JLMmdFZ1cwcVphN1BaekZuTW5haUM0Q0JjeVJTdVJkeG8zVjJxT0ZpTElLTHlkT1RJa1l0U3ltK0VFTHRqWTJOVHpNNURaQ1l1bjFiSnNCYmhlRmlMSUtMeUpxVmNDNkN4MlRtSXpNWkJ1SkxKZjRnR2F4R09nN1VJb3NxaFhidDJIVnhjWEw0RFVNUHNMTVdscXVwY3N6T1lUVXBwMVhWZE1Uc0htWU9YRENzUjFpSWNEMnNSUkpXSHM3UHpSRGpRRUV5WENTSGFtcDJCek1NcndwVklmaTNpZ1FjZVlDM0NRYkFXUVZScENBQVBBOEQ2OWV0eDU1MTNtaHlIYm1iVnFsV1lQWHMyQUhBZDVTcU0wMUlsa3I5YXhMUFBQbXQyRkNvbTFpS0lLZ2RGVWJvSklSbzBhOVlNelpvMU16c08zWVNVRXBHUmtmay9Mak14Q3BtTVY0UXJDZFlpSEE5ckVVU1Z5aXNBMEx0M2J3Z2h6TTVDTjNIOCtIRWtKQ1JBU25sTzEvV3RadWNoOC9DS2NDWEJXb1RqMmJ0M0wyc1JSSlZEUVMzaTRZY2ZOamtLRmNlZVBYc0FBRUtJblFDa3VXbklUSnlZS2duV0loeFBlSGg0L2t2V0lvZ2NHR3NSam9XMUNDcU0xWWhLZ0xVSXgyTVlCbUpqWXdHd0ZrRlVDYkFXNFVCWWk2RENlRVc0RW1BdHd2SHMzYnNYYVdscEFHc1JSSTZPdFFnSHcxb0VGY2FwcVJKZ0xjTHhzQlpCVkRtd0Z1RllXSXVncTdFYTRlQllpM0E4ckVVUVZTcXNSVGlRaElRRTFpTG9DcndpN09CWWkzQTgrYlVJS2VWUjFpS0lIQnByRVE1bTc5NjlBRmlMb1AvSHljbkJzUmJoZUFyVkl1YVltWU9JYm8rcXFwMVppM0FjckVWUVVUZ0lPekRXSWh4UDRWcUVFT0k3aytNUTBXMlFVZzRHV0l0d0ZJVnJFWnFtc1JaQkFOZ1JkbWlzUlRpZXdyVUlYZGZqemM1RFJMZE1DQ0U2QTZ4Rk9BcldJcWdvbko0Y0dHc1Jqb2UxQ0tMS1FWWFZ6Z0Qrd1ZxRVkyQXRncTZIZzdDRFlpM0M4YkFXUVZSNXNCYmhXRmlMb090aE5jSkJzUmJoZUZpTElLbzBXSXR3TUt4RjBQVndFSFpRVXNwaFFnaHMzNzRkMjdkdk56c09sUXhyRVVRT0xMOFcwYVJKRTlZaUhBQnJFWFFqdkpUb3VKTE5Ea0FsSjZWTXpjM041VU0waUJ4WWZpM0N6OCtQdFFnSHdGb0UzUWl2Q0Rzb1hkY2ZOVHNERVZFVlZGQ0xlUFJSL2pIc0NGaUxvQnZoRldFaUlxSmlLbHlMYU42OHVkbHg2Q1pZaTZDYjRTQk1SRVJVVEt4Rk9CYldJdWhtT0FnVEVSRVZEMnNSRG9hMUNMb1pEc0pFUkVURndGcUVZMkV0Z29xRGd6QVJFVkV4c0JiaFdKS1NrbGlMb0p2aUlFeEVSSFJ6ckVVNG1GOSsrUVVBYXhGMFl4eUVpWWlJYm9LMUNNY2lwVVJvYUdqK2o4dE1qRUlWSEFkaElpS2ltOGl2UmZqNys3TVc0UUNTa3BKdzdOZ3gxaUxvcGpnSUV4RVIzVmhCTGFKang0N2xkdEtRa0JCOC9mWFhWMnlUVW1MczJMSFl2My8vVFQ5LzhlSkZqQnMzcnF6aVZXaXNSVkJ4OGNseVJFUkVOMkJXTFNJbUpnYURCdysrWXR1Y09YTlF2NGFPQ200QUFDQUFTVVJCVkg1OVJFUkV3TlBURXcwYU5DallsNXViQzFkWDF5dCszckZqeHhXZnYvbzlBTkNoUXdmVXFWUG5obGxTVTFQL3I3MDdEWSt5UE5nK2ZsN0pKR3lDbElxVW9sSlRDblVoa0ltSWVkUWlVQ3dvUW9tOGlDZ3EybEt3RmV2Q295ajZWSHZRdHdlU1dsR3MwcmlnTFZyeGpWSVIyaUlnTFc1QU1vU29MUW8raVd5eVJRSk53Q3h6dlIvaXBBa2hjUktTWEhQUC9mOTltbjNPbU9oeEhyZm4zS04zM25tbjVucDZlcnBPUHZua0JoOWZVbEtpM056Y1JsK3p0VENMUUZOUWhBRUFhSVMxOWlaalRKdk5JbDU4OFVYbDVPUm8rL2J0MnJGamh3S0JnRjU0NFFYTm5UdFhsWldWdXZmZWU3Vjc5MjdObWpWTDk5eHpqMUpTVWlSVkY5cFZxMVkxV21vYmVzeUtGU3NhelpTUmtWSHZ0dFdyVnpmNCtQVDA5RVpmcnpYVm1rVVVoMEloWmhGb0ZFVVlBSUNHdGZrc1l1TEVpZXJmdjc4V0xseW9SeDU1UkR0MjdOQ1VLVk4wOU9qUm12c2xxYmk0V0xObno5YjQ4ZU9WbVpsNVF1ODVldlRvSmo5bnhJZ1JKL1NlclNVeWk1RDBycGhGNEN0UWhBRUFhSUNyV2NUYXRXczFkT2hRWldabTZ1R0hIOWJJa1NNMWFkS2tlbzhyS2lwU1JVWEZDYi9mc21YTEdyMy9lRWVFVjY1YzJlRGpYUjBScmoyTHNOYisza2tJZUFwRkdBRFFKb0xCb0JlUHp1VkliWCsyaURWcjFpZzdPMXZQUGZlY2V2ZnVyYXlzTEwzMjJtdVNwTk5QUDEwcEtTbWFObTJhc3JLeU5ILysvSnJualJvMXF0NXJIYS9FMXRhMWExZDkvL3ZmVjFKU2txVHFNcmx2M3o2ZGV1cXBEVDduOGNjZmIvUTFhMjEwMjFUdFdjU21UWnVXZnZVejRIY1VZUUJBcTdMV3JqZkduTzg2UjNNWVl5NjAxcmJwMlNLS2k0djE2YWVmYXNxVUtkcTFhNWN5TXpNVkNBVDAwa3N2U1pJbVRKaWd3c0pDVFpzMlRVVkZSVFhQTy9iRGFRY09ITkNsbDE1YTcwTnV4eG8zYnB6ZWYvLzlta0pkVlZXbDg4OC92ODV1ZU0yYU5aS2tSeDk5VksrODhvcXFxcXBVVmxhbXpwMDdmK1hQMDlpV3VLWFZta1c4SjJZUmlBSkZHQURRcWtLaDBHRFhHWm9qR0F3T3M5YXVhdXRaUkxkdTNXcE9qNWFabWFtY25CeU5HVE5HMTE5L2ZhUFBPOTRaSVk2Vm01dXI4dkx5bXVzN2R1elFjODg5cDZTa3BIcWIzMk92VjFSVTZKWmJidEV0dDl5aTMvM3VkenAwNkpEdXV1dXVwdnhvcmVxWVdjUkN4M0hnRVJSaEFBQ09vNjNQRnRHUTB0SlN0Vy9mWG9zV0xaSlVmVVQ0ZUtJNWE4VEJnd2MxZlBodzVlYm1xcXlzVExmZmZydW1UNSt1YTY2NXB1WXhrU1BDalcyQVAvNzRZeFVVRk9pTk45NW84SDMrK01jL3FtL2Z2dEg4aUMyQ1dRU2FneUlNQUVCOVRyNUVRNUxXcjErdm5Kd2M3ZCsvWHp0Mzd0UU5OOXlna3BJUzNYampqUzM2UHNYRnhSbzBhSkFPSERpZ1ljT0cxYnYvMk50cVR4eCs4NXZmTlBpNjRYQllRNFlNMFdtbm5kWnlZYVBBTEFMTlFSRUdBT0FZQXdjTy9DODVPRnVFSkEwWU1FQjkrL1pWbHk1ZE5INzhlQzFac2tRVEprelEwMDgvTGFuNmlIQmtMM3dpVGp2dE5NMmNPVk9TTkdQR2pKcmJJMGVFbzkzMmxwU1VxR1BIamtwS1NsSTRITmFmLy94bjllclZTeDA3ZGp6aGpORmlGb0htb2dnREFIQU1ZOHkxVXR1ZkxVS1MyclZycDNidDJ0Vzd2YXFxU2tlUEhsWDc5dTFWVkZTa2hJU0Vtbk1MUnpUbHJCRTdkKzdVNU1tVEc4eHh2S1BFeHl2SFYxOTl0ZmJ1M1N0SlNraElVTy9ldlhYZmZmYzErTHF0Z1ZrRW1vc2lEQUJBWGNZWWM3blU5ck9JWTExMjJXV1NwREZqeG1qcjFxMEtoVUs2Ly83N3RYanhZbjM0NFljYU4yNWN6V09qK1VyanlFWllrbnIxNnRVaVozUll2bnk1cE9wSmhGUmRodHNhc3dnMEYwVVlBSUJhdnB4Rm5PNWlGbkdzSC8zb1I1S2thNis5VnBMVXIxOC9TZEtzV2JPYTlYcGR1M2FOcWpBM2g0c0NMREdMd0lseDgxY0xBRUNNY2ptTFFOTXhpOENKb0FnREFQQWZNVE9MUUhUV3IxOGZ1Y2dzQWsxR0VRWUE0RXVSV2NRM3Z2RU41N01JZkRWcnJWNTQ0WVhJWldZUmFES0tNQUFBWDRyTUlrYVBIczBzd2dOMjd0ekpMQUluaENJTUFFQzFtbG5Fa0NGRFhHZEJGRGhiQkU0VVJSZ0FBTldkUlp4MTFsbXU0K0FyTUl0QVM2QUlBd0FnWmhGZXd5d0NMWUVpREFBQXN3alBZUmFCbGtBUkJnRDRIck1JYjJFV2daWkNFUVlBK0I2ekNHL1p0Mjhmc3dpMENJb3dBTUR2bUVWNHpLWk5teUlYbVVYZ2hGQ0VBUUMreGl6Q1c2eTFldWFaWnlLWG1VWGdoRkNFQVFDK3hpekNXL2J0MjZlUFB2cUlXUVJhQkVVWUFPQm56Q0k4aGxrRVdoSkZHQURnVzh3aXZJVlpCRm9hUlJnQTRGdk1JcndsTW91UWRJaFpCRm9DUlJnQTRGZk1JanltMWl4aXM1aEZvQVZRaEFFQXZoU1pSZlRzMlpOWmhBZlVua1ZJZXN4bEZzUVBpakFBd0pjaXM0akxMNytjV1lRSDFKNUY1T1hsdmVRNkQrSURSUmdBNEVjMXM0aExMcm5FY1JSRWcxa0VXZ05GR0FEZ083Vm5FZC85N25kZHg4RlhzTmJxNmFlZmpseGxGb0VXUXhFR0FQZ09zd2h2MmJkdm56NysrR09KV1FSYUdFVVlBT0EzekNJOGhsa0VXZ3RGR0FEZ0s4d2l2SVZaQkZvVFJSZ0E0Q3ZNSXJ5RldRUmFVOEIxQUxTOHZuMzdudEtwVTZmM2pURTlYR2RCazYzTHk4dTcySFVJSUo1RlpoSFoyZG5LenM1MkhRZlJZeGFCRnNjUjRUalVvVU9IWVpSZ3p4cnNPZ0RnQXlXdUE2QnByTFhsNFhENC83ck9nZmpERWVFNGxKaVllTGNrelprelJ5TkhqblFkQjFHWU0yZU9jbkp5SkdtQjZ5eEF2TXZMeSt2dk9nT0EyTUFSNFRpVGxwYjJUVWxwSFR0MjFLV1hYdW82RHFKZ3JkVzZkZXNpbDltL0FRRFFSaWpDY1NZY0RsOGtTZC81em5lVWtNQ3Yxd3Z5OC9PMWQrOWVXV3NMUTZIUXU2N3pBQURnRnpTbE9CT1pSVXlZTU1GMUZFVHA5ZGRmajF4OFhud1FCQUNBTmtNUmppUE1JcnluOWl5aXFxcnFWY2R4QUFEd0ZZcHdIR0VXNFQyMVp4R2JOMi9PYzUwSEFBQS9vUzNGRVdZUjNuUE1MQUlBQUxRaGluQ2NZQmJoUGN3aUFBQndpeUljSjVoRmVNK21UWnVZUlFBQTRCQ05LVTR3aS9DZTVjdVhSeTR5aXdBQXdBR0tjQnhJVFUwOVU4d2lQSVZaQkFBQTdsR0U0MEJpWXVJd2lWbUVsekNMQUFEQVBWcFRIRERHM0NveGkvQVNaaEVBQUxoSEVmYTRMMmNSL1psRmVBZXpDQUFBWWdORjJPT1lSWGdQc3dnQUFHSUR6Y25qbUVWNEQ3TUlBQUJpQTBYWXd5S3ppTTZkT3pPTDhBaG1FUUFBeEE2S3NJZEZaaEg5Ky9kbkZ1RVJ6Q0lBQUlnZHRDY1BpOHdpeG8wYjV6b0tvc1FzQWdDQTJFRVI5cWphczRoTExybkVkUnhFZ1ZrRUFBQ3hoU0xzVWN3aXZJZFpCQUFBc1lVRzVWSE1JcnlIV1FRQUFMR0ZJdXhCekNLOEp4d09NNHNBQUNER1VJUTlpRm1FOTJ6Y3VKRlpCQUFBTVlZVzVVR1JXVVJtWnFicktJalMwcVZMSXhlWlJRQUFFQ01vd2g1VGV4WXhaTWdRMTNFUWhYQTRyQTBiTmtoaUZnRUFRQ3loQ0hzTXN3anYyYmh4b3c0Y09NQXNBZ0NBR0VPVDhoaFhzNGkvLy8zdmRhNFhGeGZycmJmZWF2UTVwYVdsdXZubW03Vmx5NWFvM3ljN083djJqRUJTOWZsMzc3enpUcjMzM250ZitmekRody9ydi8vN3Y2Tit2N2J3NnFzMUI0R1pSUUFBRUVNQ3JnTWdlaTVuRVhmZGRaZmVlZWVkbXV0ejVzeFJYbDZlT25YcVZIUGIzTGx6ZGZiWlowdXFMcThQUHZpZ0RoNDhxRFBQUEZQejVzMnJYUWpyaUp4TlFaSTJiOTZzbTI2NnFjNzlEei84c0w3KzlhL3I1WmRmVmtwS2lycDM3MTV6WDNsNXVaS1RrK3RjWDdWcVZaM25IL3VZdGhRT2g3Vng0MFpKMGM4aXpqMzMzTk9UazVNdnk4dkxlN0pWd3dFQTRITVVZUStKbFZuRXM4OCtxd0VEQmlnckswdVN0R0xGQ2kxYXRFaDkrdlNwZVV4V1ZwWUtDZ3IwN0xQUEtqazVXWGZlZWFmdXZQUE9CbC96eFJkZlZFNU9qclp2MzY0ZE8zWW9FQWpvaFJkZTBOeTVjMVZaV2FsNzc3MVh1M2Z2MXF4WnMzVFBQZmNvSlNWRmtwU1JrYUZWcTFhcGE5ZXVEYjUyTkk5cExaRlpoS1J0amMwaTB0UFR2eDBPaHk4M3hreVNOUGpMbXluQ0FBQzBJb3F3aDdpWVJVeWRPbFY3OXV4UlJVV0Z4bzRkcTBtVEp1bU5OOTdRb2tXTEpGVlBKQjU3N0RFdFdMQ2c1cWpyTDMvNVM3MzMzbnY2L2U5L3IzWHIxcWw3OSs2NitPS0xHMzJmaVJNbnFuLy8vbHE0Y0tFZWVlUVI3ZGl4UTFPbVROSFJvMGRyN28rODMrelpzelYrL0hoUG5EVWpjaFE4SEE3WEs3WEJZUENzY0RnODJoZ3p5Vm83MEJqVDV2a0FBUEF6aXJCSHVKcEZMRnk0VUZMMVVkV2xTNWZxblhmZTBmYnQyelYyN0ZoSjFUdmd5c3BLL2V4blAxT1hMbDIwZVBGaTlldlhUemZmZkxNT0hUcWtlZlBtNmFHSEhvcnF2ZGF1WGF1aFE0Y3FNek5URHovOHNFYU9IS2xKa3liVmUxeFJVWkVxS2lwYTdvZHNKYlZuRWRiYTVaSVVEQVpUSlYwaDZScEpaL0dCUndBQTNJbUxJaHdNQnEzckRHM2dHY250TEdMbnpwM0t5TWhRY25LeWxpMWJKbXV0Um8wYXBUVnIxa2lTUm93WUlVbWFNR0dDamh3NW91blRwMnZhdEdrYU5HaVFMcnJvb2pxdmRlVElFWFhvMEtIbStycDE2N1JtelJwbFoyZnJ1ZWVlVSsvZXZaV1ZsYVhYWG50TmtuVDY2YWNySlNWRjA2Wk5VMVpXbHViUG4xL3ozRkdqUnRYTG1wR1IwZUkvZjFQVk9sdkVqb1NFaEFuQllQQWFTZCtPOXZrKytic0dBSHpKV3Y2ejM5WThYWVN0dGV1Tk1lZTd6dEVXakRFanJMVnRQZ2NvTEN6VWhnMGJWRjVlcm52dXVhZG1FaUZWL3d1Ym1KaFk3emtWRlJXYU9YT210bTNicHZIanh5czVPYm5PQitJa0tUMDlYY3VXTGF2WjdSWVhGK3ZUVHovVmxDbFR0R3ZYTG1WbVppb1FDT2lsbDE2U1ZGMnVDd3NMTlczYU5CVVZGZFc4VG01dWJwM1hQWERnZ0M2OTlOSTZIK3hMVDA4LzhYOFF6VkRydzRHdlMvcW10Ylk5OHdjQVFHT3N0ZVhXMmdMWE9mekMwMFU0RkFvTi91cEhlVjlxYXVxWmdVRGdFeGRuaTdqdHR0dDA5dGxuS3lrcFNjODg4MHlkKzhyS3l1b2MxWTJZTVdPR3VuWHIxcVQzNmRhdFc4M3AwVEl6TTVXVGs2TXhZOGJvK3V1dmIvUjUwWndSSWpjM1YrWGw1VTNLYzZKcXp5TEM0ZkNqK2ZuNUgwZ3lBd2NPL0srRWhJUkoxdHJMakRIZmF1dzE4dkx5YU0wQUFMUWlUeGRodjNCNXRvaFhYbmxGa3JSNjlXb2RPWEpFVjExMWxkcTFhNmZSbzBmcjZOR2ordnp6ejNYNTVaZkxHRk56K3gxMzNLRWhRNGJvTDMvNVM3UGZ0N1MwVk8zYnQ2ODVBajFod29UalBpNmFNMEljUEhoUXc0Y1ByM2YwdURYVlBsdkVseVZZa3V5bVRadmVrdlNXSktXbHBaMW5qTG5teTFMY3Q4M0NBUUFBU1JSaFQzRDFKUnJINnRTcGs1WXRXMVp6L2FHSEh0THk1Y3YxMDUvK1ZKZGRkdGtKdmZiNjlldVZrNU9qL2Z2M2ErZk9uYnJoaGh0VVVsS2lHMis4OFVSak8xRnJGdEhnS2RCQ29kQkdTUnNsM1phZW50NC9IQTVmSTJtME1lYWNOb2dJQUlEdlVZUmpYR3BxYWo4NStoS054dnp0YjMvVG1qVnI5T1NUVCtyblAvKzUrdlRwbzc1OUd6K29XVlpXcHZidDIrdXp6ejZUcERyNzRnRURCcWh2Mzc3cTBxV0x4bzhmcnlWTGxtakNoQWw2K3VtbkpWVWZFWTdzaFdQZE1WK2lzVHlhNStUbTVoWkl1bHZTM1FNR0RPaWJrSkJ3VFN0R0JBQUFvZ2pIdkVBZ01FcHlkN2FJc3JJeVZWVlZLUkNvL2xQWnZuMjdzck96bForZnI4Y2VlMHdwS1NtNjY2NjdOSFhxVkUyYU5FbGp4NDVWang0OWp2dGFjK2JNcVpsTERCNDhXSjA3ZDY2NXIxMjdkbXJYcmwyOTUxUlZWZW5vMGFOcTM3Njlpb3FLbEpDUVVITnU0WWhZTzJ0RUE3T0lxT1huNTM4azZYOWFQQmdBQUtpREloempyTFZUalRIT1poRmp4NDVWV1ZtWnhvNGRxMUFvcER2dXVFTVRKMDdVckZtejFMNTllMG5Ta0NGRDlQampqMnZldkhrcUxTM1ZiYmZkSnFuNkhNU1J4MGpTQXc4OG9ObXpaeXN4TWJIUkQ3aEZaaFpqeG96UjFxMWJGUXFGZFAvOTkydng0c1g2OE1NUE5XN2N1SnJIUnJQN2pXeUUyMG8wc3dnQUFPQWVuMHFQWWFtcHFmMENnY0MvT25mdXJOV3JWenY5V21XcCtuLzVWMVpXTmxwaXJiWHk4eW5Dd3VHd1JvNGNxUU1IRHFpcXF1cmM1aHdSQmdEQUQ5TFMwbFlZWTBaS0dwV1hsOWY4VDlpZkFMN1dLb2E1bmtVY0t5RWg0U3RQVmVibkVpeWQrQ3dDQUFDMEhmZnRDZzJ5MWs2VjNKOHRBdEZqRmdFQWdIZFFoR05VYW1wcVAyUE1XVjI3ZG8ycHMwV2dZYzA1V3dRQUFIQ0hJaHlqSXJPSTg4NDdMeVptRWZocUd6WnNZQllCQUlDSDBMQmlWR1FXTVdiTUdOZFJFS1dsUzVkR0xqS0xBQURBQXlqQ01hajJMTUxsK1hBUlBXWVJBQUI0RDBVNEJqR0w4QjVtRVFBQWVBOHRLd1l4aS9BZVpoRUFBSGdQUlRqR01JdndIbVlSQUFCNEUwVTR4a1JtRVlNR0RXSVc0UkhNSWdBQThDYWFWb3lKekNLdXVPSUsxMUVRSldZUkFBQjRFMFU0aGpDTDhCNW1FUUFBZUJkRk9JWXdpL0NldDk5K20xa0VBQUFlUmR1S0ljd2l2R2ZKa2lXUmk4d2lBQUR3R0lwd2pHQVc0VDNoY0ZnRkJRV1NtRVVBQU9CRkZPRVl3U3pDZTk1KysyMlZsSlJJekNJQUFQQWtHbGVNWUJiaFBjd2lBQUR3Tm9wd0RHQVc0VDNNSWdBQThENktjQXhnRnVFOWtWbUV0ZllqWmhFQUFIZ1RyU3NHTUl2d25scXppSWRkNWdBQUFNMUhFWGFNV1lUMzFKNUZHR1BlY0J3SEFBQTBVOEIxQUw5akZ1RTl0V2NSb1ZCb3ErczhBQUNnZVdoZWpqR0w4QjVtRVFBQXhBZUtzRVBNSXJ5SFdRUUFBUEdEYVlSRHpDSzhoMWtFQUFEeGd5THNrTFYycWpGR0sxZXUxTXFWSzEzSFFkTXdpd0FBd09NNERPbFdzZXNBYURwcjdjSHk4bksrUkFNQUFJL2ppTEJEb1ZEb0l0Y1pBQUFBL0lvandnQUFBUEFsaWpBQUFBQjhpU0lNQUFBQVg2SUlBd0FBd0pjb3dnQUFBUEFsaWpBQUFBQjhpU0lNQUFBQVg2SUlBd0FBd0pjb3dnQUFBUEFsaWpBQUFBQjhpU0lNQUFBQVg2SUlBd0FBd0pjb3dnQUFBUEFsaWpBQUFBQjhpU0lNQUFBQVg2SUlBd0FBd0pjb3dnQUFBUEFsaWpBQUFBQjhpU0lNQUFBQVg2SUlBd0FBd0pjb3dnQUFBUEFsaWpBQUFBQjhLZUE2QUJBTUJsZElHdWs2QndBQThCZU9DQ01XVUlJQkFQQ253NVdWbGYvcjZzMDVJb3lZa1plWFoxeG5BQUFBL3NFUllRQUFBUGdTUlJnQUFBQytSQkVHQUFDQUwxR0VBUUFBNEVzVVlRQUFBUGdTUlJnQUFBQytSQkVHQUFDQUwxR0VBUUFBNEVzVVlRQUFBUGdTUlJnQUFBQytSQkVHQUFDQUwxR0VBUUFBNEVzVVlRQUFBUGlTY1IwQS9wT1dsalpjMHFqSWRXUE1IWkprcmMycTliQjNRcUhRLzJ2cmJBQUF3RDhDcmdQQWx5b2o1YmUyMnJkVlZWVmx0bTBrQUFEZ04wd2owT1pDb2RCYjF0cmlSaDV5cUxLeTh2VTJDd1FBQUh5Sklnd1hLaVg5cVpINzMvamdndy9LMnlvTUFBRHdKNG93WE1scDZBNXI3WksyREFJQUFQeUpJZ3duRGg4Ky9BOUpoNDY5M1ZwYit2bm5uNy9xSUJJQUFQQVppakNjMkxwMTZ4ZlcycGVQdmQwWXM3cXdzUENvaTB3QUFNQmZLTUp3eGxwYjcvUm80WENZVTZZQkFJQTJRUkdHTTN2MzduMVRVbW10bTQ1VVZGUlFoQUVBUUp1Z0NNT1pYYnQybFVtcXZRZGUrOEVISC96YlZSNEFBT0F2RkdFNEZRNkhhKytFK1pBY0FBQm9NeFJoT0hYa3lKRlZrbzVhYThzcktpcGVjcDBIQUFENEIwVVlUbTNac3VXd3RYYVpNV1pkUVVIQjU2N3pBQUFBL3dpNERnQllhMStTOUEzWE9RQUFnTDhZMXdIUWR0TFQwenRhYTBkYWE0Y1lZeTZVMUV2UzF5VWxPWTRXS3lxdHRjV1NkaGxqM3BhMHRyUzBkTVdXTFZzT3V3NEdBQUJhSGtYWUIvcjM3LysxcEtTa095WDlURklYMTNtOHhGcGJhcTFkR0E2SGY3MTU4K2E5cnZNQUFJQ1dReEdPYytucDZmOG5IQTQvYVl6NW1qRkdBd2NPMUlVWFhxaGdNS2hldlhxcGE5ZXVDZ1JZeUVoU1pXV2xTa3BLdEh2M2J1WGw1ZW50dDkvV3hvMGJaYTJWcXI4Tyt0YTh2THhuM2FZRUFBQXRoU0ljdnhLRHdXQ1dwRnNsYWNpUUlicjExbHZWdTNkdng3RzhaZGV1WFpvL2Y3NVdybHdadWVucHZMeThuMGlxZEJnTEFBQzBBSXB3ZkFvRWc4SGZTN3FoYytmT3V1KysrelI4K0hEWG1UenQzWGZmMWV6WnMvWDU1NTlMMHF2R21BbTV1YmtWcm5NQkFJRG1TM1FkQUMwdkxTMXRyakhtNXU3ZHV5czdPMXZCWU5CMUpNODc3YlRUTkdMRUNLMWR1MWFIRHgvK3JxVFRkdS9ldmRSMUxnQUEwSHdjRVk0ekF3Y09uSlNRa1BESHJsMjc2dGxubjlYcHA1L3VPbEpjMmJObmo2Ni8vbnJ0MjdkUGttN0p5OHQ3ekhVbUFBRFFQQlRoT0pLV2x2Wk5ZOHcvRXhNVHV6ejY2S01hUEhpdzYwaHg2ZjMzMzlkTk45Mmtpb3FLMHNyS3l0U0Nnb0pQWEdjQ0FBQk54emZMeFJGanpHOGxkWms0Y1NJbHVCV2RlKzY1bWpadG1vd3huUUtCd0VMWGVRQUFRUE53UkRoT3BLYW1EZzRFQXUvMjdObFRPVGs1U2s1T2RoMHBybFZVVkdqaXhJa3FMQ3hVVlZYVkQvTHo4Ly9tT2hNQUFHZ2FqZ2pIaWNURXhBY2s2Y2MvL2pFbHVBMGtKU1ZweG93Wmt2N3p6eDRBQUhnTFJUZ09EQmd3NEJ4anpBOTY5ZXFsTVdQR3VJN2pHOS83M3ZlVWtwSWlTUmVrcDZlelJRRUF3R01vd25FZ01USHhSNUwwd3gvK1VNYXdkbWtyeGhoTm5qeFpraFFPaDMvdU9BNEFBR2dpaXJESG5YUE9PY25XMnVzQ2dZQXlNek5keC9HZFljT0dLU2twU2NhWVVkLzYxcmZhdTg0REFBQ2lSeEgydU9UazVPOFpZN3FscGFXcGE5ZXVydVA0emtrbm5hUWhRNFpJMHNuZHVuVWI2em9QQUFDSUhrWFk0NnkxSXlUcHdnc3ZkQjNGdDRZT0hTcEpzdFplN2pnS0FBQm9Bb3F3eHhsanJwQ3FQN2dGTndZTUdCQzVlTEhMSEFBQW9Ha293aDUyempubmREUEduTld0V3pmMTd0M2JkUnpmNnRtenAzcjA2Q0ZqekxkU1UxTlBkWjBIQUFCRWh5THNZVWxKU2FtUzFLZFBIOWRSZkM4MU5WV1NGQWdFTG5JY0JRQUFSSWtpN0dIR21POUswcGxubnVrNml1K2RkZFpaa1l2cExuTUFBSURvVVlROUxGS0VZM1VXc1dyVktpMVlzS0RlN1ptWm1RcUh3MUc5UmtaR1JrdkhhaFc5ZXZXU0pGbHJ2KzA0Q2dBQWlGTEFkUUEwbjdXMnJ6RkdaNXh4aHVzbzlWaHJsWjJkclprelo5YTdyNmlvU05iYU9yZU5HalhxdUs5VFhsNSszUHNlZU9BQm5YLysrUzBUdGdYMDZORWpjakgyZmhrQUFPQzRLTUxlMWxPU1RqbmxGTmM1Nm5uOTlkZVZrcEtpZ1FNSHFyQ3dVRGZlZUdPZCswZU1HRkhuK3VyVnE0LzdPaGtaR1ZxeFlrV3I1V3dwSjU5OGN1VGkxMTNtQUFBQTBhTUllNWd4NWh1UzlMV3ZmYzExbERvT0hqeW9aNTU1UmdzWEx0VHp6eit2RHovOHNFN1JUVTlQMThxVks1V1ltT2d3WmN2cTBxV0xKTWtZUXhFR0FNQWpLTUxlMWttU09uYnM2RHBISGN1V0xkUGV2WHQxMDAwM3FhU2tSQysrK0dKVXo4dkl5TkNwcDlZOSsxaEZSWVhHanYzUEY3YnQzTGxUR3pkdWJORzhMYUY5KzVwdlYrN2dNZ2NBQUlnZVJkamJPa2hTY25LeTZ4eDFYSG5sbFJvN2RxenV2dnR1VFo0OFdUMTY5TkN3WWNQcVBLYjJOR0xCZ2dVMVoxMVl1blJwbmNkbFpHVFV1UzFXUHp5WGxKUVV1Umhidnd3QUFOQWdpbkFjTU1hNGpsQkhodzRkdEdUSkVpVWxKZW5LSzYrVTFQQUdPQTdGMWk4REFBQTBpQ0xzWWRiYW84YVlrNzc0NG91WW1rZDg4c2tueXNyS1VscGFtcTY3N2pwMTdOaFJUenp4UklObmhxajlZYmpSbzBmWFhENTA2SkRLeThzMWZQaHdkZWhRdlRnb0x5OXYzZkROVkZGUkVibjRoY3NjQUFBZ2VoUmhieXVWZE5LUkkwZGlxZ2lmZE5KSnV2YmFhNVdTa3FLVWxKU2E4eHp2M2J0WHVibTVkUjQ3YU5DZ21zdno1czNUaFJkZUtFbGF0MjZkRmk1Y3FILys4NS9xMDZlUEhuendRZlhvMFVOdnZmVlcyLzBnVGZERkY5WDkxMXA3MUhFVUFBQ0ErQmNNQnZPRHdhRDkrT09QYmF6NjRvc3Y3S1pObTZ5MTFnYUR3WHIzbjNmZWVYV3VsNWFXMmwvOTZsZDIrdlRwOXVEQmcvYUNDeTZ3MjdadHMxZGZmYlY5ODgwMzJ5UnpjM3o2NmFjMkdBemF0TFMwajF6L1hRQUFnT2p3elhMZXRsdVM5dS9mN3pwSEhaOTg4b21lZXVvcDNYenp6Um8yYkpoKys5dmZmdVZ6eXN2TDlmTExMK3ZxcTYvV0dXZWNvUVVMRnRTY216Y2xKVVh6NTgvWDRzV0xOV1BHREczZXZMbTFmNFFtS3lrcGtTUVpZdzQ0amdJQUFLTEVOTUxEckxVZkdXTitzSDM3ZGwxd3dRV3U0OVFvS2lwU2NYR3hycnJxS3YzNjE3K3VPY2V1VlA4YjVNTGhzQ29ySzNYZGRkZXBmLy8reXM3T1Z2ZnUzZXU5NWltbm5LSW5ubmhDeTVZdDB5OSs4UXM5OU5CRCt2YTNZK2ZialBmczJSTzV1TjFsRGdBQUVEMktzSWRaYS85bGpGRmhZYUhyS0hVTUhUcFVRNGNPclhmNzQ0OC9yc0dEQjllNWJjT0dEUW9FQW5yKytlZHJuNEtzeHFSSmsyb3VHMk4weFJWWDZJb3JybWo1MENkbzE2NWRraVJyN1RiSFVRQUFRSlNZUm5pWU1XYUxwSmdyd2cwNXRnUkwvL213M1BGS3NDVGRjc3N0clpxcHBmenJYLytTSklYRDRaRGpLQUFBSUVvVVlROUxTRWpJbDZTdFc3ZTZqdUo3K2ZuNWtxU0VoSVIxanFNQUFJQW9VWVE5TERjM2Q3KzE5dVA5Ky9kcng0NGRydVA0MXQ2OWU3Vjc5MjVKMmg0S2hYYTV6Z01BQUtKREVmYSsxeVRwSC8vNGgrc2N2aFU1R215dDVXZ3dBQUFlUWhIMk9HUE1Ta2t4KzBVVGZyQjI3VnBKa2pGbXVlTW9BQUNnQ1NqQ0hsZGNYUHltcEVNYk4yN1U0Y09IWGNmeG5iS3lNcTFldlZyVzJsSmpUSTdyUEFBQUlIb1VZWThyTEN3OEt1a1BGUlVWV3JwMHFlczR2ck4yN2RySTF5di9KVGMzdDh4MUhnQUFFRDJLY0J5b3FxcktscVNjbkJ4WmExM0g4UTFycmY3d2h6OUVyajdxTWdzQUFHZzZpbkFjeU0vUEQxbHIxeFlWRmVtdmYvMnI2emkrOGU2NzcwYk9INXdYQ29YV3VzNERBQUNhaGlJY1ArNlhwQ2VmZkZJVkZSV3VzOFM5eXNwS1BmcG85VUhnY0RqOG9PTTRBQUNnR1JKZEIwREwrT3l6ejRwNjl1dzVxS1NrcEsrMXR1WWIyOUE2L3ZTblArbTExMTZUdGZhdFRaczIzZVU2RHdBQWFEcU9DTWVSeXNyS1d5U1ZMbHEwU0FVRkJhN2p4SzJ0VzdkcS92ejVrblFrSEE3L3hIVWVBQURRUEJUaE9MSjU4K2IvRFlmRFA2K3NyTlRNbVRPMVo4OGUxNUhpVG5GeHNXNi8vWGFWbDVjckhBNy9NajgvL3dQWG1RQUFRUE13allnem4zMzJXVjdQbmoxN2xaV1ZwYi81NXB1NjVKSkwxTGx6WjlleDRzTCsvZnMxZmZwMEZSVVZTZEtTVUNoMHErdE1BQUNnK1RnaUhJZU1NVCtWOU9yT25UczFlZkprYmRpd3dYVWt6eXNvS05Ea3laTzFiZHMyU1ZwMTZOQ2h5YTR6QVFDQUUyTmNCMENyQ1FTRHdhY2xUWmFrTVdQR2FPclVxZXJaczZmaldONnlmLzkrUGZYVVUxcXlaRW5rSE0ydkdHT3V5czNONWRRY0FBQjRIRVU0emdXRHdaOUltaXVwaXpGR0YxOThzWVlQSDY1Ky9mcXBlL2Z1T3Vta2t4UUlCRnpIakFsVlZWWDY5Ny8vcmYzNzkydkxsaTFhdTNhdFZxOWVyWEE0TEVtbDF0ci9DWVZDV2E1ekFnQ0Fsa0VSOW9IVTFOUlRFeE1UZnlWcG9qR21rK3M4SG5ORVVrNWxaZVhkbXpkdjN1RTZEQUFBYURrVVlSL3AxNjlmNTQ0ZE8xNXJqTGxFVXFxazdwSk9sc1FoNFdwVjF0b1NTUWNrYmJiVy9xT3FxdXE1Z29LQ3oxMEhBd0FBQUFBQUFBQUFBQUFBQUFBQUFBQUFBQUFBQUFBQUFBQUFBQUFBQUFBQUFBQUFBQUFBQUFBQUFBQUFBQUFBQUFBQUFBQUFBQUFBQUFBQVNpdnpBd0FBQUU1SlJFRlVBQUFBQUFBQUFBQUFBQUFBQUFBQUFBQUFBQUFBQUFBQUFBQUFBQUFBQUFBQUFBQUFBQUFBQUFBQUFBQUFBQUFBQUFBQUFBQUFBQUFBQUFBQUFBQUFBQUFBQUFBQUFPTEEvd2Z6K1pObTJSNG5qZ0FBQUFCSlJVNUVya0pnZ2c9PSIsCgkiVGhlbWUiIDogIiIsCgkiVHlwZSIgOiAiZmxvdyIsCgkiVmVyc2lvbiIgOiAiMTciCn0K"/>
    </extobj>
  </extobjs>
</s:customData>
</file>

<file path=customXml/itemProps70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1706</Words>
  <Application>WPS 演示</Application>
  <PresentationFormat>宽屏</PresentationFormat>
  <Paragraphs>264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Arial</vt:lpstr>
      <vt:lpstr>宋体</vt:lpstr>
      <vt:lpstr>Wingdings</vt:lpstr>
      <vt:lpstr>Wingdings</vt:lpstr>
      <vt:lpstr>Gungsuh</vt:lpstr>
      <vt:lpstr>Malgun Gothic</vt:lpstr>
      <vt:lpstr>等线 Light</vt:lpstr>
      <vt:lpstr>造字工房悦黑体验版纤细体</vt:lpstr>
      <vt:lpstr>华文仿宋</vt:lpstr>
      <vt:lpstr>等线</vt:lpstr>
      <vt:lpstr>微软雅黑</vt:lpstr>
      <vt:lpstr>Arial Unicode MS</vt:lpstr>
      <vt:lpstr>Calibri</vt:lpstr>
      <vt:lpstr>仿宋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ENFP</cp:lastModifiedBy>
  <cp:revision>169</cp:revision>
  <dcterms:created xsi:type="dcterms:W3CDTF">2019-06-19T02:08:00Z</dcterms:created>
  <dcterms:modified xsi:type="dcterms:W3CDTF">2023-02-18T04:11:36Z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2052-11.1.0.12970</vt:lpwstr>
  </property>
  <property fmtid="{D5CDD505-2E9C-101B-9397-08002B2CF9AE}" pid="3" name="ICV">
    <vt:lpwstr>97E2BFA94115458CB2992899BAB1937B</vt:lpwstr>
  </property>
</Properties>
</file>