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71" r:id="rId7"/>
    <p:sldId id="258" r:id="rId8"/>
    <p:sldId id="263" r:id="rId9"/>
    <p:sldId id="259" r:id="rId10"/>
    <p:sldId id="273" r:id="rId11"/>
    <p:sldId id="274" r:id="rId12"/>
    <p:sldId id="272" r:id="rId13"/>
    <p:sldId id="275" r:id="rId14"/>
    <p:sldId id="279" r:id="rId15"/>
    <p:sldId id="276" r:id="rId16"/>
    <p:sldId id="277" r:id="rId17"/>
    <p:sldId id="278" r:id="rId18"/>
    <p:sldId id="268" r:id="rId19"/>
    <p:sldId id="269" r:id="rId20"/>
    <p:sldId id="270" r:id="rId21"/>
    <p:sldId id="280" r:id="rId22"/>
    <p:sldId id="267" r:id="rId23"/>
    <p:sldId id="26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D7360A44-74DC-4F5E-87DC-B5546C571652}">
          <p14:sldIdLst>
            <p14:sldId id="256"/>
            <p14:sldId id="257"/>
            <p14:sldId id="271"/>
            <p14:sldId id="258"/>
            <p14:sldId id="263"/>
            <p14:sldId id="259"/>
            <p14:sldId id="273"/>
            <p14:sldId id="274"/>
            <p14:sldId id="272"/>
            <p14:sldId id="275"/>
            <p14:sldId id="279"/>
            <p14:sldId id="276"/>
            <p14:sldId id="277"/>
            <p14:sldId id="278"/>
            <p14:sldId id="268"/>
            <p14:sldId id="269"/>
            <p14:sldId id="270"/>
            <p14:sldId id="280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20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321" userDrawn="1">
          <p15:clr>
            <a:srgbClr val="A4A3A4"/>
          </p15:clr>
        </p15:guide>
        <p15:guide id="7" pos="5418" userDrawn="1">
          <p15:clr>
            <a:srgbClr val="A4A3A4"/>
          </p15:clr>
        </p15:guide>
        <p15:guide id="8" pos="682" userDrawn="1">
          <p15:clr>
            <a:srgbClr val="A4A3A4"/>
          </p15:clr>
        </p15:guide>
        <p15:guide id="9" pos="2766" userDrawn="1">
          <p15:clr>
            <a:srgbClr val="A4A3A4"/>
          </p15:clr>
        </p15:guide>
        <p15:guide id="10" pos="2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2F92AD0-AF1D-4E05-32C8-7BB05C08D27E}" name="Hana Kučerová" initials="HK" userId="Hana Kučerová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3F"/>
    <a:srgbClr val="9100DC"/>
    <a:srgbClr val="0000DC"/>
    <a:srgbClr val="F01928"/>
    <a:srgbClr val="5AC8AF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0C81B-4118-8C75-589D-F0520D5CC567}" v="24" dt="2022-10-18T16:38:11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97" autoAdjust="0"/>
  </p:normalViewPr>
  <p:slideViewPr>
    <p:cSldViewPr snapToGrid="0">
      <p:cViewPr varScale="1">
        <p:scale>
          <a:sx n="79" d="100"/>
          <a:sy n="79" d="100"/>
        </p:scale>
        <p:origin x="1598" y="77"/>
      </p:cViewPr>
      <p:guideLst>
        <p:guide orient="horz" pos="1120"/>
        <p:guide orient="horz" pos="1272"/>
        <p:guide orient="horz" pos="715"/>
        <p:guide orient="horz" pos="3861"/>
        <p:guide orient="horz" pos="3944"/>
        <p:guide pos="321"/>
        <p:guide pos="5418"/>
        <p:guide pos="682"/>
        <p:guide pos="2766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18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6:4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4 96 0 0,'-16'-2'1771'0'0,"4"1"1800"0"0,10 1-3350 0 0,1 0-1 0 0,-1 1 1 0 0,1-1-1 0 0,0 1 1 0 0,-1 0 0 0 0,1-1-1 0 0,0 1 1 0 0,-1 0-1 0 0,1 0 1 0 0,0-1 0 0 0,0 1-1 0 0,0 0 1 0 0,0 0 0 0 0,0 0-1 0 0,-2 2 1 0 0,-50 51 561 0 0,-45 51 789 0 0,42-24-601 0 0,36-51-442 0 0,0-1 0 0 0,-37 39-1 0 0,35-36-134 0 0,20-28-333 0 0,1 0-1 0 0,-2-1 0 0 0,1 1 0 0 0,0 0 0 0 0,-1-1 0 0 0,1 0 1 0 0,-1 0-1 0 0,0 0 0 0 0,0 0 0 0 0,-5 4 0 0 0,-7-2 425 0 0,9-7-168 0 0,11-18-106 0 0,0 8-257 0 0,0-5 48 0 0,-2 6 0 0 0,1-1 0 0 0,1 1 0 0 0,0 0 0 0 0,0 0 0 0 0,9-14 0 0 0,-11 20-1 0 0,-1 0 0 0 0,1-1 0 0 0,-1 1 0 0 0,-1-1 0 0 0,1 0 0 0 0,1-10 0 0 0,3-12 0 0 0,-3 15 52 0 0,-3 12-40 0 0,0-1 1 0 0,0 1-1 0 0,0-1 1 0 0,1 1-1 0 0,-1-1 1 0 0,1 1-1 0 0,-1-1 1 0 0,1 1-1 0 0,0-1 1 0 0,-1 1-1 0 0,1 0 1 0 0,2-2-1 0 0,-14 48 292 0 0,-24 40-121 0 0,-7 16 19 0 0,42-101-196 0 0,-1 1-1 0 0,1-1 1 0 0,0 1-1 0 0,-1-1 1 0 0,1 1-1 0 0,0-1 1 0 0,-1 1-1 0 0,1-1 0 0 0,0 1 1 0 0,0 0-1 0 0,-1-1 1 0 0,1 1-1 0 0,0 0 1 0 0,0-1-1 0 0,0 1 1 0 0,0-1-1 0 0,0 1 0 0 0,0 0 1 0 0,0-1-1 0 0,0 1 1 0 0,0 0-1 0 0,0-1 1 0 0,1 1-1 0 0,-1-1 1 0 0,0 1-1 0 0,0 0 0 0 0,1-1 1 0 0,-1 1-1 0 0,0-1 1 0 0,1 1-1 0 0,-1-1 1 0 0,0 1-1 0 0,1 0 1 0 0,21-5 69 0 0,-5 0-70 0 0,106-21 321 0 0,-90 12 202 0 0,-32 12-488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6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 0 0,'3'2'531'0'0,"-1"0"1"0"0,0 0-1 0 0,1 0 0 0 0,-1 1 1 0 0,0-1-1 0 0,-1 1 0 0 0,1 0 1 0 0,0-1-1 0 0,1 4 0 0 0,10 14 2109 0 0,-5-10-2207 0 0,-1 1 0 0 0,0 0-1 0 0,0 0 1 0 0,6 15 0 0 0,8 16 176 0 0,-10-24-160 0 0,-2 1-1 0 0,8 20 1 0 0,7 11 231 0 0,-6-9 77 0 0,-16-34-596 0 0,1-1-1 0 0,0 1 1 0 0,0 0-1 0 0,5 7 1 0 0,13 31 375 0 0,-16-42-419 0 0,-4-3-113 0 0,-1 0 0 0 0,0 0-1 0 0,1 0 1 0 0,-1 0 0 0 0,1 0-1 0 0,-1 1 1 0 0,1-1 0 0 0,-1 0 0 0 0,1 0-1 0 0,-1 0 1 0 0,0 1 0 0 0,1-1 0 0 0,-1 0-1 0 0,0 1 1 0 0,1-1 0 0 0,-1 0 0 0 0,0 1-1 0 0,1-1 1 0 0,-1 0 0 0 0,0 1 0 0 0,0-1-1 0 0,1 1 1 0 0,-1-1 0 0 0,0 1 0 0 0,0-1-1 0 0,0 0 1 0 0,0 1 0 0 0,1-1 0 0 0,-1 1-1 0 0,0-1 1 0 0,0 1 0 0 0,0-1 0 0 0,0 1-1 0 0,0-1 1 0 0,0 1 0 0 0,0-1 0 0 0,0 1-1 0 0,-1-1 1 0 0,1 0 0 0 0,0 1 0 0 0,0-1-1 0 0,-1 1 1 0 0,1-3-2 0 0,-27-18-10 0 0,22 15-23 0 0,0 0 1 0 0,-1 0 0 0 0,0 1 0 0 0,0 0 0 0 0,0 0 0 0 0,0 0 0 0 0,0 1 0 0 0,-1 0 0 0 0,1 0 0 0 0,-1 1 0 0 0,0 0 0 0 0,0 0 0 0 0,0 0 0 0 0,-11 0 0 0 0,16 0 5 0 0,2-1 24 0 0,-10 2-10 0 0,9 1 12 0 0,2 0 6 0 0,7 5 23 0 0,0 1-11 0 0,11 1 9 0 0,-5-3 50 0 0,0 1-1 0 0,-1 1 0 0 0,26 14 0 0 0,2 5 1567 0 0,-41-25-1640 0 0,0 0 0 0 0,1 1 0 0 0,-1-1 0 0 0,0 0 0 0 0,1 0-1 0 0,-1 1 1 0 0,0-1 0 0 0,1 0 0 0 0,-1 0 0 0 0,1 0 0 0 0,-1 0 0 0 0,1 1 0 0 0,-1-1 0 0 0,1 0-1 0 0,-1 0 1 0 0,1 0 0 0 0,-1 0 0 0 0,0 0 0 0 0,1 0 0 0 0,-1 0 0 0 0,1 0 0 0 0,-1 0 0 0 0,1 0-1 0 0,-1-1 1 0 0,1 1 0 0 0,-1 0 0 0 0,1 0 0 0 0,-1 0 0 0 0,0 0 0 0 0,1-1 0 0 0,-1 1 0 0 0,1 0-1 0 0,-1-1 1 0 0,0 1 0 0 0,1 0 0 0 0,-1 0 0 0 0,0-1 0 0 0,1 1 0 0 0,-1 0 0 0 0,0-1 0 0 0,0 1-1 0 0,1-1 1 0 0,-1 1 0 0 0,0 0 0 0 0,0-1 0 0 0,0 1 0 0 0,0-1 0 0 0,1 1 0 0 0,-1-1-1 0 0,0 1 1 0 0,0-1 0 0 0,2-20-114 0 0,-2 21 118 0 0,6-109-1532 0 0,-6 109 1518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6:5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1336 5720 0 0,'-5'2'237'0'0,"-3"2"-563"0"0,3-1 1225 0 0,7-9 4113 0 0,15-19-4702 0 0,-2-1-1 0 0,-1 0 1 0 0,-1 0 0 0 0,-2-2-1 0 0,14-45 1 0 0,-20 46-181 0 0,-3 16-33 0 0,0-1-1 0 0,1 1 1 0 0,0-1-1 0 0,1 1 1 0 0,0 0 0 0 0,10-18-1 0 0,-11 24-45 0 0,-1 0 0 0 0,0 0-1 0 0,0 0 1 0 0,0 0 0 0 0,-1 0 0 0 0,0 0-1 0 0,1-10 1 0 0,-1 8-1 0 0,0 1-1 0 0,0-1 1 0 0,1 1-1 0 0,0 0 1 0 0,3-9 0 0 0,0 6 0 0 0,-1 0 1 0 0,0-1-1 0 0,0 1 1 0 0,-1-1-1 0 0,-1 0 1 0 0,1 0-1 0 0,-2 0 1 0 0,1-1 0 0 0,-2 1-1 0 0,1 0 1 0 0,-2-14-1 0 0,2-44 182 0 0,0 52-177 0 0,0 1-1 0 0,-1 0 1 0 0,-3-25 0 0 0,-1-21 167 0 0,5 48-129 0 0,-1 0-1 0 0,-1 1 1 0 0,0-1 0 0 0,-4-13-1 0 0,-9-59 429 0 0,11 75-471 0 0,-1 0 0 0 0,-1 0-1 0 0,0 0 1 0 0,-1 1 0 0 0,1-1-1 0 0,-2 1 1 0 0,-11-12-1 0 0,-18-30 198 0 0,26 34-43 0 0,-1 1 0 0 0,-1 0 0 0 0,0 1 0 0 0,-17-16 0 0 0,-65-68 947 0 0,82 90-915 0 0,11 8-191 0 0,-1 0 1 0 0,0 0-1 0 0,1 0 1 0 0,-1-1 0 0 0,1 1-1 0 0,-1 0 1 0 0,1-1-1 0 0,0 1 1 0 0,-1-1 0 0 0,1 1-1 0 0,0-1 1 0 0,0 0 0 0 0,0 1-1 0 0,0-1 1 0 0,-1-3 242 0 0,2 6-143 0 0,1 23-212 0 0,2 1 0 0 0,0-1 1 0 0,1 0-1 0 0,2 0 0 0 0,12 34 0 0 0,-8-35-814 0 0,-9-20-312 0 0,-6-15 876 0 0,-10-23 238 0 0,-1-2-78 0 0,-18-66 0 0 0,31 70 339 0 0,3 32-181 0 0,1 0 0 0 0,-1 1 0 0 0,0-1 0 0 0,1 1 0 0 0,-1-1 1 0 0,1 1-1 0 0,-1-1 0 0 0,1 1 0 0 0,0-1 0 0 0,-1 1 0 0 0,1-1 0 0 0,-1 1 0 0 0,1-1 0 0 0,0 1 0 0 0,-1 0 0 0 0,1-1 0 0 0,0 1 0 0 0,0 0 0 0 0,-1 0 1 0 0,1 0-1 0 0,0 0 0 0 0,1-1 0 0 0,19-2-1 0 0,-19 2 1 0 0,28-3-7 0 0,-1 2 0 0 0,52 0 0 0 0,-31 3 516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7:1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1019 96 0 0,'8'-4'429'0'0,"-2"-11"1310"0"0,-3-16 1355 0 0,-2 25-2739 0 0,0-14-129 0 0,-1 0 1 0 0,-1 0-1 0 0,0 0 0 0 0,-2 1 0 0 0,-6-28 0 0 0,6 27 336 0 0,-1-37-1 0 0,3 36 63 0 0,-6-37-1 0 0,-7 0 219 0 0,6 24-259 0 0,-6-41 0 0 0,3 7 540 0 0,-38-126 1 0 0,3 16 125 0 0,35 153-1099 0 0,10 22-81 0 0,0 1 0 0 0,0 0-1 0 0,0-1 1 0 0,0 1 0 0 0,0 0 0 0 0,0-1 0 0 0,1 1 0 0 0,-1-1-1 0 0,0-3 1 0 0,-1 15-70 0 0,1-1 0 0 0,0 1-1 0 0,0 0 1 0 0,1 0 0 0 0,1 15 0 0 0,-1-16 0 0 0,0 14-21 0 0,-5 36 0 0 0,-1 10-196 0 0,6-44 30 0 0,0 21-215 0 0,0-33 173 0 0,2-16-7 0 0,9-174-564 0 0,-11 172 657 0 0,1 0 0 0 0,-1 0 0 0 0,1 0 0 0 0,1 1 0 0 0,-1-1 0 0 0,1 0 0 0 0,0 1 0 0 0,1-1 0 0 0,4-8 0 0 0,-7 9-211 0 0,1 2-233 0 0,6 11 278 0 0,40 42 317 0 0,16 20 19 0 0,-59-65-12 0 0,-2-2 30 0 0,1 1 0 0 0,-1-1 0 0 0,0 0 0 0 0,1 0 0 0 0,0-1 0 0 0,0 1-1 0 0,0-1 1 0 0,4 3 0 0 0,17 13 1323 0 0,-16-5-1032 0 0,-7-11-263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7:1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 0 0,'2'0'0'0'0,"0"5"0"0"0,0-1 225 0 0,0 0 0 0 0,-1 0 0 0 0,0 0 0 0 0,0 1 0 0 0,0-1 0 0 0,0 0 0 0 0,-1 1 0 0 0,1-1-1 0 0,-1 1 1 0 0,0-1 0 0 0,-2 9 0 0 0,1-8 33 0 0,1 1-1 0 0,0-1 1 0 0,-1 0 0 0 0,2 0-1 0 0,-1 1 1 0 0,1-1-1 0 0,1 6 1 0 0,39 152 3214 0 0,-34-138-2703 0 0,15 33 0 0 0,5 17 253 0 0,47 160 1635 0 0,-52-184-2030 0 0,30 51 1 0 0,-12-13 50 0 0,-34-72-560 0 0,0-1 0 0 0,2 1 0 0 0,0-1 1 0 0,0-1-1 0 0,2 1 0 0 0,0-2 1 0 0,1 1-1 0 0,14 15 0 0 0,163 142 797 0 0,-129-111-835 0 0,15 14-34 0 0,-55-57-39 0 0,1-2 0 0 0,0 0 0 0 0,2-1 0 0 0,0-1 0 0 0,39 18 0 0 0,-35-21 3 0 0,-6-4 9 0 0,0 2 1 0 0,0 0-1 0 0,-1 1 1 0 0,0 1-1 0 0,22 18 0 0 0,-32-23-5 0 0,0 0-1 0 0,1 0 0 0 0,0 0 1 0 0,0-1-1 0 0,0-1 1 0 0,1 0-1 0 0,12 3 0 0 0,10 2 70 0 0,38 4-1 0 0,-31-9 42 0 0,-1-2 0 0 0,1-2 0 0 0,0-1-1 0 0,63-10 1 0 0,-85 8-59 0 0,32-4 222 0 0,63-17 0 0 0,-106 21-281 0 0,0 0 0 0 0,0 0 0 0 0,0-1 0 0 0,10-7-1 0 0,-12 8-1 0 0,0-1-1 0 0,1 1 0 0 0,0 0 0 0 0,0 0 0 0 0,-1 0 0 0 0,2 1 0 0 0,5-2 0 0 0,-5 3-2 0 0,-1 0-1 0 0,1-1 0 0 0,-1 0 0 0 0,0-1 1 0 0,0 1-1 0 0,0-1 0 0 0,0 0 0 0 0,0-1 1 0 0,-1 1-1 0 0,1-1 0 0 0,-1 0 0 0 0,0 0 1 0 0,0-1-1 0 0,8-9 0 0 0,-3-1 1 0 0,0 0 0 0 0,-1-1 0 0 0,14-33 0 0 0,-19 40-1 0 0,26-48-34 0 0,-25 39-14 0 0,-4 12 38 0 0,0-1 0 0 0,0 0-1 0 0,1 0 1 0 0,0 1 0 0 0,3-7-1 0 0,-5 9 11 0 0,1 1 0 0 0,2-3-60 0 0,-8 8-81 0 0,-8 9-122 0 0,13-11 247 0 0,0 0 16 0 0,-38 41 20 0 0,-16 17 8 0 0,27-37-20 0 0,17-14-8 0 0,-4 3-9 0 0,14-9 2 0 0,12-26-175 0 0,1 1 147 0 0,6-6-51 0 0,36-24 37 0 0,-48 47 49 0 0,0 0 0 0 0,-3 3 0 0 0,-1 1 2 0 0,2-1 3 0 0,-4 3-59 0 0,1 0 0 0 0,-1 0 0 0 0,1 1 0 0 0,-1-1 0 0 0,1 0 1 0 0,0 1-1 0 0,-1-1 0 0 0,1 1 0 0 0,0-1 0 0 0,0 1 0 0 0,-1 0 0 0 0,1 0 0 0 0,0 0 0 0 0,0 0 0 0 0,0 0 0 0 0,-1 0 0 0 0,4 1 0 0 0,3 0-202 0 0,-6 0 246 0 0,0 1 0 0 0,0 0 0 0 0,1 0 0 0 0,-1 0 0 0 0,0 1-1 0 0,-1-1 1 0 0,4 5 0 0 0,0 1 7 0 0,0 0 3 0 0,-1 2 3 0 0,1 5 93 0 0,0 0 1 0 0,-1 0-1 0 0,-1 0 0 0 0,0 1 0 0 0,-1 0 1 0 0,-1-1-1 0 0,-1 28 0 0 0,0-33 125 0 0,0-10-89 0 0,0-3-236 0 0,1-1 78 0 0,-1 1 1 0 0,0-1-1 0 0,0 1 1 0 0,-1 0-1 0 0,-1-7 1 0 0,2 9 4 0 0,-16-106-499 0 0,13 98 501 0 0,-2-11-10 0 0,4 14 29 0 0,-3 0 0 0 0,4 1 0 0 0,-1-44-8 0 0,1 50 8 0 0,0-4-2 0 0,0 3 3 0 0,0 0-1 0 0,-1 0 0 0 0,1-1 0 0 0,0 1 0 0 0,0 0 0 0 0,-1 0 0 0 0,1 0 0 0 0,0 0 0 0 0,0-1 0 0 0,-1 1 0 0 0,1 0 0 0 0,0 0 0 0 0,-1 0 0 0 0,1 0 0 0 0,0 0 0 0 0,-1 0 0 0 0,1 0 0 0 0,0 0 0 0 0,0 0 0 0 0,-1 0 0 0 0,1 0 1 0 0,0 0-1 0 0,-1 0 0 0 0,1 0 0 0 0,0 0 0 0 0,-1 0 0 0 0,1 0 0 0 0,0 1 0 0 0,0-1 0 0 0,-1 0 0 0 0,1 0 0 0 0,0 0 0 0 0,-1 0 0 0 0,1 1 0 0 0,0-1 0 0 0,0 0 0 0 0,0 0 0 0 0,-1 0 0 0 0,1 1 0 0 0,0-1 0 0 0,0 0 0 0 0,-1 1 0 0 0,-16 11 18 0 0,-1 0 0 0 0,2 2 0 0 0,-30 30 0 0 0,35-33-18 0 0,0 1-16 0 0,11-11 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noProof="0" smtClean="0"/>
              <a:pPr/>
              <a:t>‹#›</a:t>
            </a:fld>
            <a:endParaRPr lang="cs-CZ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77" y="2900365"/>
            <a:ext cx="8521200" cy="1171580"/>
          </a:xfrm>
        </p:spPr>
        <p:txBody>
          <a:bodyPr anchor="t"/>
          <a:lstStyle>
            <a:lvl1pPr algn="l">
              <a:lnSpc>
                <a:spcPts val="3300"/>
              </a:lnSpc>
              <a:defRPr sz="3300"/>
            </a:lvl1pPr>
          </a:lstStyle>
          <a:p>
            <a:r>
              <a:rPr lang="cs-CZ" dirty="0"/>
              <a:t>Kliknutím vložíte nadpis</a:t>
            </a:r>
            <a:endParaRPr lang="cs-CZ" noProof="0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298877" y="4116403"/>
            <a:ext cx="8521200" cy="698497"/>
          </a:xfrm>
        </p:spPr>
        <p:txBody>
          <a:bodyPr anchor="t"/>
          <a:lstStyle>
            <a:lvl1pPr marL="0" indent="0" algn="l">
              <a:buNone/>
              <a:defRPr lang="cs-CZ" sz="18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601D3E6C-8A25-405E-A952-4F92A22C63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41" y="414000"/>
            <a:ext cx="1555860" cy="10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1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y, text - dva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39998" y="718713"/>
            <a:ext cx="3915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999" y="4500000"/>
            <a:ext cx="3915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543" y="4068000"/>
            <a:ext cx="3915000" cy="360000"/>
          </a:xfrm>
        </p:spPr>
        <p:txBody>
          <a:bodyPr/>
          <a:lstStyle>
            <a:lvl1pPr algn="l">
              <a:lnSpc>
                <a:spcPts val="825"/>
              </a:lnSpc>
              <a:defRPr sz="825" b="1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88459" y="4500000"/>
            <a:ext cx="3915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89002" y="4068000"/>
            <a:ext cx="3915000" cy="360000"/>
          </a:xfrm>
        </p:spPr>
        <p:txBody>
          <a:bodyPr/>
          <a:lstStyle>
            <a:lvl1pPr algn="l">
              <a:lnSpc>
                <a:spcPts val="825"/>
              </a:lnSpc>
              <a:defRPr sz="825" b="1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688459" y="718713"/>
            <a:ext cx="3915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pic>
        <p:nvPicPr>
          <p:cNvPr id="16" name="Grafický objekt 5">
            <a:extLst>
              <a:ext uri="{FF2B5EF4-FFF2-40B4-BE49-F238E27FC236}">
                <a16:creationId xmlns:a16="http://schemas.microsoft.com/office/drawing/2014/main" id="{AAB16B3A-8065-9144-9AEE-9D4E7AD810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55F562C7-770A-4DC7-96BB-3CD0DDDE67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zdělovník (alternativní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noProof="0" smtClean="0"/>
              <a:pPr/>
              <a:t>‹#›</a:t>
            </a:fld>
            <a:endParaRPr lang="cs-CZ" altLang="cs-CZ" noProof="0" dirty="0"/>
          </a:p>
        </p:txBody>
      </p:sp>
      <p:sp>
        <p:nvSpPr>
          <p:cNvPr id="11" name="Nadpis 6">
            <a:extLst>
              <a:ext uri="{FF2B5EF4-FFF2-40B4-BE49-F238E27FC236}">
                <a16:creationId xmlns:a16="http://schemas.microsoft.com/office/drawing/2014/main" id="{210CF170-3CE8-4094-B136-F821606CD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76" y="2900365"/>
            <a:ext cx="3934889" cy="1171580"/>
          </a:xfrm>
        </p:spPr>
        <p:txBody>
          <a:bodyPr anchor="t"/>
          <a:lstStyle>
            <a:lvl1pPr algn="l">
              <a:lnSpc>
                <a:spcPts val="3300"/>
              </a:lnSpc>
              <a:defRPr sz="3300">
                <a:solidFill>
                  <a:srgbClr val="0000DC"/>
                </a:solidFill>
              </a:defRPr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F805DFF4-9876-466D-A663-D549EEF819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8876" y="4116403"/>
            <a:ext cx="3934889" cy="698497"/>
          </a:xfrm>
        </p:spPr>
        <p:txBody>
          <a:bodyPr anchor="t"/>
          <a:lstStyle>
            <a:lvl1pPr marL="0" indent="0" algn="l">
              <a:buNone/>
              <a:defRPr lang="cs-CZ" sz="1800" b="0" dirty="0">
                <a:solidFill>
                  <a:srgbClr val="0000DC"/>
                </a:solidFill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9" name="Zástupný symbol pro obrázek 7">
            <a:extLst>
              <a:ext uri="{FF2B5EF4-FFF2-40B4-BE49-F238E27FC236}">
                <a16:creationId xmlns:a16="http://schemas.microsoft.com/office/drawing/2014/main" id="{80C21443-92BF-4BF1-9C61-FDB664DC79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2000" y="1"/>
            <a:ext cx="4572000" cy="6857999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pic>
        <p:nvPicPr>
          <p:cNvPr id="13" name="Grafický objekt 5">
            <a:extLst>
              <a:ext uri="{FF2B5EF4-FFF2-40B4-BE49-F238E27FC236}">
                <a16:creationId xmlns:a16="http://schemas.microsoft.com/office/drawing/2014/main" id="{4D31489C-696A-1C4F-95C5-5B271B0DC2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41" y="414000"/>
            <a:ext cx="1555860" cy="10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7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17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 - inverzní">
    <p:bg>
      <p:bgPr>
        <a:solidFill>
          <a:srgbClr val="00A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77" y="2900365"/>
            <a:ext cx="8521200" cy="1171580"/>
          </a:xfrm>
        </p:spPr>
        <p:txBody>
          <a:bodyPr anchor="t"/>
          <a:lstStyle>
            <a:lvl1pPr algn="l">
              <a:lnSpc>
                <a:spcPts val="33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298877" y="4116403"/>
            <a:ext cx="8521200" cy="698497"/>
          </a:xfrm>
        </p:spPr>
        <p:txBody>
          <a:bodyPr anchor="t"/>
          <a:lstStyle>
            <a:lvl1pPr marL="0" indent="0" algn="l">
              <a:buNone/>
              <a:defRPr lang="cs-CZ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pic>
        <p:nvPicPr>
          <p:cNvPr id="10" name="Grafický objekt 5">
            <a:extLst>
              <a:ext uri="{FF2B5EF4-FFF2-40B4-BE49-F238E27FC236}">
                <a16:creationId xmlns:a16="http://schemas.microsoft.com/office/drawing/2014/main" id="{76427970-2C78-994D-A8E6-14F798CB61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41" y="414000"/>
            <a:ext cx="1555860" cy="106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176" userDrawn="1">
          <p15:clr>
            <a:srgbClr val="FBAE40"/>
          </p15:clr>
        </p15:guide>
        <p15:guide id="3" orient="horz" pos="255" userDrawn="1">
          <p15:clr>
            <a:srgbClr val="FBAE40"/>
          </p15:clr>
        </p15:guide>
        <p15:guide id="4" pos="115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zdělovník (alternativní) 2">
    <p:bg>
      <p:bgPr>
        <a:solidFill>
          <a:srgbClr val="00A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76" y="2900365"/>
            <a:ext cx="3934889" cy="1171580"/>
          </a:xfrm>
        </p:spPr>
        <p:txBody>
          <a:bodyPr anchor="t"/>
          <a:lstStyle>
            <a:lvl1pPr algn="l">
              <a:lnSpc>
                <a:spcPts val="33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298876" y="4116403"/>
            <a:ext cx="3934889" cy="698497"/>
          </a:xfrm>
        </p:spPr>
        <p:txBody>
          <a:bodyPr anchor="t"/>
          <a:lstStyle>
            <a:lvl1pPr marL="0" indent="0" algn="l">
              <a:buNone/>
              <a:defRPr lang="cs-CZ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0" name="Zástupný symbol pro obrázek 7">
            <a:extLst>
              <a:ext uri="{FF2B5EF4-FFF2-40B4-BE49-F238E27FC236}">
                <a16:creationId xmlns:a16="http://schemas.microsoft.com/office/drawing/2014/main" id="{05C2E24A-1A94-4B14-B9BB-CA01DE5DD2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2000" y="1"/>
            <a:ext cx="4572000" cy="685799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pic>
        <p:nvPicPr>
          <p:cNvPr id="9" name="Grafický objekt 5">
            <a:extLst>
              <a:ext uri="{FF2B5EF4-FFF2-40B4-BE49-F238E27FC236}">
                <a16:creationId xmlns:a16="http://schemas.microsoft.com/office/drawing/2014/main" id="{DD95AE77-5325-DC45-9887-C11F388936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41" y="414000"/>
            <a:ext cx="1555860" cy="106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17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zní s obrázkem">
    <p:bg>
      <p:bgPr>
        <a:solidFill>
          <a:srgbClr val="00A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9144000" cy="5842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na ikonu vložíte obrázek.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46E80635-6C5C-49F3-8F11-AD16586CD0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040796"/>
            <a:ext cx="6416982" cy="510831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bg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pic>
        <p:nvPicPr>
          <p:cNvPr id="9" name="Grafický objekt 5">
            <a:extLst>
              <a:ext uri="{FF2B5EF4-FFF2-40B4-BE49-F238E27FC236}">
                <a16:creationId xmlns:a16="http://schemas.microsoft.com/office/drawing/2014/main" id="{38E54EF0-AC4F-BE42-B3C9-EBE082A37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 userDrawn="1">
          <p15:clr>
            <a:srgbClr val="FBAE40"/>
          </p15:clr>
        </p15:guide>
        <p15:guide id="2" orient="horz" pos="420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CI slide">
    <p:bg>
      <p:bgPr>
        <a:solidFill>
          <a:srgbClr val="00A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99DDF373-DAF6-45FC-9BE7-AC33B6CEFD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5600" y="2012703"/>
            <a:ext cx="4132799" cy="28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5ECF17BA-4CC0-425F-84EE-ED5FF94C78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17" y="2731338"/>
            <a:ext cx="5381966" cy="13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5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90E4E2C-8A81-45F0-A5ED-59F1EE588A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0000" y="1692002"/>
            <a:ext cx="8064900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9" name="Grafický objekt 5">
            <a:extLst>
              <a:ext uri="{FF2B5EF4-FFF2-40B4-BE49-F238E27FC236}">
                <a16:creationId xmlns:a16="http://schemas.microsoft.com/office/drawing/2014/main" id="{28E7CB95-3E8C-524D-B542-77376DB3D1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32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544" y="1296001"/>
            <a:ext cx="8064104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10" name="Zástupný symbol pro obsah 2">
            <a:extLst>
              <a:ext uri="{FF2B5EF4-FFF2-40B4-BE49-F238E27FC236}">
                <a16:creationId xmlns:a16="http://schemas.microsoft.com/office/drawing/2014/main" id="{5CA9AC87-D3DE-408C-9471-D419F47483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0000" y="1692002"/>
            <a:ext cx="8064900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9" name="Grafický objekt 5">
            <a:extLst>
              <a:ext uri="{FF2B5EF4-FFF2-40B4-BE49-F238E27FC236}">
                <a16:creationId xmlns:a16="http://schemas.microsoft.com/office/drawing/2014/main" id="{4493A64F-5379-A242-AEFC-0B21B5F16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1D440DD4-5185-4C05-8E91-80CB3DC6739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40000" y="1701505"/>
            <a:ext cx="3914999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sp>
        <p:nvSpPr>
          <p:cNvPr id="9" name="Zástupný symbol pro obsah 2">
            <a:extLst>
              <a:ext uri="{FF2B5EF4-FFF2-40B4-BE49-F238E27FC236}">
                <a16:creationId xmlns:a16="http://schemas.microsoft.com/office/drawing/2014/main" id="{91531ABC-E456-4507-A022-87C2E3C7A2AA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688460" y="1701505"/>
            <a:ext cx="3914999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11" name="Grafický objekt 5">
            <a:extLst>
              <a:ext uri="{FF2B5EF4-FFF2-40B4-BE49-F238E27FC236}">
                <a16:creationId xmlns:a16="http://schemas.microsoft.com/office/drawing/2014/main" id="{7FFE8107-5E77-1743-BF80-783F700A9E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54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0544" y="1296001"/>
            <a:ext cx="3915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720000"/>
            <a:ext cx="8064900" cy="451576"/>
          </a:xfrm>
        </p:spPr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88459" y="1290515"/>
            <a:ext cx="3915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1" name="Zástupný symbol pro obsah 2">
            <a:extLst>
              <a:ext uri="{FF2B5EF4-FFF2-40B4-BE49-F238E27FC236}">
                <a16:creationId xmlns:a16="http://schemas.microsoft.com/office/drawing/2014/main" id="{D7707F6E-62D9-4ACE-A33C-A5E15E5CDF7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40000" y="1701505"/>
            <a:ext cx="3914999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11B9D34-B8F8-4804-B959-27E40687C89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688460" y="1701505"/>
            <a:ext cx="3914999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12" name="Grafický objekt 5">
            <a:extLst>
              <a:ext uri="{FF2B5EF4-FFF2-40B4-BE49-F238E27FC236}">
                <a16:creationId xmlns:a16="http://schemas.microsoft.com/office/drawing/2014/main" id="{2F415007-D3F5-AF4F-8A41-67EE4AEBF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ex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DF9A9-CF6E-49C8-A8BC-74FDF24B8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2EACA-93F7-4696-A84F-C07E4801C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45EA606A-B012-497D-A062-93B4C5E7BD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0802" y="2596846"/>
            <a:ext cx="3094099" cy="3208441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1500"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</p:txBody>
      </p:sp>
      <p:sp>
        <p:nvSpPr>
          <p:cNvPr id="8" name="Zástupný symbol pro obrázek 7">
            <a:extLst>
              <a:ext uri="{FF2B5EF4-FFF2-40B4-BE49-F238E27FC236}">
                <a16:creationId xmlns:a16="http://schemas.microsoft.com/office/drawing/2014/main" id="{55454331-9726-47EA-9406-7071E2CA33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7132" y="1665288"/>
            <a:ext cx="4655843" cy="4139998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sp>
        <p:nvSpPr>
          <p:cNvPr id="11" name="Zástupný symbol pro text 7">
            <a:extLst>
              <a:ext uri="{FF2B5EF4-FFF2-40B4-BE49-F238E27FC236}">
                <a16:creationId xmlns:a16="http://schemas.microsoft.com/office/drawing/2014/main" id="{B0741B4D-1AE5-4AB1-8AD2-5E6FAC7F6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544" y="1296001"/>
            <a:ext cx="8064104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pic>
        <p:nvPicPr>
          <p:cNvPr id="10" name="Grafický objekt 5">
            <a:extLst>
              <a:ext uri="{FF2B5EF4-FFF2-40B4-BE49-F238E27FC236}">
                <a16:creationId xmlns:a16="http://schemas.microsoft.com/office/drawing/2014/main" id="{1C4B1407-12A6-C542-A947-916BEBEE51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tři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30000" y="1692003"/>
            <a:ext cx="2483644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999" y="4414271"/>
            <a:ext cx="2484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30000" y="4414271"/>
            <a:ext cx="2484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0900" y="4414270"/>
            <a:ext cx="2484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544" y="4025136"/>
            <a:ext cx="2483644" cy="216000"/>
          </a:xfrm>
        </p:spPr>
        <p:txBody>
          <a:bodyPr anchor="ctr"/>
          <a:lstStyle>
            <a:lvl1pPr>
              <a:lnSpc>
                <a:spcPts val="825"/>
              </a:lnSpc>
              <a:defRPr sz="750" b="0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30357" y="4025136"/>
            <a:ext cx="2483644" cy="216000"/>
          </a:xfrm>
        </p:spPr>
        <p:txBody>
          <a:bodyPr anchor="ctr"/>
          <a:lstStyle>
            <a:lvl1pPr>
              <a:lnSpc>
                <a:spcPts val="825"/>
              </a:lnSpc>
              <a:defRPr sz="750" b="0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1077" y="4025136"/>
            <a:ext cx="2483644" cy="216000"/>
          </a:xfrm>
        </p:spPr>
        <p:txBody>
          <a:bodyPr anchor="ctr"/>
          <a:lstStyle>
            <a:lvl1pPr>
              <a:lnSpc>
                <a:spcPts val="825"/>
              </a:lnSpc>
              <a:defRPr sz="750" b="0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40000" y="1692003"/>
            <a:ext cx="2483644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20001" y="1692003"/>
            <a:ext cx="2483644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544" y="1296001"/>
            <a:ext cx="8064104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720000"/>
            <a:ext cx="8064900" cy="451576"/>
          </a:xfrm>
        </p:spPr>
        <p:txBody>
          <a:bodyPr/>
          <a:lstStyle/>
          <a:p>
            <a:r>
              <a:rPr lang="cs-CZ" dirty="0"/>
              <a:t>Kliknutím vložíte nadpis</a:t>
            </a:r>
          </a:p>
        </p:txBody>
      </p:sp>
      <p:pic>
        <p:nvPicPr>
          <p:cNvPr id="22" name="Grafický objekt 5">
            <a:extLst>
              <a:ext uri="{FF2B5EF4-FFF2-40B4-BE49-F238E27FC236}">
                <a16:creationId xmlns:a16="http://schemas.microsoft.com/office/drawing/2014/main" id="{CFF1ABD4-227F-334B-8F28-010891ADE9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51439ED6-907B-45D9-8FCC-98AE21B3C0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40000" y="692150"/>
            <a:ext cx="8064900" cy="5139850"/>
          </a:xfrm>
          <a:prstGeom prst="rect">
            <a:avLst/>
          </a:prstGeom>
        </p:spPr>
        <p:txBody>
          <a:bodyPr/>
          <a:lstStyle>
            <a:lvl1pPr marL="54000" indent="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</p:txBody>
      </p:sp>
      <p:pic>
        <p:nvPicPr>
          <p:cNvPr id="7" name="Grafický objekt 5">
            <a:extLst>
              <a:ext uri="{FF2B5EF4-FFF2-40B4-BE49-F238E27FC236}">
                <a16:creationId xmlns:a16="http://schemas.microsoft.com/office/drawing/2014/main" id="{AB45CC41-EB6E-1B47-AB3A-2379ACF2C2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3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Nadpis 12">
            <a:extLst>
              <a:ext uri="{FF2B5EF4-FFF2-40B4-BE49-F238E27FC236}">
                <a16:creationId xmlns:a16="http://schemas.microsoft.com/office/drawing/2014/main" id="{C80D1D37-E5CA-42AD-BE6B-219FAFB54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720000"/>
            <a:ext cx="8064900" cy="451576"/>
          </a:xfrm>
        </p:spPr>
        <p:txBody>
          <a:bodyPr/>
          <a:lstStyle/>
          <a:p>
            <a:r>
              <a:rPr lang="cs-CZ" dirty="0"/>
              <a:t>Kliknutím vložíte nadpis</a:t>
            </a:r>
          </a:p>
        </p:txBody>
      </p:sp>
      <p:pic>
        <p:nvPicPr>
          <p:cNvPr id="8" name="Grafický objekt 5">
            <a:extLst>
              <a:ext uri="{FF2B5EF4-FFF2-40B4-BE49-F238E27FC236}">
                <a16:creationId xmlns:a16="http://schemas.microsoft.com/office/drawing/2014/main" id="{9FE9342F-6792-D54A-88A3-044298918E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0500" y="6228000"/>
            <a:ext cx="189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9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100" y="1872000"/>
            <a:ext cx="80649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cs-CZ" noProof="0" dirty="0"/>
              <a:t>Kliknutím vložíte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5" r:id="rId3"/>
    <p:sldLayoutId id="2147483674" r:id="rId4"/>
    <p:sldLayoutId id="2147483688" r:id="rId5"/>
    <p:sldLayoutId id="2147483698" r:id="rId6"/>
    <p:sldLayoutId id="2147483673" r:id="rId7"/>
    <p:sldLayoutId id="2147483675" r:id="rId8"/>
    <p:sldLayoutId id="2147483695" r:id="rId9"/>
    <p:sldLayoutId id="2147483677" r:id="rId10"/>
    <p:sldLayoutId id="2147483686" r:id="rId11"/>
    <p:sldLayoutId id="2147483697" r:id="rId12"/>
    <p:sldLayoutId id="2147483690" r:id="rId13"/>
    <p:sldLayoutId id="2147483696" r:id="rId14"/>
    <p:sldLayoutId id="2147483694" r:id="rId15"/>
    <p:sldLayoutId id="2147483692" r:id="rId16"/>
    <p:sldLayoutId id="2147483693" r:id="rId17"/>
    <p:sldLayoutId id="2147483699" r:id="rId18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9pPr>
    </p:titleStyle>
    <p:bodyStyle>
      <a:lvl1pPr marL="0" marR="0" indent="0" algn="l" defTabSz="914400" rtl="0" eaLnBrk="1" fontAlgn="base" latinLnBrk="0" hangingPunct="1">
        <a:lnSpc>
          <a:spcPct val="114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tabLst/>
        <a:defRPr sz="21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125" b="0">
          <a:solidFill>
            <a:schemeClr val="tx1"/>
          </a:solidFill>
          <a:latin typeface="+mn-lt"/>
        </a:defRPr>
      </a:lvl2pPr>
      <a:lvl3pPr marL="6858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125" b="0">
          <a:solidFill>
            <a:schemeClr val="tx1"/>
          </a:solidFill>
          <a:latin typeface="+mn-lt"/>
        </a:defRPr>
      </a:lvl3pPr>
      <a:lvl4pPr marL="10287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125" b="0">
          <a:solidFill>
            <a:schemeClr val="tx1"/>
          </a:solidFill>
          <a:latin typeface="+mn-lt"/>
        </a:defRPr>
      </a:lvl4pPr>
      <a:lvl5pPr marL="13716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125" b="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6pPr>
      <a:lvl7pPr marL="20574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24003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27432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5" userDrawn="1">
          <p15:clr>
            <a:srgbClr val="F26B43"/>
          </p15:clr>
        </p15:guide>
        <p15:guide id="2" pos="3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images/getting-started-with-hyperspectral-image-analysis.html" TargetMode="External"/><Relationship Id="rId7" Type="http://schemas.openxmlformats.org/officeDocument/2006/relationships/hyperlink" Target="https://www.upgrad.com/blog/neural-network-architecture-components-algorithms/" TargetMode="External"/><Relationship Id="rId2" Type="http://schemas.openxmlformats.org/officeDocument/2006/relationships/hyperlink" Target="https://www.l3harrisgeospatial.com/docs/ENVIHeaderFi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008.02481.pdf" TargetMode="External"/><Relationship Id="rId5" Type="http://schemas.openxmlformats.org/officeDocument/2006/relationships/hyperlink" Target="https://towardsdatascience.com/what-are-hyper-spectral-images-a5de5d9fa91" TargetMode="External"/><Relationship Id="rId4" Type="http://schemas.openxmlformats.org/officeDocument/2006/relationships/hyperlink" Target="https://www.sciencedirect.com/topics/medicine-and-dentistry/hyperspectral-imag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A6C805-D43D-9246-8F45-F7D14F2D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Klasifikační algoritmus pro </a:t>
            </a:r>
            <a:r>
              <a:rPr lang="cs-CZ" dirty="0" err="1"/>
              <a:t>hyperspektrální</a:t>
            </a:r>
            <a:r>
              <a:rPr lang="cs-CZ" dirty="0"/>
              <a:t> snímky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1AC406-9E40-DE47-946B-D00D18C67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Hana Kučerová, Ondrej </a:t>
            </a:r>
            <a:r>
              <a:rPr lang="cs-CZ" dirty="0" err="1"/>
              <a:t>Kužlík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5893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F03EC083-F153-9DF5-11AB-134AEC732A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10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E1AA95D-F2ED-0166-A5FC-576AB745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K-nejbližších sousedů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C1B0E2F-4AE2-42A8-E12E-E3446442B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Pixel zařadíme do skupiny, do které patří většina z jeho k sousedů</a:t>
            </a:r>
          </a:p>
          <a:p>
            <a:r>
              <a:rPr lang="cs-CZ" dirty="0"/>
              <a:t>Nevyžaduje předpoklady o rozložení</a:t>
            </a:r>
          </a:p>
          <a:p>
            <a:r>
              <a:rPr lang="cs-CZ" dirty="0"/>
              <a:t>Méně citlivé na odlehlé hodnoty než metoda 1 nejbližšího souseda</a:t>
            </a:r>
          </a:p>
          <a:p>
            <a:r>
              <a:rPr lang="cs-CZ" dirty="0"/>
              <a:t>Pozor při různě velkých skupinách</a:t>
            </a:r>
          </a:p>
          <a:p>
            <a:endParaRPr lang="cs-CZ" dirty="0"/>
          </a:p>
          <a:p>
            <a:r>
              <a:rPr lang="cs-CZ" dirty="0"/>
              <a:t>Využit python, </a:t>
            </a:r>
            <a:r>
              <a:rPr lang="cs-CZ" dirty="0" err="1"/>
              <a:t>scikit-learn</a:t>
            </a:r>
            <a:endParaRPr lang="cs-CZ" dirty="0"/>
          </a:p>
          <a:p>
            <a:r>
              <a:rPr lang="cs-CZ" dirty="0"/>
              <a:t>Euklidovská metrika</a:t>
            </a:r>
          </a:p>
          <a:p>
            <a:pPr lvl="1"/>
            <a:r>
              <a:rPr lang="cs-CZ" dirty="0"/>
              <a:t>Důraz na velké rozdíly mezi souřadnicemi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991C68C5-8C70-9343-4104-26D36655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904" y="3273523"/>
            <a:ext cx="4082596" cy="336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2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747CB535-0E12-6BE0-0100-9E59476FA4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11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2BFC80BF-6D85-B4C9-8237-154A4A98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K-nejbližších sousedů</a:t>
            </a:r>
          </a:p>
        </p:txBody>
      </p:sp>
      <p:pic>
        <p:nvPicPr>
          <p:cNvPr id="13" name="Zástupný obsah 12">
            <a:extLst>
              <a:ext uri="{FF2B5EF4-FFF2-40B4-BE49-F238E27FC236}">
                <a16:creationId xmlns:a16="http://schemas.microsoft.com/office/drawing/2014/main" id="{776F1447-0354-94AD-61FA-6FD06BE11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85"/>
            <a:ext cx="4863057" cy="3242038"/>
          </a:xfr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8AE7C5FD-9AE7-C4CF-4128-774C59C70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677" y="156385"/>
            <a:ext cx="4863056" cy="3242038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BC6D32F7-DAE4-B52B-C329-FE277C06F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3" y="3466517"/>
            <a:ext cx="4865400" cy="324360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501B29D4-6F42-220E-5860-D4ED094C0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677" y="3466517"/>
            <a:ext cx="4865400" cy="32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9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2B5AE1D-07F1-3F95-9158-E7ECE1B7B0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12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1CF226C1-5855-A221-8826-9F742A5E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Centroidová</a:t>
            </a:r>
            <a:r>
              <a:rPr lang="cs-CZ" dirty="0"/>
              <a:t> metody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947B269-BF7E-0517-640C-E2697EB5F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337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CD1E9A6B-22B4-2D22-C725-3EDDDEB6E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13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E167FF2-1307-C4CF-B8F7-4C67ED28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Rozhodovací strom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FC124C3-D963-504F-45E0-BD8A3087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Postupně rozděluje data do skupin</a:t>
            </a:r>
          </a:p>
          <a:p>
            <a:r>
              <a:rPr lang="cs-CZ" dirty="0"/>
              <a:t>Výsledek: „lístky“ obsahující objekty jen jedné kategorie</a:t>
            </a:r>
          </a:p>
          <a:p>
            <a:endParaRPr lang="cs-CZ" dirty="0"/>
          </a:p>
          <a:p>
            <a:r>
              <a:rPr lang="cs-CZ" dirty="0"/>
              <a:t>Je vidět na základě kterých proměnných se algoritmus rozhoduje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Sem nakreslit strom z pythonu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004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CDAE1F2-9C30-4D24-4E9F-325F6D108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14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05F508CB-58E3-7FDD-C34A-9D4BAE82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Sousední pixely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1C00686-EDF5-4228-1A35-AB71951E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581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10680" y="6228000"/>
            <a:ext cx="188640" cy="25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951C0CB5-6AE9-4D83-881A-CD458A5A83AC}" type="slidenum">
              <a:rPr lang="cs-CZ" sz="900" b="0" strike="noStrike" spc="-1">
                <a:solidFill>
                  <a:srgbClr val="0000DC"/>
                </a:solidFill>
                <a:latin typeface="Arial"/>
              </a:rPr>
              <a:t>15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40000" y="720000"/>
            <a:ext cx="8064720" cy="45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999"/>
              </a:lnSpc>
            </a:pPr>
            <a:r>
              <a:rPr lang="cs-CZ" sz="3000" b="1" strike="noStrike" spc="-1">
                <a:solidFill>
                  <a:srgbClr val="0000DC"/>
                </a:solidFill>
                <a:latin typeface="Arial"/>
              </a:rPr>
              <a:t>Neuronové sítě</a:t>
            </a:r>
            <a:endParaRPr lang="en-US" sz="30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548640" y="1621080"/>
            <a:ext cx="8064720" cy="413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89000" indent="-134640">
              <a:lnSpc>
                <a:spcPts val="2701"/>
              </a:lnSpc>
              <a:buClr>
                <a:srgbClr val="0000DC"/>
              </a:buClr>
              <a:buFont typeface="Arial"/>
              <a:buChar char="̶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V súčasnosti najpopulárnejšia forma algoritmov strojového učenia</a:t>
            </a:r>
          </a:p>
          <a:p>
            <a:pPr marL="189000" indent="-134640">
              <a:lnSpc>
                <a:spcPts val="2701"/>
              </a:lnSpc>
              <a:buClr>
                <a:srgbClr val="0000DC"/>
              </a:buClr>
              <a:buFont typeface="Arial"/>
              <a:buChar char="̶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Základná jednotka: neurón</a:t>
            </a:r>
          </a:p>
        </p:txBody>
      </p:sp>
      <p:pic>
        <p:nvPicPr>
          <p:cNvPr id="2" name="Obrázek 2">
            <a:extLst>
              <a:ext uri="{FF2B5EF4-FFF2-40B4-BE49-F238E27FC236}">
                <a16:creationId xmlns:a16="http://schemas.microsoft.com/office/drawing/2014/main" id="{BE16B245-B26F-BD3C-EE35-E798F6309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33198"/>
            <a:ext cx="6696634" cy="31783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631800"/>
            <a:ext cx="2932920" cy="51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cs-CZ" sz="3000" b="1" strike="noStrike" spc="-1">
                <a:solidFill>
                  <a:srgbClr val="0000DC"/>
                </a:solidFill>
                <a:latin typeface="Arial"/>
              </a:rPr>
              <a:t>Neuronové sítě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48640" y="1621440"/>
            <a:ext cx="8064720" cy="413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89000" indent="-134640">
              <a:lnSpc>
                <a:spcPts val="2701"/>
              </a:lnSpc>
              <a:buClr>
                <a:srgbClr val="0000DC"/>
              </a:buClr>
              <a:buFont typeface="Arial"/>
              <a:buChar char="̶"/>
            </a:pP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Neurónová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sieť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Vstupná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vrstva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Skryté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vnútorné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vrstvy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Výstupná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vrstva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1130" b="0" strike="noStrike" spc="-1" dirty="0">
              <a:solidFill>
                <a:srgbClr val="000000"/>
              </a:solidFill>
              <a:latin typeface="Arial"/>
            </a:endParaRPr>
          </a:p>
          <a:p>
            <a:pPr marL="189000" indent="-134640">
              <a:spcBef>
                <a:spcPts val="1417"/>
              </a:spcBef>
              <a:buClr>
                <a:srgbClr val="0000DC"/>
              </a:buClr>
              <a:buFont typeface="Arial"/>
              <a:buChar char="̶"/>
            </a:pPr>
            <a:endParaRPr lang="en-US" sz="2100" b="0" strike="noStrike" spc="-1" dirty="0">
              <a:solidFill>
                <a:srgbClr val="000000"/>
              </a:solidFill>
              <a:latin typeface="Arial"/>
            </a:endParaRPr>
          </a:p>
          <a:p>
            <a:pPr marL="189000" indent="-134640">
              <a:spcBef>
                <a:spcPts val="1417"/>
              </a:spcBef>
              <a:buClr>
                <a:srgbClr val="0000DC"/>
              </a:buClr>
              <a:buFont typeface="Arial"/>
              <a:buChar char="̶"/>
            </a:pP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Učenie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prostredníctvom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úpravy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váh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základe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poskytnutých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“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správnych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odpovedí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”</a:t>
            </a:r>
          </a:p>
          <a:p>
            <a:pPr marL="189000" indent="-134640">
              <a:spcBef>
                <a:spcPts val="1417"/>
              </a:spcBef>
              <a:buClr>
                <a:srgbClr val="0000DC"/>
              </a:buClr>
              <a:buFont typeface="Arial"/>
              <a:buChar char="̶"/>
            </a:pPr>
            <a:endParaRPr lang="en-US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Picture 188"/>
          <p:cNvPicPr/>
          <p:nvPr/>
        </p:nvPicPr>
        <p:blipFill>
          <a:blip r:embed="rId2"/>
          <a:stretch/>
        </p:blipFill>
        <p:spPr>
          <a:xfrm>
            <a:off x="3891600" y="1005840"/>
            <a:ext cx="4155120" cy="271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631800"/>
            <a:ext cx="5852160" cy="136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cs-CZ" sz="3000" b="1" strike="noStrike" spc="-1">
                <a:solidFill>
                  <a:srgbClr val="0000DC"/>
                </a:solidFill>
                <a:latin typeface="Arial"/>
              </a:rPr>
              <a:t>Proč neuronové sítě?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548640" y="1621440"/>
            <a:ext cx="8064720" cy="413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89000" indent="-134640">
              <a:lnSpc>
                <a:spcPts val="2701"/>
              </a:lnSpc>
              <a:buClr>
                <a:srgbClr val="0000DC"/>
              </a:buClr>
              <a:buFont typeface="Arial"/>
              <a:buChar char="̶"/>
            </a:pP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State-of-the-art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technika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spracovanie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obrazu</a:t>
            </a:r>
            <a:endParaRPr lang="en-US" sz="2100" b="0" strike="noStrike" spc="-1" dirty="0">
              <a:solidFill>
                <a:srgbClr val="000000"/>
              </a:solidFill>
              <a:latin typeface="Arial"/>
            </a:endParaRPr>
          </a:p>
          <a:p>
            <a:pPr marL="189000" indent="-134640">
              <a:spcBef>
                <a:spcPts val="1417"/>
              </a:spcBef>
              <a:buClr>
                <a:srgbClr val="0000DC"/>
              </a:buClr>
              <a:buFont typeface="Arial"/>
              <a:buChar char="̶"/>
            </a:pP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Výpočtová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sila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algoritmu</a:t>
            </a:r>
            <a:endParaRPr lang="en-US" sz="2100" b="0" strike="noStrike" spc="-1" dirty="0">
              <a:solidFill>
                <a:srgbClr val="000000"/>
              </a:solidFill>
              <a:latin typeface="Arial"/>
            </a:endParaRPr>
          </a:p>
          <a:p>
            <a:pPr marL="189000" indent="-134640">
              <a:spcBef>
                <a:spcPts val="1417"/>
              </a:spcBef>
              <a:buClr>
                <a:srgbClr val="0000DC"/>
              </a:buClr>
              <a:buFont typeface="Arial"/>
              <a:buChar char="̶"/>
            </a:pP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Formát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dát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vo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vhodnom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tvare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ako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vstup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pre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sieť</a:t>
            </a:r>
            <a:endParaRPr lang="en-US" sz="2100" b="0" strike="noStrike" spc="-1" dirty="0">
              <a:solidFill>
                <a:srgbClr val="000000"/>
              </a:solidFill>
              <a:latin typeface="Arial"/>
            </a:endParaRPr>
          </a:p>
          <a:p>
            <a:pPr marL="189000" indent="-134640">
              <a:spcBef>
                <a:spcPts val="1417"/>
              </a:spcBef>
              <a:buClr>
                <a:srgbClr val="0000DC"/>
              </a:buClr>
              <a:buFont typeface="Arial"/>
              <a:buChar char="̶"/>
            </a:pP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Relatívne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jednoduché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pochopenie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základné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použitie</a:t>
            </a:r>
            <a:endParaRPr lang="en-US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8161374-A820-875A-9C6F-4AFDD2D3E2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18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889F049C-19BD-128C-6925-A421200F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Srovnání modelů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6DED8E6-7267-2423-6F62-6048CC30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Tabulka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6692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A774A720-607F-23CB-C296-E9FAB56ABE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D6C118-631F-4A80-9886-907009361577}" type="slidenum">
              <a:rPr lang="cs-CZ" altLang="cs-CZ" smtClean="0"/>
              <a:pPr/>
              <a:t>19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FCD28BEE-A24C-13DC-692C-D6179083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9690890-CF09-1273-2893-B91B28E5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188595" indent="-134620"/>
            <a:r>
              <a:rPr lang="cs-CZ" dirty="0"/>
              <a:t>Youtube.com – </a:t>
            </a:r>
            <a:r>
              <a:rPr lang="cs-CZ" dirty="0" err="1"/>
              <a:t>SpecimSpectral</a:t>
            </a:r>
            <a:endParaRPr lang="cs-CZ" dirty="0">
              <a:cs typeface="Arial"/>
            </a:endParaRPr>
          </a:p>
          <a:p>
            <a:pPr marL="188595" indent="-134620"/>
            <a:r>
              <a:rPr lang="cs-CZ" dirty="0">
                <a:hlinkClick r:id="rId2"/>
              </a:rPr>
              <a:t>https://www.l3harrisgeospatial.com/docs/ENVIHeaderFiles.html</a:t>
            </a:r>
            <a:endParaRPr lang="cs-CZ" dirty="0">
              <a:cs typeface="Arial"/>
            </a:endParaRPr>
          </a:p>
          <a:p>
            <a:pPr marL="188595" indent="-134620"/>
            <a:r>
              <a:rPr lang="cs-CZ" dirty="0">
                <a:hlinkClick r:id="rId3"/>
              </a:rPr>
              <a:t>https://www.mathworks.com/help/images/getting-started-with-hyperspectral-image-analysis.html</a:t>
            </a:r>
            <a:endParaRPr lang="cs-CZ" dirty="0">
              <a:cs typeface="Arial"/>
            </a:endParaRPr>
          </a:p>
          <a:p>
            <a:pPr marL="188595" indent="-134620"/>
            <a:r>
              <a:rPr lang="cs-CZ" dirty="0">
                <a:hlinkClick r:id="rId4"/>
              </a:rPr>
              <a:t>https://www.sciencedirect.com/topics/medicine-and-dentistry/hyperspectral-imaging</a:t>
            </a:r>
            <a:endParaRPr lang="cs-CZ" dirty="0">
              <a:cs typeface="Arial"/>
            </a:endParaRPr>
          </a:p>
          <a:p>
            <a:pPr marL="188595" indent="-134620"/>
            <a:r>
              <a:rPr lang="cs-CZ" dirty="0">
                <a:hlinkClick r:id="rId5"/>
              </a:rPr>
              <a:t>https://towardsdatascience.com/what-are-hyper-spectral-images-a5de5d9fa91</a:t>
            </a:r>
            <a:endParaRPr lang="cs-CZ" dirty="0">
              <a:cs typeface="Arial"/>
              <a:hlinkClick r:id="rId5"/>
            </a:endParaRPr>
          </a:p>
          <a:p>
            <a:pPr marL="188595" indent="-134620"/>
            <a:r>
              <a:rPr lang="cs-CZ" dirty="0">
                <a:ea typeface="+mn-lt"/>
                <a:cs typeface="+mn-lt"/>
              </a:rPr>
              <a:t>IB031, PV021</a:t>
            </a:r>
          </a:p>
          <a:p>
            <a:pPr marL="188595" indent="-134620"/>
            <a:r>
              <a:rPr lang="cs-CZ" dirty="0">
                <a:ea typeface="+mn-lt"/>
                <a:cs typeface="+mn-lt"/>
                <a:hlinkClick r:id="rId6"/>
              </a:rPr>
              <a:t>https://arxiv.org/pdf/2008.02481.pdf</a:t>
            </a:r>
            <a:endParaRPr lang="cs-CZ" dirty="0">
              <a:ea typeface="+mn-lt"/>
              <a:cs typeface="+mn-lt"/>
            </a:endParaRPr>
          </a:p>
          <a:p>
            <a:pPr marL="188595" indent="-134620"/>
            <a:r>
              <a:rPr lang="cs-CZ" dirty="0">
                <a:cs typeface="Arial"/>
                <a:hlinkClick r:id="rId7"/>
              </a:rPr>
              <a:t>https://www.upgrad.com/blog/neural-network-architecture-components-algorithms/</a:t>
            </a:r>
            <a:endParaRPr lang="cs-CZ" dirty="0">
              <a:cs typeface="Arial"/>
            </a:endParaRPr>
          </a:p>
          <a:p>
            <a:pPr marL="188595" indent="-134620"/>
            <a:endParaRPr lang="cs-CZ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974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33407686-165A-6340-8540-D8DD4C5FC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0970407D-EE58-4A0B-824B-1D3AE42DD9CF}" type="slidenum">
              <a:rPr lang="cs-CZ" altLang="cs-CZ" smtClean="0"/>
              <a:pPr>
                <a:spcAft>
                  <a:spcPts val="600"/>
                </a:spcAft>
              </a:pPr>
              <a:t>2</a:t>
            </a:fld>
            <a:endParaRPr lang="cs-CZ" altLang="cs-CZ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3E2F058C-0CE5-D52E-026A-866F42AD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cs-CZ" dirty="0"/>
              <a:t>Co je to </a:t>
            </a:r>
            <a:r>
              <a:rPr lang="cs-CZ" dirty="0" err="1"/>
              <a:t>hyperspektrální</a:t>
            </a:r>
            <a:r>
              <a:rPr lang="cs-CZ" dirty="0"/>
              <a:t> snímek?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2DE856A8-4A3D-5BD0-C88E-CDD569F7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Využívá spektroskopie</a:t>
            </a:r>
          </a:p>
          <a:p>
            <a:r>
              <a:rPr lang="cs-CZ" dirty="0"/>
              <a:t>Každý pixel je popsán pomocí celého spektra (intenzita x vlnová délka)</a:t>
            </a:r>
          </a:p>
          <a:p>
            <a:r>
              <a:rPr lang="cs-CZ" dirty="0" err="1"/>
              <a:t>Hyperspektrální</a:t>
            </a:r>
            <a:r>
              <a:rPr lang="cs-CZ" dirty="0"/>
              <a:t> kamera - spektrometr</a:t>
            </a:r>
          </a:p>
          <a:p>
            <a:pPr marL="54000" indent="0">
              <a:buNone/>
            </a:pPr>
            <a:endParaRPr lang="cs-CZ" dirty="0"/>
          </a:p>
          <a:p>
            <a:endParaRPr lang="cs-CZ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C5A97108-8847-1323-B443-51DE248CF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01" y="3355135"/>
            <a:ext cx="7216691" cy="2872865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5ABD3327-4BA2-D0EF-A2CD-83E3A0BBBB8D}"/>
              </a:ext>
            </a:extLst>
          </p:cNvPr>
          <p:cNvSpPr txBox="1"/>
          <p:nvPr/>
        </p:nvSpPr>
        <p:spPr>
          <a:xfrm>
            <a:off x="623801" y="6226084"/>
            <a:ext cx="55544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cs-CZ" sz="1050" dirty="0">
                <a:latin typeface="+mn-lt"/>
              </a:rPr>
              <a:t>https://www.youtube.com/watch?v=ayp7hP0Xr8Q</a:t>
            </a:r>
          </a:p>
        </p:txBody>
      </p:sp>
    </p:spTree>
    <p:extLst>
      <p:ext uri="{BB962C8B-B14F-4D97-AF65-F5344CB8AC3E}">
        <p14:creationId xmlns:p14="http://schemas.microsoft.com/office/powerpoint/2010/main" val="3674967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D3EA143C-A8E1-E82E-319A-F2713D24FA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20</a:t>
            </a:fld>
            <a:endParaRPr lang="cs-CZ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93D535B-E6B0-9C07-C449-88B3A463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0" y="2977424"/>
            <a:ext cx="8064900" cy="451576"/>
          </a:xfrm>
        </p:spPr>
        <p:txBody>
          <a:bodyPr/>
          <a:lstStyle/>
          <a:p>
            <a:pPr algn="ctr"/>
            <a:r>
              <a:rPr lang="cs-CZ" dirty="0"/>
              <a:t>Děkujeme za pozornost.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94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961AAE5F-9C33-E514-47BE-C3F3DA3E7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7E03A349-8A62-CDE6-10AD-DAFAA1D1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Hyperspektrální</a:t>
            </a:r>
            <a:r>
              <a:rPr lang="cs-CZ" dirty="0"/>
              <a:t> kamera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8EEBBFF-3E50-A982-99E9-A6080256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Objektiv + spektrograf + kamera snímající stupně šedi</a:t>
            </a:r>
          </a:p>
          <a:p>
            <a:r>
              <a:rPr lang="cs-CZ" dirty="0"/>
              <a:t>Různý rozsah kamer -&gt; různé výsledky</a:t>
            </a:r>
          </a:p>
          <a:p>
            <a:r>
              <a:rPr lang="cs-CZ" dirty="0"/>
              <a:t>Line-</a:t>
            </a:r>
            <a:r>
              <a:rPr lang="cs-CZ" dirty="0" err="1"/>
              <a:t>scan</a:t>
            </a:r>
            <a:r>
              <a:rPr lang="cs-CZ" dirty="0"/>
              <a:t> kamera</a:t>
            </a:r>
          </a:p>
          <a:p>
            <a:pPr marL="54000" indent="0">
              <a:buNone/>
            </a:pPr>
            <a:endParaRPr lang="cs-CZ" dirty="0"/>
          </a:p>
          <a:p>
            <a:pPr marL="54000" indent="0">
              <a:buNone/>
            </a:pP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76B3D5D-C30D-4C11-1A46-D03D5F5B8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08" y="2816377"/>
            <a:ext cx="6429983" cy="2052794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E183F7F3-3525-8D8D-0CD9-7F4160D33E5B}"/>
              </a:ext>
            </a:extLst>
          </p:cNvPr>
          <p:cNvSpPr txBox="1"/>
          <p:nvPr/>
        </p:nvSpPr>
        <p:spPr>
          <a:xfrm>
            <a:off x="1356108" y="4912082"/>
            <a:ext cx="7247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cs-CZ" sz="1050" dirty="0">
                <a:latin typeface="+mn-lt"/>
              </a:rPr>
              <a:t>https://www.youtube.com/watch?v=4JvKrBaxFgY&amp;list=PLESvbKSB1GSYQVcaRFnSo7FxiMyTG38Xp&amp;index=4</a:t>
            </a:r>
          </a:p>
        </p:txBody>
      </p:sp>
    </p:spTree>
    <p:extLst>
      <p:ext uri="{BB962C8B-B14F-4D97-AF65-F5344CB8AC3E}">
        <p14:creationId xmlns:p14="http://schemas.microsoft.com/office/powerpoint/2010/main" val="218382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0C4AEDF-F011-9323-4065-2651F4ECF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4</a:t>
            </a:fld>
            <a:endParaRPr lang="cs-CZ" altLang="cs-CZ" dirty="0"/>
          </a:p>
        </p:txBody>
      </p:sp>
      <p:sp>
        <p:nvSpPr>
          <p:cNvPr id="8" name="Nadpis 7">
            <a:extLst>
              <a:ext uri="{FF2B5EF4-FFF2-40B4-BE49-F238E27FC236}">
                <a16:creationId xmlns:a16="http://schemas.microsoft.com/office/drawing/2014/main" id="{AB452171-888A-BAE5-8F52-C6CC6E80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 ENVI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FA7937D9-BDF9-A94A-24DB-3786A5DF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Rastrový soubor s doprovodným </a:t>
            </a:r>
            <a:r>
              <a:rPr lang="cs-CZ" b="1" dirty="0" err="1"/>
              <a:t>header</a:t>
            </a:r>
            <a:r>
              <a:rPr lang="cs-CZ" dirty="0"/>
              <a:t> souborem</a:t>
            </a:r>
          </a:p>
          <a:p>
            <a:r>
              <a:rPr lang="cs-CZ" dirty="0" err="1"/>
              <a:t>Hyperspektrální</a:t>
            </a:r>
            <a:r>
              <a:rPr lang="cs-CZ" dirty="0"/>
              <a:t> snímky, satelitní snímky</a:t>
            </a:r>
          </a:p>
          <a:p>
            <a:r>
              <a:rPr lang="cs-CZ" dirty="0" err="1"/>
              <a:t>Header</a:t>
            </a:r>
            <a:r>
              <a:rPr lang="cs-CZ" dirty="0"/>
              <a:t> obsahuje informace o datu, identifikátory vzorků, souřadnice, datovém typu, počtu vzorků, vlnových </a:t>
            </a:r>
            <a:r>
              <a:rPr lang="cs-CZ" dirty="0" err="1"/>
              <a:t>delkách</a:t>
            </a:r>
            <a:r>
              <a:rPr lang="cs-CZ" dirty="0"/>
              <a:t> aj.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39B00E7E-CD9F-A587-E906-BC9535F3B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537" y="3119666"/>
            <a:ext cx="3239280" cy="327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7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1D2A2DA8-787C-7F06-391C-763609F8F2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5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34CED9BF-3ACB-51C5-F7F7-12F6F589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Otevření ENVI souborů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78BABEA-08F5-704A-34C1-692BA544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QGIS </a:t>
            </a:r>
            <a:r>
              <a:rPr lang="cs-CZ" dirty="0">
                <a:effectLst/>
              </a:rPr>
              <a:t>3.26.3-Buenos Aires</a:t>
            </a:r>
            <a:endParaRPr lang="cs-CZ" dirty="0"/>
          </a:p>
          <a:p>
            <a:r>
              <a:rPr lang="cs-CZ" dirty="0"/>
              <a:t>Volba kanálů pro zobrazení pro uživatele</a:t>
            </a:r>
          </a:p>
          <a:p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2DE68D6A-8565-E4AE-EBEB-7CB318D87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00" y="2691728"/>
            <a:ext cx="3402313" cy="3140272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C20940CA-9470-AB67-FB6C-27C402238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69" y="4932007"/>
            <a:ext cx="3086531" cy="1286054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102D057F-E182-0026-C609-092D2E9D9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91728"/>
            <a:ext cx="3385581" cy="2924598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B5C85B53-C4A4-B7D5-DBF5-6BDCD13FB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397" y="4865906"/>
            <a:ext cx="2810267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9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C3EBEE3A-C83E-9BA2-4322-E297F7EE7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6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78CE08A8-8CC3-4A1A-7269-9B79532C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Datový soubor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8EA50D1-7B75-62C9-31E9-26E3C845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40968"/>
            <a:ext cx="9469762" cy="4591032"/>
          </a:xfrm>
        </p:spPr>
        <p:txBody>
          <a:bodyPr/>
          <a:lstStyle/>
          <a:p>
            <a:r>
              <a:rPr lang="cs-CZ" dirty="0"/>
              <a:t>Data v ENVI formátu</a:t>
            </a:r>
          </a:p>
          <a:p>
            <a:r>
              <a:rPr lang="cs-CZ" dirty="0"/>
              <a:t>Datová tabulka .</a:t>
            </a:r>
            <a:r>
              <a:rPr lang="cs-CZ" dirty="0" err="1"/>
              <a:t>csv</a:t>
            </a:r>
            <a:endParaRPr lang="cs-CZ" dirty="0"/>
          </a:p>
          <a:p>
            <a:r>
              <a:rPr lang="cs-CZ" kern="0" dirty="0"/>
              <a:t>Identifikátor rostliny, kategorie, souřadnice pixelu, 98 vlnových délek </a:t>
            </a:r>
          </a:p>
          <a:p>
            <a:r>
              <a:rPr lang="cs-CZ" kern="0" dirty="0"/>
              <a:t>84 144 záznamů (při načítání 86 chybných hodnot – </a:t>
            </a:r>
            <a:r>
              <a:rPr lang="cs-CZ" kern="0" dirty="0" err="1"/>
              <a:t>tech,green</a:t>
            </a:r>
            <a:r>
              <a:rPr lang="cs-CZ" kern="0" dirty="0"/>
              <a:t>)</a:t>
            </a:r>
          </a:p>
          <a:p>
            <a:endParaRPr lang="cs-CZ" dirty="0"/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9436D6C8-2DF8-664E-26BB-0B25484CAFB8}"/>
              </a:ext>
            </a:extLst>
          </p:cNvPr>
          <p:cNvGrpSpPr/>
          <p:nvPr/>
        </p:nvGrpSpPr>
        <p:grpSpPr>
          <a:xfrm>
            <a:off x="490462" y="2782403"/>
            <a:ext cx="8113538" cy="3697597"/>
            <a:chOff x="167583" y="2540818"/>
            <a:chExt cx="8573279" cy="4006983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0B9B5E47-4715-FD4B-50D2-B777FE4D6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047" y="3050268"/>
              <a:ext cx="7201905" cy="2467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  <p:sp>
          <p:nvSpPr>
            <p:cNvPr id="2" name="Obdélník 1">
              <a:extLst>
                <a:ext uri="{FF2B5EF4-FFF2-40B4-BE49-F238E27FC236}">
                  <a16:creationId xmlns:a16="http://schemas.microsoft.com/office/drawing/2014/main" id="{85D0F1A8-216C-2C6F-E7C1-95EBCD9927BE}"/>
                </a:ext>
              </a:extLst>
            </p:cNvPr>
            <p:cNvSpPr/>
            <p:nvPr/>
          </p:nvSpPr>
          <p:spPr bwMode="auto">
            <a:xfrm>
              <a:off x="167583" y="2562167"/>
              <a:ext cx="2452338" cy="4515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Identifikátor rostliny</a:t>
              </a:r>
            </a:p>
          </p:txBody>
        </p:sp>
        <p:sp>
          <p:nvSpPr>
            <p:cNvPr id="6" name="Obdélník 5">
              <a:extLst>
                <a:ext uri="{FF2B5EF4-FFF2-40B4-BE49-F238E27FC236}">
                  <a16:creationId xmlns:a16="http://schemas.microsoft.com/office/drawing/2014/main" id="{D3567891-361B-0D37-FEF1-C0B9BBA3B5D4}"/>
                </a:ext>
              </a:extLst>
            </p:cNvPr>
            <p:cNvSpPr/>
            <p:nvPr/>
          </p:nvSpPr>
          <p:spPr bwMode="auto">
            <a:xfrm>
              <a:off x="2890221" y="2540818"/>
              <a:ext cx="2374334" cy="4515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Souřadnice pixelu</a:t>
              </a:r>
            </a:p>
          </p:txBody>
        </p:sp>
        <p:sp>
          <p:nvSpPr>
            <p:cNvPr id="8" name="Obdélník 7">
              <a:extLst>
                <a:ext uri="{FF2B5EF4-FFF2-40B4-BE49-F238E27FC236}">
                  <a16:creationId xmlns:a16="http://schemas.microsoft.com/office/drawing/2014/main" id="{70B1F75D-BEC6-777E-CB6D-3A3E38765EFE}"/>
                </a:ext>
              </a:extLst>
            </p:cNvPr>
            <p:cNvSpPr/>
            <p:nvPr/>
          </p:nvSpPr>
          <p:spPr bwMode="auto">
            <a:xfrm>
              <a:off x="673176" y="5728199"/>
              <a:ext cx="3224128" cy="81960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Kategorie: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cs-CZ" sz="2000" dirty="0">
                  <a:solidFill>
                    <a:schemeClr val="bg1"/>
                  </a:solidFill>
                  <a:latin typeface="+mn-lt"/>
                </a:rPr>
                <a:t>Blue, dry, green, </a:t>
              </a:r>
              <a:r>
                <a:rPr lang="cs-CZ" sz="2000" dirty="0" err="1">
                  <a:solidFill>
                    <a:schemeClr val="bg1"/>
                  </a:solidFill>
                  <a:latin typeface="+mn-lt"/>
                </a:rPr>
                <a:t>soil</a:t>
              </a:r>
              <a:r>
                <a:rPr lang="cs-CZ" sz="2000" dirty="0">
                  <a:solidFill>
                    <a:schemeClr val="bg1"/>
                  </a:solidFill>
                  <a:latin typeface="+mn-lt"/>
                </a:rPr>
                <a:t>, tech</a:t>
              </a:r>
              <a:endParaRPr kumimoji="0" 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9" name="Obdélník 8">
              <a:extLst>
                <a:ext uri="{FF2B5EF4-FFF2-40B4-BE49-F238E27FC236}">
                  <a16:creationId xmlns:a16="http://schemas.microsoft.com/office/drawing/2014/main" id="{17CF0D9E-E8AE-2074-889E-C256BD7984DF}"/>
                </a:ext>
              </a:extLst>
            </p:cNvPr>
            <p:cNvSpPr/>
            <p:nvPr/>
          </p:nvSpPr>
          <p:spPr bwMode="auto">
            <a:xfrm>
              <a:off x="4190654" y="5676730"/>
              <a:ext cx="4550208" cy="3532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Intenzity jednotlivých vlnových délek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Rukopis 16">
                  <a:extLst>
                    <a:ext uri="{FF2B5EF4-FFF2-40B4-BE49-F238E27FC236}">
                      <a16:creationId xmlns:a16="http://schemas.microsoft.com/office/drawing/2014/main" id="{3A2C6698-D7B1-1E2E-D4B9-918A3B82E657}"/>
                    </a:ext>
                  </a:extLst>
                </p14:cNvPr>
                <p14:cNvContentPartPr/>
                <p14:nvPr/>
              </p14:nvContentPartPr>
              <p14:xfrm>
                <a:off x="3086801" y="3041867"/>
                <a:ext cx="166680" cy="182520"/>
              </p14:xfrm>
            </p:contentPart>
          </mc:Choice>
          <mc:Fallback xmlns="">
            <p:pic>
              <p:nvPicPr>
                <p:cNvPr id="17" name="Rukopis 16">
                  <a:extLst>
                    <a:ext uri="{FF2B5EF4-FFF2-40B4-BE49-F238E27FC236}">
                      <a16:creationId xmlns:a16="http://schemas.microsoft.com/office/drawing/2014/main" id="{3A2C6698-D7B1-1E2E-D4B9-918A3B82E65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77287" y="3032507"/>
                  <a:ext cx="185327" cy="201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Rukopis 18">
                  <a:extLst>
                    <a:ext uri="{FF2B5EF4-FFF2-40B4-BE49-F238E27FC236}">
                      <a16:creationId xmlns:a16="http://schemas.microsoft.com/office/drawing/2014/main" id="{9CF5E373-C612-A3BE-D547-F1459432BD8D}"/>
                    </a:ext>
                  </a:extLst>
                </p14:cNvPr>
                <p14:cNvContentPartPr/>
                <p14:nvPr/>
              </p14:nvContentPartPr>
              <p14:xfrm>
                <a:off x="3301721" y="3046547"/>
                <a:ext cx="102240" cy="168840"/>
              </p14:xfrm>
            </p:contentPart>
          </mc:Choice>
          <mc:Fallback xmlns="">
            <p:pic>
              <p:nvPicPr>
                <p:cNvPr id="19" name="Rukopis 18">
                  <a:extLst>
                    <a:ext uri="{FF2B5EF4-FFF2-40B4-BE49-F238E27FC236}">
                      <a16:creationId xmlns:a16="http://schemas.microsoft.com/office/drawing/2014/main" id="{9CF5E373-C612-A3BE-D547-F1459432BD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92184" y="3037189"/>
                  <a:ext cx="120933" cy="187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Rukopis 19">
                  <a:extLst>
                    <a:ext uri="{FF2B5EF4-FFF2-40B4-BE49-F238E27FC236}">
                      <a16:creationId xmlns:a16="http://schemas.microsoft.com/office/drawing/2014/main" id="{C82786D6-2294-0C11-B330-B786A03D3310}"/>
                    </a:ext>
                  </a:extLst>
                </p14:cNvPr>
                <p14:cNvContentPartPr/>
                <p14:nvPr/>
              </p14:nvContentPartPr>
              <p14:xfrm>
                <a:off x="8323001" y="5087387"/>
                <a:ext cx="131760" cy="525240"/>
              </p14:xfrm>
            </p:contentPart>
          </mc:Choice>
          <mc:Fallback xmlns="">
            <p:pic>
              <p:nvPicPr>
                <p:cNvPr id="20" name="Rukopis 19">
                  <a:extLst>
                    <a:ext uri="{FF2B5EF4-FFF2-40B4-BE49-F238E27FC236}">
                      <a16:creationId xmlns:a16="http://schemas.microsoft.com/office/drawing/2014/main" id="{C82786D6-2294-0C11-B330-B786A03D331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13862" y="5077631"/>
                  <a:ext cx="150420" cy="544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Rukopis 21">
                  <a:extLst>
                    <a:ext uri="{FF2B5EF4-FFF2-40B4-BE49-F238E27FC236}">
                      <a16:creationId xmlns:a16="http://schemas.microsoft.com/office/drawing/2014/main" id="{F3DDC2BF-9CBE-78EE-0259-9F79EBA86A2A}"/>
                    </a:ext>
                  </a:extLst>
                </p14:cNvPr>
                <p14:cNvContentPartPr/>
                <p14:nvPr/>
              </p14:nvContentPartPr>
              <p14:xfrm>
                <a:off x="2369220" y="5251860"/>
                <a:ext cx="82080" cy="397440"/>
              </p14:xfrm>
            </p:contentPart>
          </mc:Choice>
          <mc:Fallback xmlns="">
            <p:pic>
              <p:nvPicPr>
                <p:cNvPr id="22" name="Rukopis 21">
                  <a:extLst>
                    <a:ext uri="{FF2B5EF4-FFF2-40B4-BE49-F238E27FC236}">
                      <a16:creationId xmlns:a16="http://schemas.microsoft.com/office/drawing/2014/main" id="{F3DDC2BF-9CBE-78EE-0259-9F79EBA86A2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60100" y="5242499"/>
                  <a:ext cx="100700" cy="416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Rukopis 22">
                  <a:extLst>
                    <a:ext uri="{FF2B5EF4-FFF2-40B4-BE49-F238E27FC236}">
                      <a16:creationId xmlns:a16="http://schemas.microsoft.com/office/drawing/2014/main" id="{A9BA6963-1FDD-BA75-04AD-8DEC41A05C5C}"/>
                    </a:ext>
                  </a:extLst>
                </p14:cNvPr>
                <p14:cNvContentPartPr/>
                <p14:nvPr/>
              </p14:nvContentPartPr>
              <p14:xfrm>
                <a:off x="566700" y="3128940"/>
                <a:ext cx="776880" cy="641880"/>
              </p14:xfrm>
            </p:contentPart>
          </mc:Choice>
          <mc:Fallback xmlns="">
            <p:pic>
              <p:nvPicPr>
                <p:cNvPr id="23" name="Rukopis 22">
                  <a:extLst>
                    <a:ext uri="{FF2B5EF4-FFF2-40B4-BE49-F238E27FC236}">
                      <a16:creationId xmlns:a16="http://schemas.microsoft.com/office/drawing/2014/main" id="{A9BA6963-1FDD-BA75-04AD-8DEC41A05C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7569" y="3119581"/>
                  <a:ext cx="795522" cy="66098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609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99B6D047-F245-FCB7-209C-1245E1574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7</a:t>
            </a:fld>
            <a:endParaRPr lang="cs-CZ" altLang="cs-CZ" dirty="0"/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7CA03710-11A3-52D5-C7EA-CAD410A4C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005"/>
            <a:ext cx="3618000" cy="2412000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D36155E3-6462-BCA5-2F11-D88EB1C6B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60" y="1026005"/>
            <a:ext cx="3618000" cy="2412000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87FFF53C-7B95-99A4-29F3-DF39DC04D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80" y="2506889"/>
            <a:ext cx="3618000" cy="2412000"/>
          </a:xfrm>
          <a:prstGeom prst="rect">
            <a:avLst/>
          </a:prstGeom>
        </p:spPr>
      </p:pic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EBC5333C-FDCD-0BDD-670F-58FFD9956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00" y="4357424"/>
            <a:ext cx="3618000" cy="2412000"/>
          </a:xfr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F513270C-0880-47B0-F579-45FABEA1CD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" y="4357424"/>
            <a:ext cx="3618000" cy="2412000"/>
          </a:xfrm>
          <a:prstGeom prst="rect">
            <a:avLst/>
          </a:prstGeom>
        </p:spPr>
      </p:pic>
      <p:sp>
        <p:nvSpPr>
          <p:cNvPr id="3" name="Nadpis 2">
            <a:extLst>
              <a:ext uri="{FF2B5EF4-FFF2-40B4-BE49-F238E27FC236}">
                <a16:creationId xmlns:a16="http://schemas.microsoft.com/office/drawing/2014/main" id="{8DCAD53B-58B3-C0B2-ABA3-CC5A27DC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Složení spekter u jednotlivých kategorií</a:t>
            </a:r>
          </a:p>
        </p:txBody>
      </p:sp>
    </p:spTree>
    <p:extLst>
      <p:ext uri="{BB962C8B-B14F-4D97-AF65-F5344CB8AC3E}">
        <p14:creationId xmlns:p14="http://schemas.microsoft.com/office/powerpoint/2010/main" val="74612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99B6D047-F245-FCB7-209C-1245E1574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8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8DCAD53B-58B3-C0B2-ABA3-CC5A27DC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Složení spekter u jednotlivých kategorií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9A31949C-48B3-0FD0-8D32-E240304A0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73" y="1282049"/>
            <a:ext cx="8025527" cy="5350351"/>
          </a:xfrm>
        </p:spPr>
      </p:pic>
    </p:spTree>
    <p:extLst>
      <p:ext uri="{BB962C8B-B14F-4D97-AF65-F5344CB8AC3E}">
        <p14:creationId xmlns:p14="http://schemas.microsoft.com/office/powerpoint/2010/main" val="58342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35EEE3DB-A1BD-F7F0-1CAF-ECBE93A73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9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344FCB6B-DBF7-D9A3-B8B7-04C37276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(Otevření souboru v pythonu)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C032C98-BD39-A9A4-BEF8-83700327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9931310"/>
      </p:ext>
    </p:extLst>
  </p:cSld>
  <p:clrMapOvr>
    <a:masterClrMapping/>
  </p:clrMapOvr>
</p:sld>
</file>

<file path=ppt/theme/theme1.xml><?xml version="1.0" encoding="utf-8"?>
<a:theme xmlns:a="http://schemas.openxmlformats.org/drawingml/2006/main" name="Prezentace_MU_CZ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dirty="0" err="1" smtClean="0">
            <a:latin typeface="+mn-lt"/>
          </a:defRPr>
        </a:defPPr>
      </a:lstStyle>
    </a:tx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ni-sci-prezentace-4-3-cz.potx" id="{3E6BEB6B-0CA3-4637-AA31-35A0F9B5BCF2}" vid="{EA73A7E7-AE67-4DDA-9F97-0E7871748330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8BAC94BA468D488F31B2478A655CDC" ma:contentTypeVersion="2" ma:contentTypeDescription="Create a new document." ma:contentTypeScope="" ma:versionID="ee33a842da3844a56f5f7ee8bb88b81c">
  <xsd:schema xmlns:xsd="http://www.w3.org/2001/XMLSchema" xmlns:xs="http://www.w3.org/2001/XMLSchema" xmlns:p="http://schemas.microsoft.com/office/2006/metadata/properties" xmlns:ns2="76d5652a-9cd3-465f-98c7-aa8090bd65c7" targetNamespace="http://schemas.microsoft.com/office/2006/metadata/properties" ma:root="true" ma:fieldsID="0e2306b8fccc60975f3c3727b2649f8a" ns2:_="">
    <xsd:import namespace="76d5652a-9cd3-465f-98c7-aa8090bd65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d5652a-9cd3-465f-98c7-aa8090bd65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6D0F24-56E8-4504-AA48-3EBCB5D54A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C91D47-DB37-41CD-95CA-CBBE4BBBFB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d5652a-9cd3-465f-98c7-aa8090bd65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FC99D9-F6DD-436D-99C9-1C611E60EF5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muni-sci-prezentace-4-3-cz</Template>
  <TotalTime>3435</TotalTime>
  <Words>455</Words>
  <Application>Microsoft Office PowerPoint</Application>
  <PresentationFormat>Předvádění na obrazovce (4:3)</PresentationFormat>
  <Paragraphs>97</Paragraphs>
  <Slides>20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6" baseType="lpstr">
      <vt:lpstr>Arial</vt:lpstr>
      <vt:lpstr>Symbol</vt:lpstr>
      <vt:lpstr>Tahoma</vt:lpstr>
      <vt:lpstr>Times New Roman</vt:lpstr>
      <vt:lpstr>Wingdings</vt:lpstr>
      <vt:lpstr>Prezentace_MU_CZ</vt:lpstr>
      <vt:lpstr>Klasifikační algoritmus pro hyperspektrální snímky</vt:lpstr>
      <vt:lpstr>Co je to hyperspektrální snímek?</vt:lpstr>
      <vt:lpstr>Hyperspektrální kamera</vt:lpstr>
      <vt:lpstr>Formát ENVI</vt:lpstr>
      <vt:lpstr>Otevření ENVI souborů</vt:lpstr>
      <vt:lpstr>Datový soubor</vt:lpstr>
      <vt:lpstr>Složení spekter u jednotlivých kategorií</vt:lpstr>
      <vt:lpstr>Složení spekter u jednotlivých kategorií</vt:lpstr>
      <vt:lpstr>(Otevření souboru v pythonu)</vt:lpstr>
      <vt:lpstr>K-nejbližších sousedů</vt:lpstr>
      <vt:lpstr>K-nejbližších sousedů</vt:lpstr>
      <vt:lpstr>Centroidová metody</vt:lpstr>
      <vt:lpstr>Rozhodovací strom</vt:lpstr>
      <vt:lpstr>Sousední pixely</vt:lpstr>
      <vt:lpstr>Prezentace aplikace PowerPoint</vt:lpstr>
      <vt:lpstr>Prezentace aplikace PowerPoint</vt:lpstr>
      <vt:lpstr>Prezentace aplikace PowerPoint</vt:lpstr>
      <vt:lpstr>Srovnání modelů</vt:lpstr>
      <vt:lpstr>Zdroje</vt:lpstr>
      <vt:lpstr>Děkujeme za pozornost.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Klasifikační algoritmus pro hyperspektrální snímky</dc:title>
  <dc:creator>Hana Kučerová</dc:creator>
  <cp:lastModifiedBy>Hana Kučerová</cp:lastModifiedBy>
  <cp:revision>54</cp:revision>
  <dcterms:created xsi:type="dcterms:W3CDTF">2022-10-12T19:11:46Z</dcterms:created>
  <dcterms:modified xsi:type="dcterms:W3CDTF">2022-12-12T18:37:52Z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0x0101008A8BAC94BA468D488F31B2478A655CDC</vt:lpwstr>
  </property>
</Properties>
</file>