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54A6-62C2-45BC-A896-936E33199DCA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B975-C5D8-45EF-BDCD-4C0BCB7EB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B975-C5D8-45EF-BDCD-4C0BCB7EB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34C5F-07A7-A756-BC0C-7EB297DD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C71A6-D193-08B4-BDAA-B93A8293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52540-0962-7444-0D26-DA191062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DB616-11AD-4A62-9CF2-DB5D7B0B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EE5A0-499D-C9A0-A18B-07C1FAAB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1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47621-C06D-6962-B03C-6E8CB6C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6E63D-5AE7-71D0-ADD9-7EF3C980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82909-46DF-0483-1F9B-1D5B2E9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EE3FA-DDE3-9AF2-970B-A02318F8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1D16F-6783-D586-56D2-F3F86517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F7BF3-40F3-2C06-FEA5-1F9D7D39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02DD9-191E-C9AD-01AD-C2639D38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EC2B2-1677-C5A9-C494-E4C665C5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A0874-9C39-361A-D6AD-FC0A7AD1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0F7D5-1731-B387-4537-FD912A9D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2B8B-8C4D-6E01-FDF2-C89553EC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E3D05-3721-7FB5-6189-F3540B5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7441C-7A97-1328-85D8-F235C919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4EE1E-6FDA-6C84-DD7D-DC6676D7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34AD1-8063-4F84-6B32-B93B476E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3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E35F2-362F-FE08-ED7A-1E5C7414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CCF31-8B7E-0E0C-54A9-52BD900D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F28D3-3595-4E43-8ADA-48F564DE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EBAB0-3BB9-AE8F-897F-2176A668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14E00-229E-4EC6-0B75-80D4C161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0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E6EC4-63AC-4519-6E0B-58724C8E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87235-0E4F-2171-7D61-9E8D720C2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04C5-6AA8-3255-E2B1-414B12C0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FE172-5B1C-5790-9473-80242500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444A8-29A3-A7E0-222A-03F8F06F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33073-798E-5573-8AA1-1245320B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3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1D486-7EC9-CA00-2405-CCDC915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A3818-BF30-374A-BC75-F49E6FE5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2FA15-195E-3792-3066-0D3BDF8E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84E4E-3A2A-530F-9A90-D0A9AB66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B13FE-3026-DFCA-0D5E-A22C941A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2154D-A5D8-19D7-CE91-65843D74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1447E5-2523-0DB6-590A-B410C75D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7FE4A-A4BE-8CCE-8149-991CCCB8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3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F5E6-6618-391C-078F-E3C205EC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F9C01-31A0-29FD-A15C-4B57782C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11DDA-284A-0B36-1262-230982B8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28DDC-C5B4-3F84-AD55-0206B0C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152B17-900A-EE53-A83A-7573578E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A97032-1195-4423-6994-4D226C18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4A820-9DF0-D48E-D0D1-FB7595CF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7C525-74D9-A99D-C9F6-323AA98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C7D1C-F4F6-9020-AF1A-411AACE3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5C404-961B-EE1C-B3B4-1ACFC64F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8B209-D811-76C6-5EC2-6B9CD1C1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EDDE1-77C2-86C3-C898-A0BD96A5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C4921-CAD8-D438-7696-091FFBC3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3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36E94-308E-C5E4-6A1E-25710B68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1BB9C-E8D2-E6BC-D759-AAA8F6A1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3D1A8-DFC6-A668-48EF-FC40D814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E87A2-9390-3866-4B7A-F1A4BC37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1DF78-7092-17CA-CA56-B34D30C1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FAED8-7AE8-D5EF-2C38-3B14BCA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EBC01-AC0E-6B4A-E4C5-418D9923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A9754-451B-4E57-2BC8-797DCE3D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5470A-F3D7-6711-FC21-2F0EBDB03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380E-D352-486F-A68D-D2AFB0F11A0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3C610-B4A7-D21B-060A-6DBE493F6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F4D5D-A44B-6C79-6125-2CEF2358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726B-3121-482E-83EF-C1F07412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7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C1B8E0-562C-E219-856D-738696950C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14" y="267371"/>
            <a:ext cx="1296165" cy="12961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E50750-C664-192C-D8DE-D546621A4946}"/>
              </a:ext>
            </a:extLst>
          </p:cNvPr>
          <p:cNvSpPr txBox="1"/>
          <p:nvPr/>
        </p:nvSpPr>
        <p:spPr>
          <a:xfrm>
            <a:off x="2522158" y="2275530"/>
            <a:ext cx="714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Paper Writing Guideline (1)</a:t>
            </a:r>
            <a:endParaRPr lang="zh-CN" altLang="en-US" sz="44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1F87D3-F750-BA80-B1DF-95E795E54D58}"/>
              </a:ext>
            </a:extLst>
          </p:cNvPr>
          <p:cNvSpPr txBox="1"/>
          <p:nvPr/>
        </p:nvSpPr>
        <p:spPr>
          <a:xfrm>
            <a:off x="5202161" y="4484895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Zhonghao Chen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37E37B-FE59-6A9F-2A89-27133FAC2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13" y="260391"/>
            <a:ext cx="1296165" cy="12961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24CDFB-3281-933F-02C3-2EF878353BC9}"/>
              </a:ext>
            </a:extLst>
          </p:cNvPr>
          <p:cNvSpPr txBox="1"/>
          <p:nvPr/>
        </p:nvSpPr>
        <p:spPr>
          <a:xfrm>
            <a:off x="2522157" y="2268550"/>
            <a:ext cx="714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Paper </a:t>
            </a:r>
            <a:r>
              <a:rPr lang="en-US" altLang="zh-CN" sz="44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Writing Guideline (1)</a:t>
            </a:r>
            <a:endParaRPr lang="zh-CN" altLang="en-US" sz="44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C5E14E-F1F4-5B7A-892B-6B5E399D798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12" y="260391"/>
            <a:ext cx="1296165" cy="12961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ECEF9D5-2FB1-62E6-4156-CB5C7F0746DD}"/>
              </a:ext>
            </a:extLst>
          </p:cNvPr>
          <p:cNvSpPr txBox="1"/>
          <p:nvPr/>
        </p:nvSpPr>
        <p:spPr>
          <a:xfrm>
            <a:off x="5776036" y="6087563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2022.06.02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3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9">
            <a:extLst>
              <a:ext uri="{FF2B5EF4-FFF2-40B4-BE49-F238E27FC236}">
                <a16:creationId xmlns:a16="http://schemas.microsoft.com/office/drawing/2014/main" id="{86F4293A-27CF-994D-3BC5-2EE77F1EEFEF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442995-EE7E-D250-8E81-5A1D5437EE1A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Drawing Requirements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ECD4AC-6CFC-96FE-A04B-0CB24E7FF44F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C61B8D-01C3-BB3A-1FBF-7C69470EB76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42A1C9-A48D-A32C-02E5-0EA5E6C54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1"/>
          <a:stretch/>
        </p:blipFill>
        <p:spPr>
          <a:xfrm>
            <a:off x="2697883" y="884247"/>
            <a:ext cx="2935434" cy="27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E895DF-4AAF-4FD1-CA85-2253B0BB9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9"/>
          <a:stretch/>
        </p:blipFill>
        <p:spPr>
          <a:xfrm>
            <a:off x="6298566" y="884247"/>
            <a:ext cx="2931621" cy="27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8D71B-777A-4061-D575-F8E68D5BE5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6"/>
          <a:stretch/>
        </p:blipFill>
        <p:spPr>
          <a:xfrm>
            <a:off x="6302367" y="3978658"/>
            <a:ext cx="2924020" cy="27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719ECE-E39E-90E1-0086-1985FE008F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1"/>
          <a:stretch/>
        </p:blipFill>
        <p:spPr>
          <a:xfrm>
            <a:off x="2697882" y="3978658"/>
            <a:ext cx="2935435" cy="270000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AC33DF-EEBE-13CF-6B0B-626F9C404DA6}"/>
              </a:ext>
            </a:extLst>
          </p:cNvPr>
          <p:cNvSpPr/>
          <p:nvPr/>
        </p:nvSpPr>
        <p:spPr>
          <a:xfrm>
            <a:off x="952264" y="1051258"/>
            <a:ext cx="10250521" cy="51954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总之，模仿大佬的图一定没错！</a:t>
            </a:r>
          </a:p>
        </p:txBody>
      </p:sp>
    </p:spTree>
    <p:extLst>
      <p:ext uri="{BB962C8B-B14F-4D97-AF65-F5344CB8AC3E}">
        <p14:creationId xmlns:p14="http://schemas.microsoft.com/office/powerpoint/2010/main" val="30473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746B97-6B8F-4002-A35E-F115F1E210CE}"/>
              </a:ext>
            </a:extLst>
          </p:cNvPr>
          <p:cNvSpPr/>
          <p:nvPr/>
        </p:nvSpPr>
        <p:spPr>
          <a:xfrm>
            <a:off x="2870661" y="356051"/>
            <a:ext cx="6450676" cy="10806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3200" dirty="0"/>
              <a:t>PERFACE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1579D6-410B-5C49-DFB5-A66D41364E28}"/>
              </a:ext>
            </a:extLst>
          </p:cNvPr>
          <p:cNvSpPr txBox="1"/>
          <p:nvPr/>
        </p:nvSpPr>
        <p:spPr>
          <a:xfrm>
            <a:off x="2578677" y="3236021"/>
            <a:ext cx="7034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THE ROOT OF WRITING IS THE LOGIC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9">
            <a:extLst>
              <a:ext uri="{FF2B5EF4-FFF2-40B4-BE49-F238E27FC236}">
                <a16:creationId xmlns:a16="http://schemas.microsoft.com/office/drawing/2014/main" id="{76AF8E4A-8DCB-89F3-4CA9-A97F4B2646CF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F9A83C-5DB3-FE82-B36B-DAA5D238FB94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Related Work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02E1FA-010B-C761-2C2B-4AE3BC7B2D6B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20A85F-B517-D1EC-A681-635EA3E3CA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532A54-CB15-4482-8AE4-AF40B0F3B639}"/>
              </a:ext>
            </a:extLst>
          </p:cNvPr>
          <p:cNvSpPr txBox="1"/>
          <p:nvPr/>
        </p:nvSpPr>
        <p:spPr>
          <a:xfrm>
            <a:off x="435329" y="1119340"/>
            <a:ext cx="161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72AEE3-3191-FEDF-537E-AAA9EEE0ADD6}"/>
              </a:ext>
            </a:extLst>
          </p:cNvPr>
          <p:cNvSpPr/>
          <p:nvPr/>
        </p:nvSpPr>
        <p:spPr>
          <a:xfrm>
            <a:off x="1192443" y="1724098"/>
            <a:ext cx="9807114" cy="15443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给出与本文提出方法相关技术方法的基本概念、定义以及目前应用情况。简单来说，例如，基于</a:t>
            </a:r>
            <a:r>
              <a:rPr lang="en-US" altLang="zh-CN" sz="2400" dirty="0"/>
              <a:t>####</a:t>
            </a:r>
            <a:r>
              <a:rPr lang="zh-CN" altLang="en-US" sz="2400" dirty="0"/>
              <a:t>的</a:t>
            </a:r>
            <a:r>
              <a:rPr lang="en-US" altLang="zh-CN" sz="2400" dirty="0"/>
              <a:t>********</a:t>
            </a:r>
            <a:r>
              <a:rPr lang="zh-CN" altLang="en-US" sz="2400" dirty="0"/>
              <a:t>。在</a:t>
            </a:r>
            <a:r>
              <a:rPr lang="en-US" altLang="zh-CN" sz="2400" dirty="0"/>
              <a:t>Related Work</a:t>
            </a:r>
            <a:r>
              <a:rPr lang="zh-CN" altLang="en-US" sz="2400" dirty="0"/>
              <a:t>中需要给出的就是关于</a:t>
            </a:r>
            <a:r>
              <a:rPr lang="en-US" altLang="zh-CN" sz="2400" dirty="0"/>
              <a:t>####</a:t>
            </a:r>
            <a:r>
              <a:rPr lang="zh-CN" altLang="en-US" sz="2400" dirty="0"/>
              <a:t>的介绍。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7DD543-DBBC-60B8-51A1-770924A3BE93}"/>
              </a:ext>
            </a:extLst>
          </p:cNvPr>
          <p:cNvSpPr txBox="1"/>
          <p:nvPr/>
        </p:nvSpPr>
        <p:spPr>
          <a:xfrm>
            <a:off x="435329" y="3589544"/>
            <a:ext cx="148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2).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638DB5-4D2A-E99A-5433-BA3D24339E09}"/>
              </a:ext>
            </a:extLst>
          </p:cNvPr>
          <p:cNvSpPr/>
          <p:nvPr/>
        </p:nvSpPr>
        <p:spPr>
          <a:xfrm>
            <a:off x="1192443" y="4433851"/>
            <a:ext cx="9807114" cy="15443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类型</a:t>
            </a:r>
            <a:r>
              <a:rPr lang="en-US" altLang="zh-CN" sz="2400" dirty="0"/>
              <a:t>1</a:t>
            </a:r>
            <a:r>
              <a:rPr lang="zh-CN" altLang="en-US" sz="2400" dirty="0"/>
              <a:t>：① 研究需求→②基础理论→③存在问题→④现有的新理论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/>
              <a:t>类型</a:t>
            </a:r>
            <a:r>
              <a:rPr lang="en-US" altLang="zh-CN" sz="2400" dirty="0"/>
              <a:t>2</a:t>
            </a:r>
            <a:r>
              <a:rPr lang="zh-CN" altLang="en-US" sz="2400" dirty="0"/>
              <a:t>： ①研究需求→②基础理论→③有效的原因与不足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345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9">
            <a:extLst>
              <a:ext uri="{FF2B5EF4-FFF2-40B4-BE49-F238E27FC236}">
                <a16:creationId xmlns:a16="http://schemas.microsoft.com/office/drawing/2014/main" id="{B033196C-6A57-80B9-C702-4CDD819DE7C6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BB6C6-C029-E26E-113B-FA1C6DCAA020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Related Work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D0F8E7-16ED-E6AC-99C1-5BECAEF9F158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2C8AEA-335F-119C-84CA-8561E82717B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1E4B88-98A2-1AC5-959A-13A51FD2268E}"/>
              </a:ext>
            </a:extLst>
          </p:cNvPr>
          <p:cNvSpPr txBox="1"/>
          <p:nvPr/>
        </p:nvSpPr>
        <p:spPr>
          <a:xfrm>
            <a:off x="393448" y="763904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3).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717E1D-8C4C-A215-22B0-AC47B3E3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5" y="884247"/>
            <a:ext cx="5992153" cy="17704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CB13ED-B49D-46FD-064E-F4FFA50F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4" y="3652272"/>
            <a:ext cx="4705592" cy="90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7F6A33E-21AE-E967-7EAE-34E6BD110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90" y="2654745"/>
            <a:ext cx="5681400" cy="39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CB7A7-6E00-BD89-9FE7-0363F462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44" y="3630046"/>
            <a:ext cx="4667490" cy="1670136"/>
          </a:xfrm>
          <a:prstGeom prst="rect">
            <a:avLst/>
          </a:prstGeom>
        </p:spPr>
      </p:pic>
      <p:sp>
        <p:nvSpPr>
          <p:cNvPr id="6" name="五边形 9">
            <a:extLst>
              <a:ext uri="{FF2B5EF4-FFF2-40B4-BE49-F238E27FC236}">
                <a16:creationId xmlns:a16="http://schemas.microsoft.com/office/drawing/2014/main" id="{031E2FA7-917A-DD8E-5F18-CBB3DBE6FEE7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68A2E-15B9-79CE-1B98-7EF686D1C730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Related Work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E04194-CA57-BF11-D429-EFD31A408754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53941F-66F9-3237-3553-4336601692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4A2795-989B-AB05-F615-CC4FC63C3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44" y="5744028"/>
            <a:ext cx="4718292" cy="8826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93C13EB-E183-267C-DAC4-6DF41485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51" y="884247"/>
            <a:ext cx="4769095" cy="30672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43D9E2-4D17-77C9-774D-334640D62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7" y="4728356"/>
            <a:ext cx="4540483" cy="15240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043C8B3-750D-B3BB-D139-C509AF3A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3643" y="763905"/>
            <a:ext cx="4527783" cy="2546481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8ABBDC-FC51-80E9-ED75-1832798222AF}"/>
              </a:ext>
            </a:extLst>
          </p:cNvPr>
          <p:cNvCxnSpPr/>
          <p:nvPr/>
        </p:nvCxnSpPr>
        <p:spPr>
          <a:xfrm>
            <a:off x="2589637" y="4006608"/>
            <a:ext cx="0" cy="59331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9ABCEB-97CB-BD66-426A-7D66E4D60BA7}"/>
              </a:ext>
            </a:extLst>
          </p:cNvPr>
          <p:cNvCxnSpPr>
            <a:cxnSpLocks/>
          </p:cNvCxnSpPr>
          <p:nvPr/>
        </p:nvCxnSpPr>
        <p:spPr>
          <a:xfrm>
            <a:off x="9824481" y="3156859"/>
            <a:ext cx="0" cy="47318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5D4AFC-FE22-4CA1-A8B0-BB5B7B929DB7}"/>
              </a:ext>
            </a:extLst>
          </p:cNvPr>
          <p:cNvCxnSpPr>
            <a:cxnSpLocks/>
          </p:cNvCxnSpPr>
          <p:nvPr/>
        </p:nvCxnSpPr>
        <p:spPr>
          <a:xfrm>
            <a:off x="9824481" y="5229344"/>
            <a:ext cx="0" cy="47318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F18A24A-32D5-E2DD-05A1-AC02B1F49F61}"/>
              </a:ext>
            </a:extLst>
          </p:cNvPr>
          <p:cNvSpPr/>
          <p:nvPr/>
        </p:nvSpPr>
        <p:spPr>
          <a:xfrm>
            <a:off x="1995819" y="1930731"/>
            <a:ext cx="1741253" cy="1226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先给出原因，再给出</a:t>
            </a:r>
            <a:r>
              <a:rPr lang="en-US" altLang="zh-CN" sz="2000" dirty="0"/>
              <a:t>LSTM</a:t>
            </a:r>
            <a:r>
              <a:rPr lang="zh-CN" altLang="en-US" sz="2000" dirty="0"/>
              <a:t>的基本原理与优势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219C3D5-6CE6-E5C0-1FF9-EED439336C66}"/>
              </a:ext>
            </a:extLst>
          </p:cNvPr>
          <p:cNvSpPr/>
          <p:nvPr/>
        </p:nvSpPr>
        <p:spPr>
          <a:xfrm>
            <a:off x="5055139" y="2507031"/>
            <a:ext cx="2130617" cy="3195500"/>
          </a:xfrm>
          <a:custGeom>
            <a:avLst/>
            <a:gdLst>
              <a:gd name="connsiteX0" fmla="*/ 0 w 2256310"/>
              <a:gd name="connsiteY0" fmla="*/ 3195500 h 3195500"/>
              <a:gd name="connsiteX1" fmla="*/ 590204 w 2256310"/>
              <a:gd name="connsiteY1" fmla="*/ 1208758 h 3195500"/>
              <a:gd name="connsiteX2" fmla="*/ 2244437 w 2256310"/>
              <a:gd name="connsiteY2" fmla="*/ 3413 h 31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0" h="3195500">
                <a:moveTo>
                  <a:pt x="0" y="3195500"/>
                </a:moveTo>
                <a:cubicBezTo>
                  <a:pt x="108065" y="2468136"/>
                  <a:pt x="216131" y="1740772"/>
                  <a:pt x="590204" y="1208758"/>
                </a:cubicBezTo>
                <a:cubicBezTo>
                  <a:pt x="964277" y="676744"/>
                  <a:pt x="2400993" y="-56162"/>
                  <a:pt x="2244437" y="3413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B3001A4-3A53-77EB-1E0F-B20D7468DA08}"/>
              </a:ext>
            </a:extLst>
          </p:cNvPr>
          <p:cNvSpPr/>
          <p:nvPr/>
        </p:nvSpPr>
        <p:spPr>
          <a:xfrm>
            <a:off x="1995819" y="4852873"/>
            <a:ext cx="1741253" cy="1226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先承认，再说不足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B264B60-3F4C-0727-1B52-D9BBAE8E6B2C}"/>
              </a:ext>
            </a:extLst>
          </p:cNvPr>
          <p:cNvSpPr/>
          <p:nvPr/>
        </p:nvSpPr>
        <p:spPr>
          <a:xfrm>
            <a:off x="8886305" y="1486723"/>
            <a:ext cx="1741253" cy="1226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根据上面缺点，引出这里，介绍原理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F81D337-5127-0F3C-1F60-89048E91C02C}"/>
              </a:ext>
            </a:extLst>
          </p:cNvPr>
          <p:cNvSpPr/>
          <p:nvPr/>
        </p:nvSpPr>
        <p:spPr>
          <a:xfrm>
            <a:off x="8953607" y="3781293"/>
            <a:ext cx="1741253" cy="1226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介绍其有效的原因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1FD9170-FB98-6B81-8629-0536D1D38519}"/>
              </a:ext>
            </a:extLst>
          </p:cNvPr>
          <p:cNvSpPr/>
          <p:nvPr/>
        </p:nvSpPr>
        <p:spPr>
          <a:xfrm>
            <a:off x="8958429" y="5730074"/>
            <a:ext cx="1741253" cy="7661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/>
              <a:t>引出本文使用的理由</a:t>
            </a:r>
          </a:p>
        </p:txBody>
      </p:sp>
    </p:spTree>
    <p:extLst>
      <p:ext uri="{BB962C8B-B14F-4D97-AF65-F5344CB8AC3E}">
        <p14:creationId xmlns:p14="http://schemas.microsoft.com/office/powerpoint/2010/main" val="10405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9">
            <a:extLst>
              <a:ext uri="{FF2B5EF4-FFF2-40B4-BE49-F238E27FC236}">
                <a16:creationId xmlns:a16="http://schemas.microsoft.com/office/drawing/2014/main" id="{A20BEAE0-795B-C487-D403-7EDBA24DE006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3AB2FC-FCAD-3AD4-C305-8CA11120857A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Method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0FE99A2-7DB8-D9F5-8E54-DABD31DE3B9C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1E96A1-785C-B246-146C-E968425303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74F2C3-C453-E102-D633-4EE7AFF8F85C}"/>
              </a:ext>
            </a:extLst>
          </p:cNvPr>
          <p:cNvSpPr txBox="1"/>
          <p:nvPr/>
        </p:nvSpPr>
        <p:spPr>
          <a:xfrm>
            <a:off x="435329" y="1119340"/>
            <a:ext cx="327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General Principles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F5EB47-EAAB-8F26-8962-BB681F9B15F4}"/>
              </a:ext>
            </a:extLst>
          </p:cNvPr>
          <p:cNvSpPr/>
          <p:nvPr/>
        </p:nvSpPr>
        <p:spPr>
          <a:xfrm>
            <a:off x="1192443" y="1724098"/>
            <a:ext cx="9807114" cy="15443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叙述形式：总分结构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/>
              <a:t>叙述要点：围绕待解决问题逐个解决，层层递进，相互联系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27BA92-A048-3135-CE20-77D374746958}"/>
              </a:ext>
            </a:extLst>
          </p:cNvPr>
          <p:cNvSpPr txBox="1"/>
          <p:nvPr/>
        </p:nvSpPr>
        <p:spPr>
          <a:xfrm>
            <a:off x="435328" y="3429000"/>
            <a:ext cx="29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2).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General Process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FA4B63-1583-DA56-17DB-B8C1DB4799D2}"/>
              </a:ext>
            </a:extLst>
          </p:cNvPr>
          <p:cNvSpPr/>
          <p:nvPr/>
        </p:nvSpPr>
        <p:spPr>
          <a:xfrm>
            <a:off x="1192443" y="3952220"/>
            <a:ext cx="9807114" cy="25732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① 概述模型框架，简述每一步做了什么，给出结构间的关系；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/>
              <a:t>② 重点介绍文章提出来部分的原理，介绍思路为：</a:t>
            </a:r>
            <a:endParaRPr lang="en-US" altLang="zh-CN" sz="2400" dirty="0"/>
          </a:p>
          <a:p>
            <a:pPr algn="ctr"/>
            <a:r>
              <a:rPr lang="zh-CN" altLang="en-US" sz="2400" dirty="0"/>
              <a:t>抛出问题（简述）→ 提出方法 → 能够解决的原因或原理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05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9">
            <a:extLst>
              <a:ext uri="{FF2B5EF4-FFF2-40B4-BE49-F238E27FC236}">
                <a16:creationId xmlns:a16="http://schemas.microsoft.com/office/drawing/2014/main" id="{CDB14F85-85B4-28AD-892B-13ACE12B8EEA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F8AE16-FB13-D989-605E-F4B0BD55C2DA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Experiment 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BBCB12-E3F4-B130-270E-93AC60249663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A9090-8894-8506-0487-31733D3097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67CD1E-2F65-94BA-EC14-73473C9B56FF}"/>
              </a:ext>
            </a:extLst>
          </p:cNvPr>
          <p:cNvSpPr txBox="1"/>
          <p:nvPr/>
        </p:nvSpPr>
        <p:spPr>
          <a:xfrm>
            <a:off x="435328" y="951243"/>
            <a:ext cx="327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General Principles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EF0C6A-3338-613C-86C7-AAA7055F4D1B}"/>
              </a:ext>
            </a:extLst>
          </p:cNvPr>
          <p:cNvSpPr/>
          <p:nvPr/>
        </p:nvSpPr>
        <p:spPr>
          <a:xfrm>
            <a:off x="1192443" y="1463164"/>
            <a:ext cx="9807114" cy="15443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总体实验安排，按照本领域大众常用的实验安排顺序，一般而言可以分为以下四个部分：① 实验材料介绍：平台、数据集以及对比方法 ② 模型主要参数的设置实验 ③ 对比试验分析 ④ 消融实验分析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1F5B90-3180-F8B7-C9BA-FB481A3F3B4A}"/>
              </a:ext>
            </a:extLst>
          </p:cNvPr>
          <p:cNvSpPr txBox="1"/>
          <p:nvPr/>
        </p:nvSpPr>
        <p:spPr>
          <a:xfrm>
            <a:off x="435328" y="2996224"/>
            <a:ext cx="387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Specific Requirements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C136D8-D10E-52DC-2455-C9020A5BBCE9}"/>
              </a:ext>
            </a:extLst>
          </p:cNvPr>
          <p:cNvSpPr/>
          <p:nvPr/>
        </p:nvSpPr>
        <p:spPr>
          <a:xfrm>
            <a:off x="1192443" y="3519444"/>
            <a:ext cx="9807114" cy="27541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① 实验材料介绍</a:t>
            </a:r>
            <a:r>
              <a:rPr lang="en-US" altLang="zh-CN" sz="2400" dirty="0"/>
              <a:t>:</a:t>
            </a:r>
            <a:r>
              <a:rPr lang="zh-CN" altLang="en-US" sz="2400" dirty="0"/>
              <a:t>按照常规思路就好，简单叙述。重点主要是对比实验的选择应当有针对性，应能够突出所提出方法的优点；</a:t>
            </a:r>
            <a:endParaRPr lang="en-US" altLang="zh-CN" sz="2400" dirty="0"/>
          </a:p>
          <a:p>
            <a:pPr algn="just"/>
            <a:r>
              <a:rPr lang="zh-CN" altLang="en-US" sz="2400" dirty="0"/>
              <a:t>② 模型主要参数的设置实验：分析影响模型的主要参数，尽量充分；</a:t>
            </a:r>
            <a:endParaRPr lang="en-US" altLang="zh-CN" sz="2400" dirty="0"/>
          </a:p>
          <a:p>
            <a:pPr algn="just"/>
            <a:r>
              <a:rPr lang="zh-CN" altLang="en-US" sz="2400" dirty="0"/>
              <a:t>③ 对比试验分析</a:t>
            </a:r>
            <a:r>
              <a:rPr lang="en-US" altLang="zh-CN" sz="2400" dirty="0"/>
              <a:t>: </a:t>
            </a:r>
            <a:r>
              <a:rPr lang="zh-CN" altLang="en-US" sz="2400" dirty="0"/>
              <a:t>由实验现象分析结论，这个结论一定要与前面提出来的对应上；</a:t>
            </a:r>
            <a:endParaRPr lang="en-US" altLang="zh-CN" sz="2400" dirty="0"/>
          </a:p>
          <a:p>
            <a:pPr algn="just"/>
            <a:r>
              <a:rPr lang="zh-CN" altLang="en-US" sz="2400" dirty="0"/>
              <a:t>④ 消融实验分析：重点在于验证所提出方法的</a:t>
            </a:r>
            <a:r>
              <a:rPr lang="zh-CN" altLang="en-US" sz="2400"/>
              <a:t>有效性。</a:t>
            </a:r>
            <a:endParaRPr lang="en-US" altLang="zh-CN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25DDD6-AE9F-FD60-CB11-E1768745B5B0}"/>
              </a:ext>
            </a:extLst>
          </p:cNvPr>
          <p:cNvSpPr/>
          <p:nvPr/>
        </p:nvSpPr>
        <p:spPr>
          <a:xfrm>
            <a:off x="952264" y="1051258"/>
            <a:ext cx="10250521" cy="51954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总之，前面画的饼一定要圆上！</a:t>
            </a:r>
          </a:p>
        </p:txBody>
      </p:sp>
    </p:spTree>
    <p:extLst>
      <p:ext uri="{BB962C8B-B14F-4D97-AF65-F5344CB8AC3E}">
        <p14:creationId xmlns:p14="http://schemas.microsoft.com/office/powerpoint/2010/main" val="21512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8E21C2-7FA3-D448-58B7-AAEA6E89275C}"/>
              </a:ext>
            </a:extLst>
          </p:cNvPr>
          <p:cNvSpPr/>
          <p:nvPr/>
        </p:nvSpPr>
        <p:spPr>
          <a:xfrm>
            <a:off x="1054002" y="1917938"/>
            <a:ext cx="10185733" cy="5841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五边形 9">
            <a:extLst>
              <a:ext uri="{FF2B5EF4-FFF2-40B4-BE49-F238E27FC236}">
                <a16:creationId xmlns:a16="http://schemas.microsoft.com/office/drawing/2014/main" id="{99977794-2A5E-B3E3-2129-C8305336BCD5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E778AB-3B5A-B280-EEE9-CCA386CF9DA3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Drawing Requirements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63CAC7-5772-5A48-69D0-1CE4F9B46A20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1C1E1-BD8D-61C5-3661-059F79EC6D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44F0FB-0281-27B0-6D80-16B06F7DAD57}"/>
              </a:ext>
            </a:extLst>
          </p:cNvPr>
          <p:cNvSpPr txBox="1"/>
          <p:nvPr/>
        </p:nvSpPr>
        <p:spPr>
          <a:xfrm>
            <a:off x="447134" y="1217000"/>
            <a:ext cx="327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General Principles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C72E1A-713F-8CF0-13F0-F9FCE5E41811}"/>
              </a:ext>
            </a:extLst>
          </p:cNvPr>
          <p:cNvSpPr txBox="1"/>
          <p:nvPr/>
        </p:nvSpPr>
        <p:spPr>
          <a:xfrm>
            <a:off x="3726237" y="1979159"/>
            <a:ext cx="473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简洁、对比度高、统一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02F884-A1F1-1427-9AD4-62FB6069DB77}"/>
              </a:ext>
            </a:extLst>
          </p:cNvPr>
          <p:cNvSpPr txBox="1"/>
          <p:nvPr/>
        </p:nvSpPr>
        <p:spPr>
          <a:xfrm>
            <a:off x="447134" y="2836531"/>
            <a:ext cx="267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2).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Drawing Tools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C01E6F-68D9-B1A2-A1C4-14FAFC156E81}"/>
              </a:ext>
            </a:extLst>
          </p:cNvPr>
          <p:cNvSpPr/>
          <p:nvPr/>
        </p:nvSpPr>
        <p:spPr>
          <a:xfrm>
            <a:off x="1054003" y="3429000"/>
            <a:ext cx="10185733" cy="10427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模型图：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PPT</a:t>
            </a: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数据分析图：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Origin (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官网下载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74B9F2-8563-B9DA-3D59-C65DBD7A3E88}"/>
              </a:ext>
            </a:extLst>
          </p:cNvPr>
          <p:cNvSpPr txBox="1"/>
          <p:nvPr/>
        </p:nvSpPr>
        <p:spPr>
          <a:xfrm>
            <a:off x="447134" y="4911001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3).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Image Format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D17B7FC-2D5A-AD77-4B80-C94210BFDD55}"/>
              </a:ext>
            </a:extLst>
          </p:cNvPr>
          <p:cNvSpPr/>
          <p:nvPr/>
        </p:nvSpPr>
        <p:spPr>
          <a:xfrm>
            <a:off x="1054003" y="5567455"/>
            <a:ext cx="10185733" cy="5841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.EPS</a:t>
            </a:r>
            <a:r>
              <a:rPr lang="zh-CN" altLang="en-US" dirty="0"/>
              <a:t>格式最佳，其次</a:t>
            </a:r>
            <a:r>
              <a:rPr lang="en-US" altLang="zh-CN" dirty="0"/>
              <a:t>.EMF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4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9">
            <a:extLst>
              <a:ext uri="{FF2B5EF4-FFF2-40B4-BE49-F238E27FC236}">
                <a16:creationId xmlns:a16="http://schemas.microsoft.com/office/drawing/2014/main" id="{9532E5EF-33B4-2CA4-512D-1574C4A8BF18}"/>
              </a:ext>
            </a:extLst>
          </p:cNvPr>
          <p:cNvSpPr/>
          <p:nvPr/>
        </p:nvSpPr>
        <p:spPr>
          <a:xfrm>
            <a:off x="0" y="0"/>
            <a:ext cx="12192000" cy="763905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E9FD96-63C7-4643-561F-CF15590967B8}"/>
              </a:ext>
            </a:extLst>
          </p:cNvPr>
          <p:cNvSpPr txBox="1"/>
          <p:nvPr/>
        </p:nvSpPr>
        <p:spPr>
          <a:xfrm>
            <a:off x="114300" y="120342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Drawing Requirements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65382F-E45E-F4B1-FB64-3698B1DC7B88}"/>
              </a:ext>
            </a:extLst>
          </p:cNvPr>
          <p:cNvSpPr/>
          <p:nvPr/>
        </p:nvSpPr>
        <p:spPr>
          <a:xfrm>
            <a:off x="11239736" y="0"/>
            <a:ext cx="762000" cy="763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67861-FCD1-0CC8-D65D-704ECC3979D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36" y="7905"/>
            <a:ext cx="756000" cy="75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3F3B8C-835E-1824-8B56-A299BF7CEE1E}"/>
              </a:ext>
            </a:extLst>
          </p:cNvPr>
          <p:cNvSpPr txBox="1"/>
          <p:nvPr/>
        </p:nvSpPr>
        <p:spPr>
          <a:xfrm>
            <a:off x="293571" y="763904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4).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Color Selection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F1D141-FD31-0455-0371-D5B275405858}"/>
              </a:ext>
            </a:extLst>
          </p:cNvPr>
          <p:cNvSpPr/>
          <p:nvPr/>
        </p:nvSpPr>
        <p:spPr>
          <a:xfrm>
            <a:off x="830638" y="1287124"/>
            <a:ext cx="10185733" cy="5841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推荐：使用</a:t>
            </a:r>
            <a:r>
              <a:rPr lang="en-US" altLang="zh-CN" dirty="0" err="1"/>
              <a:t>ColorSpace</a:t>
            </a:r>
            <a:r>
              <a:rPr lang="en-US" altLang="zh-CN" dirty="0"/>
              <a:t> </a:t>
            </a:r>
            <a:r>
              <a:rPr lang="zh-CN" altLang="en-US" dirty="0"/>
              <a:t>选择颜色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B0BC82-D365-006F-3E81-15BFC86C477C}"/>
              </a:ext>
            </a:extLst>
          </p:cNvPr>
          <p:cNvSpPr/>
          <p:nvPr/>
        </p:nvSpPr>
        <p:spPr>
          <a:xfrm>
            <a:off x="830639" y="1975383"/>
            <a:ext cx="10185732" cy="73291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Color Matching Recommendations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C25B58-F814-0E27-F420-F8CBF1E51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8"/>
          <a:stretch/>
        </p:blipFill>
        <p:spPr>
          <a:xfrm>
            <a:off x="956281" y="2812449"/>
            <a:ext cx="3195540" cy="29322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157907-4080-CE61-4E51-5F5F817A50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3"/>
          <a:stretch/>
        </p:blipFill>
        <p:spPr>
          <a:xfrm>
            <a:off x="4261924" y="2812449"/>
            <a:ext cx="3195540" cy="29354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84BE2B-57CB-3401-AD7D-EB7EFFCDDA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1"/>
          <a:stretch/>
        </p:blipFill>
        <p:spPr>
          <a:xfrm>
            <a:off x="7567567" y="2809249"/>
            <a:ext cx="3191380" cy="29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475</Words>
  <Application>Microsoft Office PowerPoint</Application>
  <PresentationFormat>宽屏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楷体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忠昊</dc:creator>
  <cp:lastModifiedBy>陈 忠昊</cp:lastModifiedBy>
  <cp:revision>8</cp:revision>
  <dcterms:created xsi:type="dcterms:W3CDTF">2022-05-28T07:33:02Z</dcterms:created>
  <dcterms:modified xsi:type="dcterms:W3CDTF">2022-06-01T14:16:08Z</dcterms:modified>
</cp:coreProperties>
</file>