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6"/>
  </p:notesMasterIdLst>
  <p:handoutMasterIdLst>
    <p:handoutMasterId r:id="rId7"/>
  </p:handoutMasterIdLst>
  <p:sldIdLst>
    <p:sldId id="285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00225A"/>
    <a:srgbClr val="FFF05F"/>
    <a:srgbClr val="DC241F"/>
    <a:srgbClr val="808080"/>
    <a:srgbClr val="99C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7330" autoAdjust="0"/>
  </p:normalViewPr>
  <p:slideViewPr>
    <p:cSldViewPr showGuides="1">
      <p:cViewPr>
        <p:scale>
          <a:sx n="90" d="100"/>
          <a:sy n="90" d="100"/>
        </p:scale>
        <p:origin x="-1212" y="72"/>
      </p:cViewPr>
      <p:guideLst>
        <p:guide orient="horz" pos="1632"/>
        <p:guide orient="horz" pos="436"/>
        <p:guide orient="horz" pos="845"/>
        <p:guide orient="horz" pos="2840"/>
        <p:guide orient="horz" pos="981"/>
        <p:guide orient="horz" pos="528"/>
        <p:guide pos="2880"/>
        <p:guide pos="2832"/>
        <p:guide pos="5556"/>
        <p:guide pos="192"/>
        <p:guide pos="3016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1812" y="-10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t" anchorCtr="0" compatLnSpc="1">
            <a:prstTxWarp prst="textNoShape">
              <a:avLst/>
            </a:prstTxWarp>
          </a:bodyPr>
          <a:lstStyle>
            <a:lvl1pPr algn="l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985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t" anchorCtr="0" compatLnSpc="1">
            <a:prstTxWarp prst="textNoShape">
              <a:avLst/>
            </a:prstTxWarp>
          </a:bodyPr>
          <a:lstStyle>
            <a:lvl1pPr algn="r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b" anchorCtr="0" compatLnSpc="1">
            <a:prstTxWarp prst="textNoShape">
              <a:avLst/>
            </a:prstTxWarp>
          </a:bodyPr>
          <a:lstStyle>
            <a:lvl1pPr algn="l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985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83" tIns="44391" rIns="88783" bIns="44391" numCol="1" anchor="b" anchorCtr="0" compatLnSpc="1">
            <a:prstTxWarp prst="textNoShape">
              <a:avLst/>
            </a:prstTxWarp>
          </a:bodyPr>
          <a:lstStyle>
            <a:lvl1pPr algn="r" defTabSz="88741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57210D-560D-4E84-8C51-849AE0D91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10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 algn="l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985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48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985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26" tIns="46712" rIns="93426" bIns="4671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C077B7-A3C4-4B65-93C9-22BE56DA2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3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496300" cy="427037"/>
          </a:xfrm>
        </p:spPr>
        <p:txBody>
          <a:bodyPr/>
          <a:lstStyle>
            <a:lvl1pPr>
              <a:defRPr sz="30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8200"/>
            <a:ext cx="8496300" cy="53991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Description: C:\Users\swong\Desktop\PRIM 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13" y="5997514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5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4" y="135469"/>
            <a:ext cx="8081964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24" y="759885"/>
            <a:ext cx="8074152" cy="5029200"/>
          </a:xfrm>
        </p:spPr>
        <p:txBody>
          <a:bodyPr lIns="0"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323850" y="620713"/>
            <a:ext cx="84963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496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4346575" y="6527800"/>
            <a:ext cx="396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0F2CE166-A634-44FB-BC1B-51E7140AD3B3}" type="slidenum">
              <a:rPr lang="en-US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Description: C:\Users\swong\Desktop\PRIM Logo.jpg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" y="61849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ma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80" y="5949280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i="1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9pPr>
    </p:titleStyle>
    <p:bodyStyle>
      <a:lvl1pPr marL="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68000"/>
        <a:buFont typeface="Wingdings" pitchFamily="2" charset="2"/>
        <a:buChar char="q"/>
        <a:defRPr sz="2400">
          <a:solidFill>
            <a:srgbClr val="002060"/>
          </a:solidFill>
          <a:latin typeface="Calibri" pitchFamily="34" charset="0"/>
          <a:ea typeface="+mn-ea"/>
          <a:cs typeface="Calibri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§"/>
        <a:defRPr sz="2200">
          <a:solidFill>
            <a:srgbClr val="002060"/>
          </a:solidFill>
          <a:latin typeface="Calibri" pitchFamily="34" charset="0"/>
          <a:cs typeface="Calibri" pitchFamily="34" charset="0"/>
        </a:defRPr>
      </a:lvl2pPr>
      <a:lvl3pPr marL="13716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100000"/>
        <a:buFont typeface="Wingdings" pitchFamily="2" charset="2"/>
        <a:buChar char="Ø"/>
        <a:defRPr sz="2000">
          <a:solidFill>
            <a:srgbClr val="002060"/>
          </a:solidFill>
          <a:latin typeface="Calibri" pitchFamily="34" charset="0"/>
          <a:cs typeface="Calibri" pitchFamily="34" charset="0"/>
        </a:defRPr>
      </a:lvl3pPr>
      <a:lvl4pPr marL="18288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v"/>
        <a:defRPr sz="1800">
          <a:solidFill>
            <a:srgbClr val="002060"/>
          </a:solidFill>
          <a:latin typeface="Calibri" pitchFamily="34" charset="0"/>
          <a:cs typeface="Calibri" pitchFamily="34" charset="0"/>
        </a:defRPr>
      </a:lvl4pPr>
      <a:lvl5pPr marL="22860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Arial" pitchFamily="34" charset="0"/>
        <a:buChar char="•"/>
        <a:defRPr sz="1600">
          <a:solidFill>
            <a:srgbClr val="002060"/>
          </a:solidFill>
          <a:latin typeface="Calibri" pitchFamily="34" charset="0"/>
          <a:cs typeface="Calibri" pitchFamily="34" charset="0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PCS Investment Process 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759884"/>
            <a:ext cx="8640960" cy="5405419"/>
          </a:xfrm>
        </p:spPr>
        <p:txBody>
          <a:bodyPr/>
          <a:lstStyle/>
          <a:p>
            <a:r>
              <a:rPr lang="en-US" sz="2000" dirty="0" smtClean="0"/>
              <a:t>PCS Investment Process Goals:</a:t>
            </a:r>
          </a:p>
          <a:p>
            <a:pPr lvl="1"/>
            <a:r>
              <a:rPr lang="en-US" sz="1600" dirty="0" smtClean="0"/>
              <a:t>Utilized PRIM’s internal knowledge and resources.</a:t>
            </a:r>
          </a:p>
          <a:p>
            <a:pPr lvl="1"/>
            <a:r>
              <a:rPr lang="en-US" sz="1600" dirty="0" smtClean="0"/>
              <a:t>Efficiently allocate internal resources to evaluate investments.</a:t>
            </a:r>
          </a:p>
          <a:p>
            <a:pPr lvl="1"/>
            <a:r>
              <a:rPr lang="en-US" sz="1600" dirty="0" smtClean="0"/>
              <a:t>Avoid overlap and redundancy.</a:t>
            </a:r>
          </a:p>
          <a:p>
            <a:pPr marL="0" lvl="1">
              <a:buSzPct val="68000"/>
              <a:buFont typeface="Wingdings" pitchFamily="2" charset="2"/>
              <a:buChar char="q"/>
            </a:pPr>
            <a:r>
              <a:rPr lang="en-US" sz="2000" dirty="0" smtClean="0"/>
              <a:t>PCS team generates lead w/ no overlap (Ex</a:t>
            </a:r>
            <a:r>
              <a:rPr lang="en-US" sz="2000" dirty="0"/>
              <a:t>: </a:t>
            </a:r>
            <a:r>
              <a:rPr lang="en-US" sz="2000" dirty="0" smtClean="0"/>
              <a:t>risk </a:t>
            </a:r>
            <a:r>
              <a:rPr lang="en-US" sz="2000" dirty="0" err="1" smtClean="0"/>
              <a:t>premia</a:t>
            </a:r>
            <a:r>
              <a:rPr lang="en-US" sz="2000" dirty="0" smtClean="0"/>
              <a:t>)</a:t>
            </a:r>
          </a:p>
          <a:p>
            <a:pPr marL="914400" lvl="3">
              <a:buSzPct val="68000"/>
              <a:buFont typeface="Wingdings" pitchFamily="2" charset="2"/>
              <a:buChar char="q"/>
            </a:pPr>
            <a:r>
              <a:rPr lang="en-US" sz="1600" dirty="0" smtClean="0"/>
              <a:t>PCS team evaluates investment.</a:t>
            </a:r>
            <a:endParaRPr lang="en-US" sz="1600" dirty="0"/>
          </a:p>
          <a:p>
            <a:pPr marL="0" lvl="1">
              <a:buSzPct val="68000"/>
              <a:buFont typeface="Wingdings" pitchFamily="2" charset="2"/>
              <a:buChar char="q"/>
            </a:pPr>
            <a:r>
              <a:rPr lang="en-US" sz="2000" dirty="0" smtClean="0"/>
              <a:t>PCS </a:t>
            </a:r>
            <a:r>
              <a:rPr lang="en-US" sz="2000" dirty="0"/>
              <a:t>team </a:t>
            </a:r>
            <a:r>
              <a:rPr lang="en-US" sz="2000" dirty="0" smtClean="0"/>
              <a:t>generates </a:t>
            </a:r>
            <a:r>
              <a:rPr lang="en-US" sz="2000" dirty="0"/>
              <a:t>lead w/ </a:t>
            </a:r>
            <a:r>
              <a:rPr lang="en-US" sz="2000" dirty="0" smtClean="0"/>
              <a:t>overlap </a:t>
            </a:r>
            <a:r>
              <a:rPr lang="en-US" sz="2000" dirty="0"/>
              <a:t>(Ex: </a:t>
            </a:r>
            <a:r>
              <a:rPr lang="en-US" sz="2000" dirty="0" smtClean="0"/>
              <a:t>teak farm)</a:t>
            </a:r>
            <a:endParaRPr lang="en-US" sz="2000" dirty="0"/>
          </a:p>
          <a:p>
            <a:pPr marL="914400" lvl="3">
              <a:buSzPct val="68000"/>
              <a:buFont typeface="Wingdings" pitchFamily="2" charset="2"/>
              <a:buChar char="q"/>
            </a:pPr>
            <a:r>
              <a:rPr lang="en-US" sz="1600" dirty="0"/>
              <a:t>PCS team </a:t>
            </a:r>
            <a:r>
              <a:rPr lang="en-US" sz="1600" dirty="0" smtClean="0"/>
              <a:t>reaches out to timberland team.  </a:t>
            </a:r>
          </a:p>
          <a:p>
            <a:pPr marL="914400" lvl="3">
              <a:buSzPct val="68000"/>
              <a:buFont typeface="Wingdings" pitchFamily="2" charset="2"/>
              <a:buChar char="q"/>
            </a:pPr>
            <a:r>
              <a:rPr lang="en-US" sz="1600" dirty="0" smtClean="0"/>
              <a:t>PCS &amp; Timberland teams determine investment’s proper home and allocate firm resources.</a:t>
            </a:r>
          </a:p>
          <a:p>
            <a:pPr marL="0" lvl="1">
              <a:buSzPct val="68000"/>
              <a:buFont typeface="Wingdings" pitchFamily="2" charset="2"/>
              <a:buChar char="q"/>
            </a:pPr>
            <a:r>
              <a:rPr lang="en-US" sz="2000" dirty="0" smtClean="0"/>
              <a:t>Non-PCS </a:t>
            </a:r>
            <a:r>
              <a:rPr lang="en-US" sz="2000" dirty="0"/>
              <a:t>team </a:t>
            </a:r>
            <a:r>
              <a:rPr lang="en-US" sz="2000" dirty="0" smtClean="0"/>
              <a:t>generates </a:t>
            </a:r>
            <a:r>
              <a:rPr lang="en-US" sz="2000" dirty="0"/>
              <a:t>lead w/ overlap (Ex: </a:t>
            </a:r>
            <a:r>
              <a:rPr lang="en-US" sz="2000" dirty="0" smtClean="0"/>
              <a:t>oil &amp; gas pipeline)</a:t>
            </a:r>
            <a:endParaRPr lang="en-US" sz="2000" dirty="0"/>
          </a:p>
          <a:p>
            <a:pPr marL="914400" lvl="3">
              <a:buSzPct val="68000"/>
              <a:buFont typeface="Wingdings" pitchFamily="2" charset="2"/>
              <a:buChar char="q"/>
            </a:pPr>
            <a:r>
              <a:rPr lang="en-US" sz="1600" dirty="0" smtClean="0"/>
              <a:t>Non-PCS team member determines that investment does not fit in their bucket.</a:t>
            </a:r>
          </a:p>
          <a:p>
            <a:pPr marL="914400" lvl="3">
              <a:buSzPct val="68000"/>
              <a:buFont typeface="Wingdings" pitchFamily="2" charset="2"/>
              <a:buChar char="q"/>
            </a:pPr>
            <a:r>
              <a:rPr lang="en-US" sz="1600" dirty="0" smtClean="0"/>
              <a:t>Non-PCS </a:t>
            </a:r>
            <a:r>
              <a:rPr lang="en-US" sz="1600" dirty="0"/>
              <a:t>team </a:t>
            </a:r>
            <a:r>
              <a:rPr lang="en-US" sz="1600" dirty="0" smtClean="0"/>
              <a:t>member reaches </a:t>
            </a:r>
            <a:r>
              <a:rPr lang="en-US" sz="1600" dirty="0"/>
              <a:t>out to </a:t>
            </a:r>
            <a:r>
              <a:rPr lang="en-US" sz="1600" dirty="0" smtClean="0"/>
              <a:t>PCS with lead.  </a:t>
            </a:r>
          </a:p>
          <a:p>
            <a:pPr marL="914400" lvl="3">
              <a:buSzPct val="68000"/>
              <a:buFont typeface="Wingdings" pitchFamily="2" charset="2"/>
              <a:buChar char="q"/>
            </a:pPr>
            <a:r>
              <a:rPr lang="en-US" sz="1600" dirty="0" smtClean="0"/>
              <a:t>Non-PCS team member has option to work on investment with PCS team.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1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B_Pres">
  <a:themeElements>
    <a:clrScheme name="CIB_Pres 1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BED8EC"/>
      </a:accent1>
      <a:accent2>
        <a:srgbClr val="003082"/>
      </a:accent2>
      <a:accent3>
        <a:srgbClr val="FFFFFF"/>
      </a:accent3>
      <a:accent4>
        <a:srgbClr val="000000"/>
      </a:accent4>
      <a:accent5>
        <a:srgbClr val="DBE9F4"/>
      </a:accent5>
      <a:accent6>
        <a:srgbClr val="002A75"/>
      </a:accent6>
      <a:hlink>
        <a:srgbClr val="C0C0C0"/>
      </a:hlink>
      <a:folHlink>
        <a:srgbClr val="00A8EC"/>
      </a:folHlink>
    </a:clrScheme>
    <a:fontScheme name="CIB_P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B_Pres 1">
        <a:dk1>
          <a:srgbClr val="000000"/>
        </a:dk1>
        <a:lt1>
          <a:srgbClr val="FFFFFF"/>
        </a:lt1>
        <a:dk2>
          <a:srgbClr val="4E728F"/>
        </a:dk2>
        <a:lt2>
          <a:srgbClr val="969696"/>
        </a:lt2>
        <a:accent1>
          <a:srgbClr val="BED8EC"/>
        </a:accent1>
        <a:accent2>
          <a:srgbClr val="003082"/>
        </a:accent2>
        <a:accent3>
          <a:srgbClr val="FFFFFF"/>
        </a:accent3>
        <a:accent4>
          <a:srgbClr val="000000"/>
        </a:accent4>
        <a:accent5>
          <a:srgbClr val="DBE9F4"/>
        </a:accent5>
        <a:accent6>
          <a:srgbClr val="002A75"/>
        </a:accent6>
        <a:hlink>
          <a:srgbClr val="C0C0C0"/>
        </a:hlink>
        <a:folHlink>
          <a:srgbClr val="00A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F753557C654688A41AEF1A840579" ma:contentTypeVersion="0" ma:contentTypeDescription="Create a new document." ma:contentTypeScope="" ma:versionID="ea405f2e2f4174010ecf1b7323db02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3adde7ee1a707d6e9f5d13074808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2113B0-AAAD-4C80-94AC-E7DD5B9D27F8}"/>
</file>

<file path=customXml/itemProps2.xml><?xml version="1.0" encoding="utf-8"?>
<ds:datastoreItem xmlns:ds="http://schemas.openxmlformats.org/officeDocument/2006/customXml" ds:itemID="{E481035B-D819-4E4E-BF29-9D5C8900CA82}"/>
</file>

<file path=customXml/itemProps3.xml><?xml version="1.0" encoding="utf-8"?>
<ds:datastoreItem xmlns:ds="http://schemas.openxmlformats.org/officeDocument/2006/customXml" ds:itemID="{071FF1CE-9D77-4484-939D-6337E098286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14970</TotalTime>
  <Words>132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CIB_Pres</vt:lpstr>
      <vt:lpstr>PCS Investment Process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CMacNaught</dc:creator>
  <cp:lastModifiedBy>Michael McGirr</cp:lastModifiedBy>
  <cp:revision>952</cp:revision>
  <cp:lastPrinted>2014-07-18T20:59:18Z</cp:lastPrinted>
  <dcterms:created xsi:type="dcterms:W3CDTF">2006-09-18T14:27:53Z</dcterms:created>
  <dcterms:modified xsi:type="dcterms:W3CDTF">2015-01-16T20:04:11Z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GlobalPowerPoint</vt:lpwstr>
  </property>
  <property fmtid="{D5CDD505-2E9C-101B-9397-08002B2CF9AE}" pid="3" name="Version">
    <vt:lpwstr>Version 2.54 (20060329)</vt:lpwstr>
  </property>
  <property fmtid="{D5CDD505-2E9C-101B-9397-08002B2CF9AE}" pid="4" name="Design">
    <vt:lpwstr>CIB_Pres.pot</vt:lpwstr>
  </property>
  <property fmtid="{D5CDD505-2E9C-101B-9397-08002B2CF9AE}" pid="5" name="ContentTypeId">
    <vt:lpwstr>0x010100A6CFF753557C654688A41AEF1A840579</vt:lpwstr>
  </property>
</Properties>
</file>